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491" r:id="rId2"/>
    <p:sldId id="258" r:id="rId3"/>
    <p:sldId id="259" r:id="rId4"/>
    <p:sldId id="261" r:id="rId5"/>
    <p:sldId id="262" r:id="rId6"/>
    <p:sldId id="492" r:id="rId7"/>
    <p:sldId id="263" r:id="rId8"/>
    <p:sldId id="264" r:id="rId9"/>
    <p:sldId id="265" r:id="rId10"/>
    <p:sldId id="266" r:id="rId11"/>
    <p:sldId id="267" r:id="rId12"/>
    <p:sldId id="268" r:id="rId13"/>
    <p:sldId id="470" r:id="rId14"/>
    <p:sldId id="471" r:id="rId15"/>
    <p:sldId id="472" r:id="rId16"/>
    <p:sldId id="487" r:id="rId17"/>
    <p:sldId id="473" r:id="rId18"/>
    <p:sldId id="478" r:id="rId19"/>
    <p:sldId id="479" r:id="rId20"/>
    <p:sldId id="480" r:id="rId21"/>
    <p:sldId id="278" r:id="rId22"/>
    <p:sldId id="269" r:id="rId23"/>
    <p:sldId id="272" r:id="rId24"/>
    <p:sldId id="273" r:id="rId25"/>
    <p:sldId id="274" r:id="rId26"/>
    <p:sldId id="275" r:id="rId27"/>
    <p:sldId id="277" r:id="rId28"/>
    <p:sldId id="392" r:id="rId29"/>
    <p:sldId id="486" r:id="rId30"/>
    <p:sldId id="357" r:id="rId31"/>
    <p:sldId id="452" r:id="rId32"/>
    <p:sldId id="459" r:id="rId33"/>
    <p:sldId id="481" r:id="rId34"/>
    <p:sldId id="482" r:id="rId35"/>
    <p:sldId id="483" r:id="rId36"/>
    <p:sldId id="474" r:id="rId37"/>
    <p:sldId id="484" r:id="rId38"/>
    <p:sldId id="485" r:id="rId39"/>
    <p:sldId id="477" r:id="rId40"/>
    <p:sldId id="391" r:id="rId41"/>
    <p:sldId id="289" r:id="rId42"/>
    <p:sldId id="290" r:id="rId43"/>
    <p:sldId id="291" r:id="rId44"/>
    <p:sldId id="292" r:id="rId45"/>
    <p:sldId id="293" r:id="rId46"/>
    <p:sldId id="294" r:id="rId47"/>
    <p:sldId id="495" r:id="rId48"/>
    <p:sldId id="494" r:id="rId49"/>
    <p:sldId id="295" r:id="rId50"/>
    <p:sldId id="296" r:id="rId51"/>
    <p:sldId id="297" r:id="rId52"/>
    <p:sldId id="404" r:id="rId53"/>
    <p:sldId id="405" r:id="rId54"/>
    <p:sldId id="307" r:id="rId55"/>
    <p:sldId id="308" r:id="rId56"/>
    <p:sldId id="309" r:id="rId57"/>
    <p:sldId id="287" r:id="rId58"/>
    <p:sldId id="310" r:id="rId59"/>
    <p:sldId id="256" r:id="rId60"/>
    <p:sldId id="300" r:id="rId61"/>
    <p:sldId id="257" r:id="rId62"/>
    <p:sldId id="493" r:id="rId6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3C837-7F2C-4948-896A-2247D3D92911}" v="1" dt="2024-05-30T15:29:55.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268" y="56"/>
      </p:cViewPr>
      <p:guideLst/>
    </p:cSldViewPr>
  </p:slideViewPr>
  <p:notesTextViewPr>
    <p:cViewPr>
      <p:scale>
        <a:sx n="1" d="1"/>
        <a:sy n="1" d="1"/>
      </p:scale>
      <p:origin x="0" y="0"/>
    </p:cViewPr>
  </p:notesTextViewPr>
  <p:sorterViewPr>
    <p:cViewPr>
      <p:scale>
        <a:sx n="100" d="100"/>
        <a:sy n="100" d="100"/>
      </p:scale>
      <p:origin x="0" y="-168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Robert (VDACS)" userId="873c9500-1654-4727-b8f7-e1381142f0d8" providerId="ADAL" clId="{B6E2E5E0-A1CB-47A5-B7C1-933C17BE07C4}"/>
    <pc:docChg chg="custSel addSld modSld">
      <pc:chgData name="Christian, Robert (VDACS)" userId="873c9500-1654-4727-b8f7-e1381142f0d8" providerId="ADAL" clId="{B6E2E5E0-A1CB-47A5-B7C1-933C17BE07C4}" dt="2024-03-11T11:02:03.630" v="372" actId="478"/>
      <pc:docMkLst>
        <pc:docMk/>
      </pc:docMkLst>
      <pc:sldChg chg="addSp delSp modSp new mod">
        <pc:chgData name="Christian, Robert (VDACS)" userId="873c9500-1654-4727-b8f7-e1381142f0d8" providerId="ADAL" clId="{B6E2E5E0-A1CB-47A5-B7C1-933C17BE07C4}" dt="2024-03-11T11:02:03.630" v="372" actId="478"/>
        <pc:sldMkLst>
          <pc:docMk/>
          <pc:sldMk cId="2793049471" sldId="493"/>
        </pc:sldMkLst>
        <pc:spChg chg="mod">
          <ac:chgData name="Christian, Robert (VDACS)" userId="873c9500-1654-4727-b8f7-e1381142f0d8" providerId="ADAL" clId="{B6E2E5E0-A1CB-47A5-B7C1-933C17BE07C4}" dt="2024-03-11T10:56:04.435" v="21" actId="20577"/>
          <ac:spMkLst>
            <pc:docMk/>
            <pc:sldMk cId="2793049471" sldId="493"/>
            <ac:spMk id="2" creationId="{F47BB52C-A547-18C9-D9C3-0384E744FCBF}"/>
          </ac:spMkLst>
        </pc:spChg>
        <pc:spChg chg="mod">
          <ac:chgData name="Christian, Robert (VDACS)" userId="873c9500-1654-4727-b8f7-e1381142f0d8" providerId="ADAL" clId="{B6E2E5E0-A1CB-47A5-B7C1-933C17BE07C4}" dt="2024-03-11T11:01:57.748" v="371" actId="20577"/>
          <ac:spMkLst>
            <pc:docMk/>
            <pc:sldMk cId="2793049471" sldId="493"/>
            <ac:spMk id="3" creationId="{83F15EA8-A84E-9DD6-3C23-275512D35B85}"/>
          </ac:spMkLst>
        </pc:spChg>
        <pc:picChg chg="add del mod">
          <ac:chgData name="Christian, Robert (VDACS)" userId="873c9500-1654-4727-b8f7-e1381142f0d8" providerId="ADAL" clId="{B6E2E5E0-A1CB-47A5-B7C1-933C17BE07C4}" dt="2024-03-11T11:02:03.630" v="372" actId="478"/>
          <ac:picMkLst>
            <pc:docMk/>
            <pc:sldMk cId="2793049471" sldId="493"/>
            <ac:picMk id="5" creationId="{1A1E30B5-C71A-F3E0-59BB-CBCBB1862D09}"/>
          </ac:picMkLst>
        </pc:picChg>
      </pc:sldChg>
    </pc:docChg>
  </pc:docChgLst>
  <pc:docChgLst>
    <pc:chgData name="Christian, Robert (VDACS)" userId="873c9500-1654-4727-b8f7-e1381142f0d8" providerId="ADAL" clId="{50B3C837-7F2C-4948-896A-2247D3D92911}"/>
    <pc:docChg chg="undo custSel addSld delSld modSld">
      <pc:chgData name="Christian, Robert (VDACS)" userId="873c9500-1654-4727-b8f7-e1381142f0d8" providerId="ADAL" clId="{50B3C837-7F2C-4948-896A-2247D3D92911}" dt="2024-05-30T16:48:59.579" v="57" actId="478"/>
      <pc:docMkLst>
        <pc:docMk/>
      </pc:docMkLst>
      <pc:sldChg chg="addSp delSp modSp mod">
        <pc:chgData name="Christian, Robert (VDACS)" userId="873c9500-1654-4727-b8f7-e1381142f0d8" providerId="ADAL" clId="{50B3C837-7F2C-4948-896A-2247D3D92911}" dt="2024-05-30T15:28:52.304" v="14" actId="21"/>
        <pc:sldMkLst>
          <pc:docMk/>
          <pc:sldMk cId="1406783352" sldId="294"/>
        </pc:sldMkLst>
        <pc:spChg chg="mod">
          <ac:chgData name="Christian, Robert (VDACS)" userId="873c9500-1654-4727-b8f7-e1381142f0d8" providerId="ADAL" clId="{50B3C837-7F2C-4948-896A-2247D3D92911}" dt="2024-05-30T15:27:19.489" v="6" actId="14100"/>
          <ac:spMkLst>
            <pc:docMk/>
            <pc:sldMk cId="1406783352" sldId="294"/>
            <ac:spMk id="2" creationId="{00000000-0000-0000-0000-000000000000}"/>
          </ac:spMkLst>
        </pc:spChg>
        <pc:spChg chg="del mod">
          <ac:chgData name="Christian, Robert (VDACS)" userId="873c9500-1654-4727-b8f7-e1381142f0d8" providerId="ADAL" clId="{50B3C837-7F2C-4948-896A-2247D3D92911}" dt="2024-05-30T15:28:31.547" v="13" actId="478"/>
          <ac:spMkLst>
            <pc:docMk/>
            <pc:sldMk cId="1406783352" sldId="294"/>
            <ac:spMk id="10" creationId="{00000000-0000-0000-0000-000000000000}"/>
          </ac:spMkLst>
        </pc:spChg>
        <pc:picChg chg="add del">
          <ac:chgData name="Christian, Robert (VDACS)" userId="873c9500-1654-4727-b8f7-e1381142f0d8" providerId="ADAL" clId="{50B3C837-7F2C-4948-896A-2247D3D92911}" dt="2024-05-30T15:28:52.304" v="14" actId="21"/>
          <ac:picMkLst>
            <pc:docMk/>
            <pc:sldMk cId="1406783352" sldId="294"/>
            <ac:picMk id="9" creationId="{00000000-0000-0000-0000-000000000000}"/>
          </ac:picMkLst>
        </pc:picChg>
      </pc:sldChg>
      <pc:sldChg chg="del">
        <pc:chgData name="Christian, Robert (VDACS)" userId="873c9500-1654-4727-b8f7-e1381142f0d8" providerId="ADAL" clId="{50B3C837-7F2C-4948-896A-2247D3D92911}" dt="2024-05-30T15:28:01.836" v="10" actId="47"/>
        <pc:sldMkLst>
          <pc:docMk/>
          <pc:sldMk cId="1095362066" sldId="489"/>
        </pc:sldMkLst>
      </pc:sldChg>
      <pc:sldChg chg="add">
        <pc:chgData name="Christian, Robert (VDACS)" userId="873c9500-1654-4727-b8f7-e1381142f0d8" providerId="ADAL" clId="{50B3C837-7F2C-4948-896A-2247D3D92911}" dt="2024-05-30T15:27:55.606" v="9" actId="2890"/>
        <pc:sldMkLst>
          <pc:docMk/>
          <pc:sldMk cId="2052780239" sldId="494"/>
        </pc:sldMkLst>
      </pc:sldChg>
      <pc:sldChg chg="addSp delSp modSp add mod">
        <pc:chgData name="Christian, Robert (VDACS)" userId="873c9500-1654-4727-b8f7-e1381142f0d8" providerId="ADAL" clId="{50B3C837-7F2C-4948-896A-2247D3D92911}" dt="2024-05-30T16:48:59.579" v="57" actId="478"/>
        <pc:sldMkLst>
          <pc:docMk/>
          <pc:sldMk cId="1318977504" sldId="495"/>
        </pc:sldMkLst>
        <pc:spChg chg="mod">
          <ac:chgData name="Christian, Robert (VDACS)" userId="873c9500-1654-4727-b8f7-e1381142f0d8" providerId="ADAL" clId="{50B3C837-7F2C-4948-896A-2247D3D92911}" dt="2024-05-30T15:29:05.049" v="28" actId="20577"/>
          <ac:spMkLst>
            <pc:docMk/>
            <pc:sldMk cId="1318977504" sldId="495"/>
            <ac:spMk id="2" creationId="{00000000-0000-0000-0000-000000000000}"/>
          </ac:spMkLst>
        </pc:spChg>
        <pc:spChg chg="del mod">
          <ac:chgData name="Christian, Robert (VDACS)" userId="873c9500-1654-4727-b8f7-e1381142f0d8" providerId="ADAL" clId="{50B3C837-7F2C-4948-896A-2247D3D92911}" dt="2024-05-30T15:29:55.282" v="39"/>
          <ac:spMkLst>
            <pc:docMk/>
            <pc:sldMk cId="1318977504" sldId="495"/>
            <ac:spMk id="7" creationId="{00000000-0000-0000-0000-000000000000}"/>
          </ac:spMkLst>
        </pc:spChg>
        <pc:spChg chg="del mod">
          <ac:chgData name="Christian, Robert (VDACS)" userId="873c9500-1654-4727-b8f7-e1381142f0d8" providerId="ADAL" clId="{50B3C837-7F2C-4948-896A-2247D3D92911}" dt="2024-05-30T15:29:44.946" v="35" actId="478"/>
          <ac:spMkLst>
            <pc:docMk/>
            <pc:sldMk cId="1318977504" sldId="495"/>
            <ac:spMk id="8" creationId="{00000000-0000-0000-0000-000000000000}"/>
          </ac:spMkLst>
        </pc:spChg>
        <pc:spChg chg="del mod">
          <ac:chgData name="Christian, Robert (VDACS)" userId="873c9500-1654-4727-b8f7-e1381142f0d8" providerId="ADAL" clId="{50B3C837-7F2C-4948-896A-2247D3D92911}" dt="2024-05-30T15:29:44.946" v="37"/>
          <ac:spMkLst>
            <pc:docMk/>
            <pc:sldMk cId="1318977504" sldId="495"/>
            <ac:spMk id="10" creationId="{00000000-0000-0000-0000-000000000000}"/>
          </ac:spMkLst>
        </pc:spChg>
        <pc:spChg chg="add mod">
          <ac:chgData name="Christian, Robert (VDACS)" userId="873c9500-1654-4727-b8f7-e1381142f0d8" providerId="ADAL" clId="{50B3C837-7F2C-4948-896A-2247D3D92911}" dt="2024-05-30T15:32:06.466" v="56" actId="1076"/>
          <ac:spMkLst>
            <pc:docMk/>
            <pc:sldMk cId="1318977504" sldId="495"/>
            <ac:spMk id="11" creationId="{792748B6-FE24-AFA8-BF29-1F1762DC3B8E}"/>
          </ac:spMkLst>
        </pc:spChg>
        <pc:picChg chg="add del mod">
          <ac:chgData name="Christian, Robert (VDACS)" userId="873c9500-1654-4727-b8f7-e1381142f0d8" providerId="ADAL" clId="{50B3C837-7F2C-4948-896A-2247D3D92911}" dt="2024-05-30T15:29:58.219" v="40" actId="478"/>
          <ac:picMkLst>
            <pc:docMk/>
            <pc:sldMk cId="1318977504" sldId="495"/>
            <ac:picMk id="4" creationId="{6B5ECB20-CCC7-C607-053B-6C66D14CA704}"/>
          </ac:picMkLst>
        </pc:picChg>
        <pc:picChg chg="del">
          <ac:chgData name="Christian, Robert (VDACS)" userId="873c9500-1654-4727-b8f7-e1381142f0d8" providerId="ADAL" clId="{50B3C837-7F2C-4948-896A-2247D3D92911}" dt="2024-05-30T15:29:15.101" v="30" actId="478"/>
          <ac:picMkLst>
            <pc:docMk/>
            <pc:sldMk cId="1318977504" sldId="495"/>
            <ac:picMk id="6" creationId="{00000000-0000-0000-0000-000000000000}"/>
          </ac:picMkLst>
        </pc:picChg>
        <pc:picChg chg="del mod">
          <ac:chgData name="Christian, Robert (VDACS)" userId="873c9500-1654-4727-b8f7-e1381142f0d8" providerId="ADAL" clId="{50B3C837-7F2C-4948-896A-2247D3D92911}" dt="2024-05-30T16:48:59.579" v="57" actId="478"/>
          <ac:picMkLst>
            <pc:docMk/>
            <pc:sldMk cId="1318977504" sldId="495"/>
            <ac:picMk id="9" creationId="{00000000-0000-0000-0000-000000000000}"/>
          </ac:picMkLst>
        </pc:picChg>
      </pc:sldChg>
    </pc:docChg>
  </pc:docChgLst>
  <pc:docChgLst>
    <pc:chgData name="Christian, Robert (VDACS)" userId="873c9500-1654-4727-b8f7-e1381142f0d8" providerId="ADAL" clId="{2C113C88-78FB-4490-876A-CE27EA677FF0}"/>
    <pc:docChg chg="custSel modSld">
      <pc:chgData name="Christian, Robert (VDACS)" userId="873c9500-1654-4727-b8f7-e1381142f0d8" providerId="ADAL" clId="{2C113C88-78FB-4490-876A-CE27EA677FF0}" dt="2024-04-24T12:46:25.239" v="1" actId="478"/>
      <pc:docMkLst>
        <pc:docMk/>
      </pc:docMkLst>
      <pc:sldChg chg="addSp delSp mod">
        <pc:chgData name="Christian, Robert (VDACS)" userId="873c9500-1654-4727-b8f7-e1381142f0d8" providerId="ADAL" clId="{2C113C88-78FB-4490-876A-CE27EA677FF0}" dt="2024-04-24T12:46:25.239" v="1" actId="478"/>
        <pc:sldMkLst>
          <pc:docMk/>
          <pc:sldMk cId="3846530430" sldId="478"/>
        </pc:sldMkLst>
        <pc:picChg chg="add del">
          <ac:chgData name="Christian, Robert (VDACS)" userId="873c9500-1654-4727-b8f7-e1381142f0d8" providerId="ADAL" clId="{2C113C88-78FB-4490-876A-CE27EA677FF0}" dt="2024-04-24T12:46:25.239" v="1" actId="478"/>
          <ac:picMkLst>
            <pc:docMk/>
            <pc:sldMk cId="3846530430" sldId="478"/>
            <ac:picMk id="3" creationId="{7130A00B-61E5-E872-4E38-D3255049EC09}"/>
          </ac:picMkLst>
        </pc:pic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www.epa.gov/endangered-species/bulletins-live-two-view-bulletins/" TargetMode="External"/></Relationships>
</file>

<file path=ppt/diagrams/_rels/data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mailto:Marlene.Larios@vdacs.Virginia.gov" TargetMode="External"/><Relationship Id="rId1" Type="http://schemas.openxmlformats.org/officeDocument/2006/relationships/hyperlink" Target="https://www.epa.gov/pesticide-worker-safety/agricultural-worker-protection-standard-wp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epa.gov/endangered-species/bulletins-live-two-view-bulletins/"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mailto:Marlene.Larios@vdacs.Virginia.gov" TargetMode="External"/><Relationship Id="rId1" Type="http://schemas.openxmlformats.org/officeDocument/2006/relationships/hyperlink" Target="https://www.epa.gov/pesticide-worker-safety/agricultural-worker-protection-standard-wp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EE7F2-8ED1-4A85-94EA-9D36BB842D9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A1BC77A-A990-48AA-AE56-F207D89F595D}">
      <dgm:prSet/>
      <dgm:spPr>
        <a:solidFill>
          <a:schemeClr val="accent2">
            <a:lumMod val="60000"/>
            <a:lumOff val="40000"/>
          </a:schemeClr>
        </a:solidFill>
      </dgm:spPr>
      <dgm:t>
        <a:bodyPr/>
        <a:lstStyle/>
        <a:p>
          <a:r>
            <a:rPr lang="en-US" b="1" i="1" dirty="0">
              <a:solidFill>
                <a:schemeClr val="tx1"/>
              </a:solidFill>
            </a:rPr>
            <a:t>§ 3.2-3930.  </a:t>
          </a:r>
          <a:r>
            <a:rPr lang="en-US" b="1" i="0" dirty="0">
              <a:solidFill>
                <a:schemeClr val="tx1"/>
              </a:solidFill>
            </a:rPr>
            <a:t>All applicators must be certified as a commercial applicator or a registered technician when making a pesticide application in exchange for compensation of any kind.</a:t>
          </a:r>
          <a:endParaRPr lang="en-US" b="1" i="1" dirty="0">
            <a:solidFill>
              <a:schemeClr val="tx1"/>
            </a:solidFill>
          </a:endParaRPr>
        </a:p>
      </dgm:t>
    </dgm:pt>
    <dgm:pt modelId="{9051ED02-9C18-4A74-8B25-388C4CF8D763}" type="parTrans" cxnId="{9630AF0D-A2F8-424A-A792-70001D759958}">
      <dgm:prSet/>
      <dgm:spPr/>
      <dgm:t>
        <a:bodyPr/>
        <a:lstStyle/>
        <a:p>
          <a:endParaRPr lang="en-US" b="1" i="1">
            <a:solidFill>
              <a:schemeClr val="tx1"/>
            </a:solidFill>
          </a:endParaRPr>
        </a:p>
      </dgm:t>
    </dgm:pt>
    <dgm:pt modelId="{7704FE5D-AD55-4831-A51A-0446AE7555F8}" type="sibTrans" cxnId="{9630AF0D-A2F8-424A-A792-70001D759958}">
      <dgm:prSet/>
      <dgm:spPr/>
      <dgm:t>
        <a:bodyPr/>
        <a:lstStyle/>
        <a:p>
          <a:endParaRPr lang="en-US" b="1" i="1">
            <a:solidFill>
              <a:schemeClr val="tx1"/>
            </a:solidFill>
          </a:endParaRPr>
        </a:p>
      </dgm:t>
    </dgm:pt>
    <dgm:pt modelId="{2896BFF1-2D86-4210-A8B2-E2D2B7B82FD5}">
      <dgm:prSet custT="1"/>
      <dgm:spPr>
        <a:solidFill>
          <a:schemeClr val="accent2">
            <a:lumMod val="60000"/>
            <a:lumOff val="40000"/>
          </a:schemeClr>
        </a:solidFill>
      </dgm:spPr>
      <dgm:t>
        <a:bodyPr/>
        <a:lstStyle/>
        <a:p>
          <a:r>
            <a:rPr lang="en-US" sz="2400" b="1" i="1" dirty="0">
              <a:solidFill>
                <a:srgbClr val="C00000"/>
              </a:solidFill>
            </a:rPr>
            <a:t>Read, Understand and Follow the Act and Regulations!</a:t>
          </a:r>
        </a:p>
      </dgm:t>
    </dgm:pt>
    <dgm:pt modelId="{0F148DD2-A983-47D0-B787-90022E999BA1}" type="parTrans" cxnId="{663DEEE8-FDBC-4E1D-A291-F57308E6E5CF}">
      <dgm:prSet/>
      <dgm:spPr/>
      <dgm:t>
        <a:bodyPr/>
        <a:lstStyle/>
        <a:p>
          <a:endParaRPr lang="en-US" b="1" i="1">
            <a:solidFill>
              <a:schemeClr val="tx1"/>
            </a:solidFill>
          </a:endParaRPr>
        </a:p>
      </dgm:t>
    </dgm:pt>
    <dgm:pt modelId="{DBB6C3A8-C6B8-4912-9C9F-2A5E47E4DABA}" type="sibTrans" cxnId="{663DEEE8-FDBC-4E1D-A291-F57308E6E5CF}">
      <dgm:prSet/>
      <dgm:spPr/>
      <dgm:t>
        <a:bodyPr/>
        <a:lstStyle/>
        <a:p>
          <a:endParaRPr lang="en-US" b="1" i="1">
            <a:solidFill>
              <a:schemeClr val="tx1"/>
            </a:solidFill>
          </a:endParaRPr>
        </a:p>
      </dgm:t>
    </dgm:pt>
    <dgm:pt modelId="{6864782B-8DE7-431D-9E24-0B70043217FF}">
      <dgm:prSet/>
      <dgm:spPr>
        <a:solidFill>
          <a:schemeClr val="accent2">
            <a:lumMod val="60000"/>
            <a:lumOff val="40000"/>
          </a:schemeClr>
        </a:solidFill>
      </dgm:spPr>
      <dgm:t>
        <a:bodyPr/>
        <a:lstStyle/>
        <a:p>
          <a:r>
            <a:rPr lang="en-US" b="1" i="1" dirty="0">
              <a:solidFill>
                <a:schemeClr val="tx1"/>
              </a:solidFill>
            </a:rPr>
            <a:t>2VAC5-685-210. </a:t>
          </a:r>
          <a:r>
            <a:rPr lang="en-US" b="1" i="0" dirty="0">
              <a:solidFill>
                <a:schemeClr val="tx1"/>
              </a:solidFill>
            </a:rPr>
            <a:t>Commercial applicators not-for hire and registered technicians not-for-hire must maintain a record of every pesticide applied.  The record must contain the 9 requirements listed</a:t>
          </a:r>
          <a:r>
            <a:rPr lang="en-US" b="1" i="1" dirty="0">
              <a:solidFill>
                <a:schemeClr val="tx1"/>
              </a:solidFill>
            </a:rPr>
            <a:t>. </a:t>
          </a:r>
        </a:p>
      </dgm:t>
    </dgm:pt>
    <dgm:pt modelId="{01A2ADC4-137D-4384-A43E-1DA76EB491E4}" type="parTrans" cxnId="{37FBF836-9C05-4215-93BD-2230AF68B22B}">
      <dgm:prSet/>
      <dgm:spPr/>
      <dgm:t>
        <a:bodyPr/>
        <a:lstStyle/>
        <a:p>
          <a:endParaRPr lang="en-US" b="1" i="1">
            <a:solidFill>
              <a:schemeClr val="tx1"/>
            </a:solidFill>
          </a:endParaRPr>
        </a:p>
      </dgm:t>
    </dgm:pt>
    <dgm:pt modelId="{B9079ACC-46B8-4BEC-B3D9-918257980EE3}" type="sibTrans" cxnId="{37FBF836-9C05-4215-93BD-2230AF68B22B}">
      <dgm:prSet/>
      <dgm:spPr/>
      <dgm:t>
        <a:bodyPr/>
        <a:lstStyle/>
        <a:p>
          <a:endParaRPr lang="en-US" b="1" i="1">
            <a:solidFill>
              <a:schemeClr val="tx1"/>
            </a:solidFill>
          </a:endParaRPr>
        </a:p>
      </dgm:t>
    </dgm:pt>
    <dgm:pt modelId="{2F2CF42B-E3DF-4D05-A5B5-C1CE0B015A5D}">
      <dgm:prSet/>
      <dgm:spPr>
        <a:solidFill>
          <a:schemeClr val="accent2">
            <a:lumMod val="60000"/>
            <a:lumOff val="40000"/>
          </a:schemeClr>
        </a:solidFill>
      </dgm:spPr>
      <dgm:t>
        <a:bodyPr/>
        <a:lstStyle/>
        <a:p>
          <a:pPr algn="ctr"/>
          <a:r>
            <a:rPr lang="en-US" b="1" i="1" dirty="0">
              <a:solidFill>
                <a:schemeClr val="tx1"/>
              </a:solidFill>
            </a:rPr>
            <a:t>2VAC5-680-65.  </a:t>
          </a:r>
          <a:r>
            <a:rPr lang="en-US" b="1" i="0" dirty="0">
              <a:solidFill>
                <a:schemeClr val="tx1"/>
              </a:solidFill>
            </a:rPr>
            <a:t>All licensed pesticide businesses must keep a record of every pesticide applied.  The record must contain the 9 requirements listed.</a:t>
          </a:r>
        </a:p>
      </dgm:t>
    </dgm:pt>
    <dgm:pt modelId="{A8C3BCB5-0F09-4FC5-92A4-4532F340ABFC}" type="parTrans" cxnId="{097DE36A-91FC-4B7E-99F5-52E491577B69}">
      <dgm:prSet/>
      <dgm:spPr/>
      <dgm:t>
        <a:bodyPr/>
        <a:lstStyle/>
        <a:p>
          <a:endParaRPr lang="en-US" b="1" i="1">
            <a:solidFill>
              <a:schemeClr val="tx1"/>
            </a:solidFill>
          </a:endParaRPr>
        </a:p>
      </dgm:t>
    </dgm:pt>
    <dgm:pt modelId="{6C66FB9B-6FC1-4ED1-9151-9951BD557F17}" type="sibTrans" cxnId="{097DE36A-91FC-4B7E-99F5-52E491577B69}">
      <dgm:prSet/>
      <dgm:spPr/>
      <dgm:t>
        <a:bodyPr/>
        <a:lstStyle/>
        <a:p>
          <a:endParaRPr lang="en-US" b="1" i="1">
            <a:solidFill>
              <a:schemeClr val="tx1"/>
            </a:solidFill>
          </a:endParaRPr>
        </a:p>
      </dgm:t>
    </dgm:pt>
    <dgm:pt modelId="{EA6C9F14-0F93-462B-8219-A2492062169A}">
      <dgm:prSet/>
      <dgm:spPr>
        <a:solidFill>
          <a:schemeClr val="accent2">
            <a:lumMod val="60000"/>
            <a:lumOff val="40000"/>
          </a:schemeClr>
        </a:solidFill>
      </dgm:spPr>
      <dgm:t>
        <a:bodyPr/>
        <a:lstStyle/>
        <a:p>
          <a:r>
            <a:rPr lang="en-US" b="1" i="1" dirty="0">
              <a:solidFill>
                <a:schemeClr val="tx1"/>
              </a:solidFill>
            </a:rPr>
            <a:t>§ 3.2-3932.  </a:t>
          </a:r>
          <a:r>
            <a:rPr lang="en-US" b="1" i="0" dirty="0">
              <a:solidFill>
                <a:schemeClr val="tx1"/>
              </a:solidFill>
            </a:rPr>
            <a:t>In order to lawfully use or supervise the use of a RUP on any property, an applicator must be certified as a private applicator. </a:t>
          </a:r>
        </a:p>
      </dgm:t>
    </dgm:pt>
    <dgm:pt modelId="{C03BD391-5DC6-4528-AAF3-B137C1CF63A9}" type="parTrans" cxnId="{0AFE3A4B-FA03-48CA-8EB8-1DF8DC2A2EA7}">
      <dgm:prSet/>
      <dgm:spPr/>
      <dgm:t>
        <a:bodyPr/>
        <a:lstStyle/>
        <a:p>
          <a:endParaRPr lang="en-US" b="1" i="1">
            <a:solidFill>
              <a:schemeClr val="tx1"/>
            </a:solidFill>
          </a:endParaRPr>
        </a:p>
      </dgm:t>
    </dgm:pt>
    <dgm:pt modelId="{1A202F0A-8148-4A5C-8ED0-60DA47CF5D6F}" type="sibTrans" cxnId="{0AFE3A4B-FA03-48CA-8EB8-1DF8DC2A2EA7}">
      <dgm:prSet/>
      <dgm:spPr/>
      <dgm:t>
        <a:bodyPr/>
        <a:lstStyle/>
        <a:p>
          <a:endParaRPr lang="en-US" b="1" i="1">
            <a:solidFill>
              <a:schemeClr val="tx1"/>
            </a:solidFill>
          </a:endParaRPr>
        </a:p>
      </dgm:t>
    </dgm:pt>
    <dgm:pt modelId="{DF9AEF4A-3DCA-4265-8A67-51696342F82B}">
      <dgm:prSet/>
      <dgm:spPr>
        <a:solidFill>
          <a:schemeClr val="accent2">
            <a:lumMod val="60000"/>
            <a:lumOff val="40000"/>
          </a:schemeClr>
        </a:solidFill>
      </dgm:spPr>
      <dgm:t>
        <a:bodyPr/>
        <a:lstStyle/>
        <a:p>
          <a:r>
            <a:rPr lang="en-US" b="1" i="1" dirty="0">
              <a:solidFill>
                <a:schemeClr val="tx1"/>
              </a:solidFill>
            </a:rPr>
            <a:t>§ 3.2-3939.  </a:t>
          </a:r>
          <a:r>
            <a:rPr lang="en-US" b="1" i="0" dirty="0">
              <a:solidFill>
                <a:schemeClr val="tx1"/>
              </a:solidFill>
            </a:rPr>
            <a:t>It is a violation to use or cause someone else to use a product in a manner that is inconsistent with the label or the regulations</a:t>
          </a:r>
          <a:r>
            <a:rPr lang="en-US" b="1" i="1" dirty="0">
              <a:solidFill>
                <a:schemeClr val="tx1"/>
              </a:solidFill>
            </a:rPr>
            <a:t>.</a:t>
          </a:r>
        </a:p>
      </dgm:t>
    </dgm:pt>
    <dgm:pt modelId="{FBF4E341-A9A8-4A2B-B082-32635242B713}" type="parTrans" cxnId="{0BCA6464-85A6-4B8F-BF5F-19A0C47F3BA8}">
      <dgm:prSet/>
      <dgm:spPr/>
      <dgm:t>
        <a:bodyPr/>
        <a:lstStyle/>
        <a:p>
          <a:endParaRPr lang="en-US" b="1" i="1">
            <a:solidFill>
              <a:schemeClr val="tx1"/>
            </a:solidFill>
          </a:endParaRPr>
        </a:p>
      </dgm:t>
    </dgm:pt>
    <dgm:pt modelId="{8389DDDA-FB96-4B56-A02B-EE72BB557557}" type="sibTrans" cxnId="{0BCA6464-85A6-4B8F-BF5F-19A0C47F3BA8}">
      <dgm:prSet/>
      <dgm:spPr/>
      <dgm:t>
        <a:bodyPr/>
        <a:lstStyle/>
        <a:p>
          <a:endParaRPr lang="en-US" b="1" i="1">
            <a:solidFill>
              <a:schemeClr val="tx1"/>
            </a:solidFill>
          </a:endParaRPr>
        </a:p>
      </dgm:t>
    </dgm:pt>
    <dgm:pt modelId="{8AFC425F-B1CF-48C9-92AE-D5934578A482}">
      <dgm:prSet/>
      <dgm:spPr>
        <a:solidFill>
          <a:schemeClr val="accent2">
            <a:lumMod val="60000"/>
            <a:lumOff val="40000"/>
          </a:schemeClr>
        </a:solidFill>
      </dgm:spPr>
      <dgm:t>
        <a:bodyPr/>
        <a:lstStyle/>
        <a:p>
          <a:r>
            <a:rPr lang="en-US" b="1" i="1" dirty="0">
              <a:solidFill>
                <a:schemeClr val="tx1"/>
              </a:solidFill>
            </a:rPr>
            <a:t>§ 3.2-3914.  </a:t>
          </a:r>
          <a:r>
            <a:rPr lang="en-US" b="1" i="0" dirty="0">
              <a:solidFill>
                <a:schemeClr val="tx1"/>
              </a:solidFill>
            </a:rPr>
            <a:t>All pesticide sold, offered for sale, used, or offered for use in VA must be registered by paying an annual fee</a:t>
          </a:r>
          <a:r>
            <a:rPr lang="en-US" b="1" i="1" dirty="0">
              <a:solidFill>
                <a:schemeClr val="tx1"/>
              </a:solidFill>
            </a:rPr>
            <a:t>. </a:t>
          </a:r>
        </a:p>
      </dgm:t>
    </dgm:pt>
    <dgm:pt modelId="{5ACD2B77-D9CE-4D02-984C-A256847723B5}" type="parTrans" cxnId="{3AC8EAFE-8CF4-4DB6-9710-DAC5264D4CAA}">
      <dgm:prSet/>
      <dgm:spPr/>
      <dgm:t>
        <a:bodyPr/>
        <a:lstStyle/>
        <a:p>
          <a:endParaRPr lang="en-US"/>
        </a:p>
      </dgm:t>
    </dgm:pt>
    <dgm:pt modelId="{1BC4FE11-3D60-4250-9078-D1EC857369ED}" type="sibTrans" cxnId="{3AC8EAFE-8CF4-4DB6-9710-DAC5264D4CAA}">
      <dgm:prSet/>
      <dgm:spPr/>
      <dgm:t>
        <a:bodyPr/>
        <a:lstStyle/>
        <a:p>
          <a:endParaRPr lang="en-US"/>
        </a:p>
      </dgm:t>
    </dgm:pt>
    <dgm:pt modelId="{C9B76C36-9333-4F10-BFFD-98DA532E3690}">
      <dgm:prSet/>
      <dgm:spPr>
        <a:solidFill>
          <a:schemeClr val="accent2">
            <a:lumMod val="60000"/>
            <a:lumOff val="40000"/>
          </a:schemeClr>
        </a:solidFill>
      </dgm:spPr>
      <dgm:t>
        <a:bodyPr/>
        <a:lstStyle/>
        <a:p>
          <a:r>
            <a:rPr lang="en-US" b="1" i="1" dirty="0">
              <a:solidFill>
                <a:schemeClr val="tx1"/>
              </a:solidFill>
            </a:rPr>
            <a:t>§ 3.2-3940(B)(3).  </a:t>
          </a:r>
          <a:r>
            <a:rPr lang="en-US" b="1" i="0" dirty="0">
              <a:solidFill>
                <a:schemeClr val="tx1"/>
              </a:solidFill>
            </a:rPr>
            <a:t>It is a violation for a certified applicator to apply any pesticide in a negligent manner</a:t>
          </a:r>
          <a:r>
            <a:rPr lang="en-US" b="1" i="1" dirty="0">
              <a:solidFill>
                <a:schemeClr val="tx1"/>
              </a:solidFill>
            </a:rPr>
            <a:t>.</a:t>
          </a:r>
        </a:p>
      </dgm:t>
    </dgm:pt>
    <dgm:pt modelId="{74CF0D17-8BFC-48F3-B107-B5A4A9DBF09D}" type="sibTrans" cxnId="{0A35F425-33FB-403F-9943-C9D9A9CE5D6C}">
      <dgm:prSet/>
      <dgm:spPr/>
      <dgm:t>
        <a:bodyPr/>
        <a:lstStyle/>
        <a:p>
          <a:endParaRPr lang="en-US" b="1" i="1">
            <a:solidFill>
              <a:schemeClr val="tx1"/>
            </a:solidFill>
          </a:endParaRPr>
        </a:p>
      </dgm:t>
    </dgm:pt>
    <dgm:pt modelId="{A7FD9C06-5F49-48A0-8CE9-7E0384B53119}" type="parTrans" cxnId="{0A35F425-33FB-403F-9943-C9D9A9CE5D6C}">
      <dgm:prSet/>
      <dgm:spPr/>
      <dgm:t>
        <a:bodyPr/>
        <a:lstStyle/>
        <a:p>
          <a:endParaRPr lang="en-US" b="1" i="1">
            <a:solidFill>
              <a:schemeClr val="tx1"/>
            </a:solidFill>
          </a:endParaRPr>
        </a:p>
      </dgm:t>
    </dgm:pt>
    <dgm:pt modelId="{1F38C0E2-AB97-4AB0-91AB-29A1FF5AD66B}">
      <dgm:prSet/>
      <dgm:spPr>
        <a:solidFill>
          <a:schemeClr val="accent2">
            <a:lumMod val="60000"/>
            <a:lumOff val="40000"/>
          </a:schemeClr>
        </a:solidFill>
      </dgm:spPr>
      <dgm:t>
        <a:bodyPr/>
        <a:lstStyle/>
        <a:p>
          <a:r>
            <a:rPr lang="en-US" b="1" i="1" dirty="0">
              <a:solidFill>
                <a:schemeClr val="tx1"/>
              </a:solidFill>
            </a:rPr>
            <a:t>§ 3.2-3924.  </a:t>
          </a:r>
          <a:r>
            <a:rPr lang="en-US" b="1" i="0" dirty="0">
              <a:solidFill>
                <a:schemeClr val="tx1"/>
              </a:solidFill>
            </a:rPr>
            <a:t>A business must have a pesticide business license in order to sell, distribute or store any pesticide unless the business meets one of the exemptions. If a person wants to apply or recommend for use any pesticide commercially, they must obtain a pesticide business license and employ a certified commercial applicator. </a:t>
          </a:r>
          <a:endParaRPr lang="en-US" b="1" i="1" dirty="0">
            <a:solidFill>
              <a:schemeClr val="tx1"/>
            </a:solidFill>
          </a:endParaRPr>
        </a:p>
      </dgm:t>
    </dgm:pt>
    <dgm:pt modelId="{66352C3B-1016-487E-9998-478AB45B4B7D}" type="parTrans" cxnId="{AAC0F480-42F9-48B5-B62F-24C52476EE38}">
      <dgm:prSet/>
      <dgm:spPr/>
      <dgm:t>
        <a:bodyPr/>
        <a:lstStyle/>
        <a:p>
          <a:endParaRPr lang="en-US"/>
        </a:p>
      </dgm:t>
    </dgm:pt>
    <dgm:pt modelId="{84CE74C1-8FA4-4702-837F-642021561B1C}" type="sibTrans" cxnId="{AAC0F480-42F9-48B5-B62F-24C52476EE38}">
      <dgm:prSet/>
      <dgm:spPr/>
      <dgm:t>
        <a:bodyPr/>
        <a:lstStyle/>
        <a:p>
          <a:endParaRPr lang="en-US"/>
        </a:p>
      </dgm:t>
    </dgm:pt>
    <dgm:pt modelId="{CFDF258B-2B34-46E3-968A-6C047A49801B}" type="pres">
      <dgm:prSet presAssocID="{003EE7F2-8ED1-4A85-94EA-9D36BB842D9E}" presName="diagram" presStyleCnt="0">
        <dgm:presLayoutVars>
          <dgm:dir/>
          <dgm:resizeHandles val="exact"/>
        </dgm:presLayoutVars>
      </dgm:prSet>
      <dgm:spPr/>
    </dgm:pt>
    <dgm:pt modelId="{0830C251-CC08-4F7A-94D1-A408329C937E}" type="pres">
      <dgm:prSet presAssocID="{AA1BC77A-A990-48AA-AE56-F207D89F595D}" presName="node" presStyleLbl="node1" presStyleIdx="0" presStyleCnt="9">
        <dgm:presLayoutVars>
          <dgm:bulletEnabled val="1"/>
        </dgm:presLayoutVars>
      </dgm:prSet>
      <dgm:spPr/>
    </dgm:pt>
    <dgm:pt modelId="{5B91D6D6-9C3E-4048-AAC3-81C12E82DAC3}" type="pres">
      <dgm:prSet presAssocID="{7704FE5D-AD55-4831-A51A-0446AE7555F8}" presName="sibTrans" presStyleCnt="0"/>
      <dgm:spPr/>
    </dgm:pt>
    <dgm:pt modelId="{E1246B46-0504-4391-A9D3-D51DAD466520}" type="pres">
      <dgm:prSet presAssocID="{8AFC425F-B1CF-48C9-92AE-D5934578A482}" presName="node" presStyleLbl="node1" presStyleIdx="1" presStyleCnt="9" custScaleX="106577">
        <dgm:presLayoutVars>
          <dgm:bulletEnabled val="1"/>
        </dgm:presLayoutVars>
      </dgm:prSet>
      <dgm:spPr/>
    </dgm:pt>
    <dgm:pt modelId="{98BC24EC-6D4E-4B6C-B154-E7210BFEC742}" type="pres">
      <dgm:prSet presAssocID="{1BC4FE11-3D60-4250-9078-D1EC857369ED}" presName="sibTrans" presStyleCnt="0"/>
      <dgm:spPr/>
    </dgm:pt>
    <dgm:pt modelId="{FD889B62-323E-42D3-B1A9-CE2E9C0AA039}" type="pres">
      <dgm:prSet presAssocID="{6864782B-8DE7-431D-9E24-0B70043217FF}" presName="node" presStyleLbl="node1" presStyleIdx="2" presStyleCnt="9">
        <dgm:presLayoutVars>
          <dgm:bulletEnabled val="1"/>
        </dgm:presLayoutVars>
      </dgm:prSet>
      <dgm:spPr/>
    </dgm:pt>
    <dgm:pt modelId="{4948D36D-8827-4AD1-B052-59A934AB3FD2}" type="pres">
      <dgm:prSet presAssocID="{B9079ACC-46B8-4BEC-B3D9-918257980EE3}" presName="sibTrans" presStyleCnt="0"/>
      <dgm:spPr/>
    </dgm:pt>
    <dgm:pt modelId="{E662589B-11C5-4398-9D21-EEEC2367AC88}" type="pres">
      <dgm:prSet presAssocID="{EA6C9F14-0F93-462B-8219-A2492062169A}" presName="node" presStyleLbl="node1" presStyleIdx="3" presStyleCnt="9">
        <dgm:presLayoutVars>
          <dgm:bulletEnabled val="1"/>
        </dgm:presLayoutVars>
      </dgm:prSet>
      <dgm:spPr/>
    </dgm:pt>
    <dgm:pt modelId="{AC4984B0-ED44-4E87-9F46-7E0D39675519}" type="pres">
      <dgm:prSet presAssocID="{1A202F0A-8148-4A5C-8ED0-60DA47CF5D6F}" presName="sibTrans" presStyleCnt="0"/>
      <dgm:spPr/>
    </dgm:pt>
    <dgm:pt modelId="{9995D443-BCF8-4D83-919A-1B611D255441}" type="pres">
      <dgm:prSet presAssocID="{2896BFF1-2D86-4210-A8B2-E2D2B7B82FD5}" presName="node" presStyleLbl="node1" presStyleIdx="4" presStyleCnt="9" custScaleX="105184">
        <dgm:presLayoutVars>
          <dgm:bulletEnabled val="1"/>
        </dgm:presLayoutVars>
      </dgm:prSet>
      <dgm:spPr/>
    </dgm:pt>
    <dgm:pt modelId="{4FF4F6B5-6E95-429F-A342-1939913F86D8}" type="pres">
      <dgm:prSet presAssocID="{DBB6C3A8-C6B8-4912-9C9F-2A5E47E4DABA}" presName="sibTrans" presStyleCnt="0"/>
      <dgm:spPr/>
    </dgm:pt>
    <dgm:pt modelId="{81548A08-D75F-4260-B505-687BAC5C542A}" type="pres">
      <dgm:prSet presAssocID="{DF9AEF4A-3DCA-4265-8A67-51696342F82B}" presName="node" presStyleLbl="node1" presStyleIdx="5" presStyleCnt="9">
        <dgm:presLayoutVars>
          <dgm:bulletEnabled val="1"/>
        </dgm:presLayoutVars>
      </dgm:prSet>
      <dgm:spPr/>
    </dgm:pt>
    <dgm:pt modelId="{9188569C-4088-4873-A76E-1D2056FEA527}" type="pres">
      <dgm:prSet presAssocID="{8389DDDA-FB96-4B56-A02B-EE72BB557557}" presName="sibTrans" presStyleCnt="0"/>
      <dgm:spPr/>
    </dgm:pt>
    <dgm:pt modelId="{A0579B3C-8923-4117-B4A8-477162721C06}" type="pres">
      <dgm:prSet presAssocID="{C9B76C36-9333-4F10-BFFD-98DA532E3690}" presName="node" presStyleLbl="node1" presStyleIdx="6" presStyleCnt="9">
        <dgm:presLayoutVars>
          <dgm:bulletEnabled val="1"/>
        </dgm:presLayoutVars>
      </dgm:prSet>
      <dgm:spPr/>
    </dgm:pt>
    <dgm:pt modelId="{3909173F-1885-455E-B7F9-5A6BDE866F10}" type="pres">
      <dgm:prSet presAssocID="{74CF0D17-8BFC-48F3-B107-B5A4A9DBF09D}" presName="sibTrans" presStyleCnt="0"/>
      <dgm:spPr/>
    </dgm:pt>
    <dgm:pt modelId="{67C1A4CA-9573-4D3D-8292-3118F3A02DAF}" type="pres">
      <dgm:prSet presAssocID="{1F38C0E2-AB97-4AB0-91AB-29A1FF5AD66B}" presName="node" presStyleLbl="node1" presStyleIdx="7" presStyleCnt="9" custScaleX="106577">
        <dgm:presLayoutVars>
          <dgm:bulletEnabled val="1"/>
        </dgm:presLayoutVars>
      </dgm:prSet>
      <dgm:spPr/>
    </dgm:pt>
    <dgm:pt modelId="{6EF4EA80-2ABD-4288-BED4-0BAB252F4466}" type="pres">
      <dgm:prSet presAssocID="{84CE74C1-8FA4-4702-837F-642021561B1C}" presName="sibTrans" presStyleCnt="0"/>
      <dgm:spPr/>
    </dgm:pt>
    <dgm:pt modelId="{ABDA3E2A-F0CF-4F0A-8CF3-DF483B3C201A}" type="pres">
      <dgm:prSet presAssocID="{2F2CF42B-E3DF-4D05-A5B5-C1CE0B015A5D}" presName="node" presStyleLbl="node1" presStyleIdx="8" presStyleCnt="9">
        <dgm:presLayoutVars>
          <dgm:bulletEnabled val="1"/>
        </dgm:presLayoutVars>
      </dgm:prSet>
      <dgm:spPr/>
    </dgm:pt>
  </dgm:ptLst>
  <dgm:cxnLst>
    <dgm:cxn modelId="{9630AF0D-A2F8-424A-A792-70001D759958}" srcId="{003EE7F2-8ED1-4A85-94EA-9D36BB842D9E}" destId="{AA1BC77A-A990-48AA-AE56-F207D89F595D}" srcOrd="0" destOrd="0" parTransId="{9051ED02-9C18-4A74-8B25-388C4CF8D763}" sibTransId="{7704FE5D-AD55-4831-A51A-0446AE7555F8}"/>
    <dgm:cxn modelId="{0A35F425-33FB-403F-9943-C9D9A9CE5D6C}" srcId="{003EE7F2-8ED1-4A85-94EA-9D36BB842D9E}" destId="{C9B76C36-9333-4F10-BFFD-98DA532E3690}" srcOrd="6" destOrd="0" parTransId="{A7FD9C06-5F49-48A0-8CE9-7E0384B53119}" sibTransId="{74CF0D17-8BFC-48F3-B107-B5A4A9DBF09D}"/>
    <dgm:cxn modelId="{E6F3D729-F157-403B-8C5D-816F5E2EF228}" type="presOf" srcId="{DF9AEF4A-3DCA-4265-8A67-51696342F82B}" destId="{81548A08-D75F-4260-B505-687BAC5C542A}" srcOrd="0" destOrd="0" presId="urn:microsoft.com/office/officeart/2005/8/layout/default"/>
    <dgm:cxn modelId="{37FBF836-9C05-4215-93BD-2230AF68B22B}" srcId="{003EE7F2-8ED1-4A85-94EA-9D36BB842D9E}" destId="{6864782B-8DE7-431D-9E24-0B70043217FF}" srcOrd="2" destOrd="0" parTransId="{01A2ADC4-137D-4384-A43E-1DA76EB491E4}" sibTransId="{B9079ACC-46B8-4BEC-B3D9-918257980EE3}"/>
    <dgm:cxn modelId="{0CF29D63-BB72-4872-ABE9-82DD7CDC168F}" type="presOf" srcId="{003EE7F2-8ED1-4A85-94EA-9D36BB842D9E}" destId="{CFDF258B-2B34-46E3-968A-6C047A49801B}" srcOrd="0" destOrd="0" presId="urn:microsoft.com/office/officeart/2005/8/layout/default"/>
    <dgm:cxn modelId="{0BCA6464-85A6-4B8F-BF5F-19A0C47F3BA8}" srcId="{003EE7F2-8ED1-4A85-94EA-9D36BB842D9E}" destId="{DF9AEF4A-3DCA-4265-8A67-51696342F82B}" srcOrd="5" destOrd="0" parTransId="{FBF4E341-A9A8-4A2B-B082-32635242B713}" sibTransId="{8389DDDA-FB96-4B56-A02B-EE72BB557557}"/>
    <dgm:cxn modelId="{94232566-CCC4-4440-9C69-514D0F5A2868}" type="presOf" srcId="{2896BFF1-2D86-4210-A8B2-E2D2B7B82FD5}" destId="{9995D443-BCF8-4D83-919A-1B611D255441}" srcOrd="0" destOrd="0" presId="urn:microsoft.com/office/officeart/2005/8/layout/default"/>
    <dgm:cxn modelId="{86091C4A-84D8-4ED2-863E-F0549DE77CD7}" type="presOf" srcId="{EA6C9F14-0F93-462B-8219-A2492062169A}" destId="{E662589B-11C5-4398-9D21-EEEC2367AC88}" srcOrd="0" destOrd="0" presId="urn:microsoft.com/office/officeart/2005/8/layout/default"/>
    <dgm:cxn modelId="{097DE36A-91FC-4B7E-99F5-52E491577B69}" srcId="{003EE7F2-8ED1-4A85-94EA-9D36BB842D9E}" destId="{2F2CF42B-E3DF-4D05-A5B5-C1CE0B015A5D}" srcOrd="8" destOrd="0" parTransId="{A8C3BCB5-0F09-4FC5-92A4-4532F340ABFC}" sibTransId="{6C66FB9B-6FC1-4ED1-9151-9951BD557F17}"/>
    <dgm:cxn modelId="{0AFE3A4B-FA03-48CA-8EB8-1DF8DC2A2EA7}" srcId="{003EE7F2-8ED1-4A85-94EA-9D36BB842D9E}" destId="{EA6C9F14-0F93-462B-8219-A2492062169A}" srcOrd="3" destOrd="0" parTransId="{C03BD391-5DC6-4528-AAF3-B137C1CF63A9}" sibTransId="{1A202F0A-8148-4A5C-8ED0-60DA47CF5D6F}"/>
    <dgm:cxn modelId="{7056AC71-901F-4D0E-A82A-C5F111560733}" type="presOf" srcId="{2F2CF42B-E3DF-4D05-A5B5-C1CE0B015A5D}" destId="{ABDA3E2A-F0CF-4F0A-8CF3-DF483B3C201A}" srcOrd="0" destOrd="0" presId="urn:microsoft.com/office/officeart/2005/8/layout/default"/>
    <dgm:cxn modelId="{AAC0F480-42F9-48B5-B62F-24C52476EE38}" srcId="{003EE7F2-8ED1-4A85-94EA-9D36BB842D9E}" destId="{1F38C0E2-AB97-4AB0-91AB-29A1FF5AD66B}" srcOrd="7" destOrd="0" parTransId="{66352C3B-1016-487E-9998-478AB45B4B7D}" sibTransId="{84CE74C1-8FA4-4702-837F-642021561B1C}"/>
    <dgm:cxn modelId="{6AE8FB83-34BC-4133-9720-D938BA44DF7F}" type="presOf" srcId="{AA1BC77A-A990-48AA-AE56-F207D89F595D}" destId="{0830C251-CC08-4F7A-94D1-A408329C937E}" srcOrd="0" destOrd="0" presId="urn:microsoft.com/office/officeart/2005/8/layout/default"/>
    <dgm:cxn modelId="{51B87BC0-AD15-4973-8FD2-2C2A4577D92F}" type="presOf" srcId="{1F38C0E2-AB97-4AB0-91AB-29A1FF5AD66B}" destId="{67C1A4CA-9573-4D3D-8292-3118F3A02DAF}" srcOrd="0" destOrd="0" presId="urn:microsoft.com/office/officeart/2005/8/layout/default"/>
    <dgm:cxn modelId="{B2506DDF-6DD5-4144-BA9C-06E99227D82D}" type="presOf" srcId="{8AFC425F-B1CF-48C9-92AE-D5934578A482}" destId="{E1246B46-0504-4391-A9D3-D51DAD466520}" srcOrd="0" destOrd="0" presId="urn:microsoft.com/office/officeart/2005/8/layout/default"/>
    <dgm:cxn modelId="{E96265E3-95E0-47BE-BD98-5B36E24F29EE}" type="presOf" srcId="{6864782B-8DE7-431D-9E24-0B70043217FF}" destId="{FD889B62-323E-42D3-B1A9-CE2E9C0AA039}" srcOrd="0" destOrd="0" presId="urn:microsoft.com/office/officeart/2005/8/layout/default"/>
    <dgm:cxn modelId="{663DEEE8-FDBC-4E1D-A291-F57308E6E5CF}" srcId="{003EE7F2-8ED1-4A85-94EA-9D36BB842D9E}" destId="{2896BFF1-2D86-4210-A8B2-E2D2B7B82FD5}" srcOrd="4" destOrd="0" parTransId="{0F148DD2-A983-47D0-B787-90022E999BA1}" sibTransId="{DBB6C3A8-C6B8-4912-9C9F-2A5E47E4DABA}"/>
    <dgm:cxn modelId="{30E116F9-DF25-40CB-90E0-26E523F2C8F3}" type="presOf" srcId="{C9B76C36-9333-4F10-BFFD-98DA532E3690}" destId="{A0579B3C-8923-4117-B4A8-477162721C06}" srcOrd="0" destOrd="0" presId="urn:microsoft.com/office/officeart/2005/8/layout/default"/>
    <dgm:cxn modelId="{3AC8EAFE-8CF4-4DB6-9710-DAC5264D4CAA}" srcId="{003EE7F2-8ED1-4A85-94EA-9D36BB842D9E}" destId="{8AFC425F-B1CF-48C9-92AE-D5934578A482}" srcOrd="1" destOrd="0" parTransId="{5ACD2B77-D9CE-4D02-984C-A256847723B5}" sibTransId="{1BC4FE11-3D60-4250-9078-D1EC857369ED}"/>
    <dgm:cxn modelId="{6CABB5CF-A1C1-4E8D-AC51-CFA37BA64053}" type="presParOf" srcId="{CFDF258B-2B34-46E3-968A-6C047A49801B}" destId="{0830C251-CC08-4F7A-94D1-A408329C937E}" srcOrd="0" destOrd="0" presId="urn:microsoft.com/office/officeart/2005/8/layout/default"/>
    <dgm:cxn modelId="{C56407C8-4E64-4834-BC18-AE97338DF075}" type="presParOf" srcId="{CFDF258B-2B34-46E3-968A-6C047A49801B}" destId="{5B91D6D6-9C3E-4048-AAC3-81C12E82DAC3}" srcOrd="1" destOrd="0" presId="urn:microsoft.com/office/officeart/2005/8/layout/default"/>
    <dgm:cxn modelId="{2447EC60-7400-4E6B-9C08-32BE3187421A}" type="presParOf" srcId="{CFDF258B-2B34-46E3-968A-6C047A49801B}" destId="{E1246B46-0504-4391-A9D3-D51DAD466520}" srcOrd="2" destOrd="0" presId="urn:microsoft.com/office/officeart/2005/8/layout/default"/>
    <dgm:cxn modelId="{199BAE21-771C-43A9-A4AF-9F2F8CAF8A59}" type="presParOf" srcId="{CFDF258B-2B34-46E3-968A-6C047A49801B}" destId="{98BC24EC-6D4E-4B6C-B154-E7210BFEC742}" srcOrd="3" destOrd="0" presId="urn:microsoft.com/office/officeart/2005/8/layout/default"/>
    <dgm:cxn modelId="{FEF6CD62-18C3-4796-9272-6BC918DC6FEF}" type="presParOf" srcId="{CFDF258B-2B34-46E3-968A-6C047A49801B}" destId="{FD889B62-323E-42D3-B1A9-CE2E9C0AA039}" srcOrd="4" destOrd="0" presId="urn:microsoft.com/office/officeart/2005/8/layout/default"/>
    <dgm:cxn modelId="{5CCBB019-5B0A-4D61-AAC6-696AEBA840B5}" type="presParOf" srcId="{CFDF258B-2B34-46E3-968A-6C047A49801B}" destId="{4948D36D-8827-4AD1-B052-59A934AB3FD2}" srcOrd="5" destOrd="0" presId="urn:microsoft.com/office/officeart/2005/8/layout/default"/>
    <dgm:cxn modelId="{63DBA14A-DB5F-422B-BF1B-731D753E2176}" type="presParOf" srcId="{CFDF258B-2B34-46E3-968A-6C047A49801B}" destId="{E662589B-11C5-4398-9D21-EEEC2367AC88}" srcOrd="6" destOrd="0" presId="urn:microsoft.com/office/officeart/2005/8/layout/default"/>
    <dgm:cxn modelId="{8D170E77-94A0-454A-9B0C-499A999DC085}" type="presParOf" srcId="{CFDF258B-2B34-46E3-968A-6C047A49801B}" destId="{AC4984B0-ED44-4E87-9F46-7E0D39675519}" srcOrd="7" destOrd="0" presId="urn:microsoft.com/office/officeart/2005/8/layout/default"/>
    <dgm:cxn modelId="{C1B7CC63-DE4E-4F90-AE25-6AF4AD75F369}" type="presParOf" srcId="{CFDF258B-2B34-46E3-968A-6C047A49801B}" destId="{9995D443-BCF8-4D83-919A-1B611D255441}" srcOrd="8" destOrd="0" presId="urn:microsoft.com/office/officeart/2005/8/layout/default"/>
    <dgm:cxn modelId="{EBFBCD95-9BE1-40F3-AD25-71B6449F5A65}" type="presParOf" srcId="{CFDF258B-2B34-46E3-968A-6C047A49801B}" destId="{4FF4F6B5-6E95-429F-A342-1939913F86D8}" srcOrd="9" destOrd="0" presId="urn:microsoft.com/office/officeart/2005/8/layout/default"/>
    <dgm:cxn modelId="{B6848A20-59AB-4BF4-BA6A-B51FE10AF522}" type="presParOf" srcId="{CFDF258B-2B34-46E3-968A-6C047A49801B}" destId="{81548A08-D75F-4260-B505-687BAC5C542A}" srcOrd="10" destOrd="0" presId="urn:microsoft.com/office/officeart/2005/8/layout/default"/>
    <dgm:cxn modelId="{B208495D-33F8-47BA-9F78-436BD01E0A9C}" type="presParOf" srcId="{CFDF258B-2B34-46E3-968A-6C047A49801B}" destId="{9188569C-4088-4873-A76E-1D2056FEA527}" srcOrd="11" destOrd="0" presId="urn:microsoft.com/office/officeart/2005/8/layout/default"/>
    <dgm:cxn modelId="{3A895454-8475-4641-9229-BE182F7B1469}" type="presParOf" srcId="{CFDF258B-2B34-46E3-968A-6C047A49801B}" destId="{A0579B3C-8923-4117-B4A8-477162721C06}" srcOrd="12" destOrd="0" presId="urn:microsoft.com/office/officeart/2005/8/layout/default"/>
    <dgm:cxn modelId="{74DE8F12-83DE-4129-A9EF-B2DEE2AC56D2}" type="presParOf" srcId="{CFDF258B-2B34-46E3-968A-6C047A49801B}" destId="{3909173F-1885-455E-B7F9-5A6BDE866F10}" srcOrd="13" destOrd="0" presId="urn:microsoft.com/office/officeart/2005/8/layout/default"/>
    <dgm:cxn modelId="{05599035-86D4-4039-8A63-39C4E5BD5D48}" type="presParOf" srcId="{CFDF258B-2B34-46E3-968A-6C047A49801B}" destId="{67C1A4CA-9573-4D3D-8292-3118F3A02DAF}" srcOrd="14" destOrd="0" presId="urn:microsoft.com/office/officeart/2005/8/layout/default"/>
    <dgm:cxn modelId="{0EDEAB53-FCA4-4140-8CBE-B0F92487D8D4}" type="presParOf" srcId="{CFDF258B-2B34-46E3-968A-6C047A49801B}" destId="{6EF4EA80-2ABD-4288-BED4-0BAB252F4466}" srcOrd="15" destOrd="0" presId="urn:microsoft.com/office/officeart/2005/8/layout/default"/>
    <dgm:cxn modelId="{D6C06C32-B052-4D97-BA07-8BDB1A992526}" type="presParOf" srcId="{CFDF258B-2B34-46E3-968A-6C047A49801B}" destId="{ABDA3E2A-F0CF-4F0A-8CF3-DF483B3C201A}" srcOrd="1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775949-E3A2-434E-8C50-EB5C86F5284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53DBBBE-81C3-44A7-AE85-CF910BD20CD4}">
      <dgm:prSet/>
      <dgm:spPr/>
      <dgm:t>
        <a:bodyPr/>
        <a:lstStyle/>
        <a:p>
          <a:r>
            <a:rPr lang="en-US" b="0" i="0" dirty="0"/>
            <a:t>If pesticide label directs user to the </a:t>
          </a:r>
          <a:r>
            <a:rPr lang="en-US" b="0" i="1" dirty="0"/>
            <a:t>Bulletins Live! Two</a:t>
          </a:r>
          <a:r>
            <a:rPr lang="en-US" b="0" i="0" dirty="0"/>
            <a:t> website they are required to follow the pesticide use limitations (if any) found in the Bulletin for your county, pesticide active ingredient and application month. </a:t>
          </a:r>
          <a:endParaRPr lang="en-US" dirty="0"/>
        </a:p>
      </dgm:t>
    </dgm:pt>
    <dgm:pt modelId="{C97ABA96-A82C-40FE-BEEA-19C2506EEF77}" type="parTrans" cxnId="{F66C1438-025A-4A95-BBDC-2EA66D8C05B7}">
      <dgm:prSet/>
      <dgm:spPr/>
      <dgm:t>
        <a:bodyPr/>
        <a:lstStyle/>
        <a:p>
          <a:endParaRPr lang="en-US"/>
        </a:p>
      </dgm:t>
    </dgm:pt>
    <dgm:pt modelId="{A6A328A8-EAA7-492B-9911-3C7033662030}" type="sibTrans" cxnId="{F66C1438-025A-4A95-BBDC-2EA66D8C05B7}">
      <dgm:prSet/>
      <dgm:spPr/>
      <dgm:t>
        <a:bodyPr/>
        <a:lstStyle/>
        <a:p>
          <a:endParaRPr lang="en-US"/>
        </a:p>
      </dgm:t>
    </dgm:pt>
    <dgm:pt modelId="{364D629A-5116-4B58-803D-798CBD7B1320}">
      <dgm:prSet/>
      <dgm:spPr/>
      <dgm:t>
        <a:bodyPr/>
        <a:lstStyle/>
        <a:p>
          <a:r>
            <a:rPr lang="en-US" b="0" i="0" dirty="0"/>
            <a:t>Pesticide users who fail to follow label provisions for their pesticide application, whether that failure results in harm to a listed species or not, will be subject to enforcement under the misuse provisions of FIFRA.</a:t>
          </a:r>
          <a:endParaRPr lang="en-US" dirty="0"/>
        </a:p>
      </dgm:t>
    </dgm:pt>
    <dgm:pt modelId="{6D3B3E5F-150E-4060-87EE-6F0227CFC614}" type="parTrans" cxnId="{D2017F7B-C765-4B8A-A116-B58F25737768}">
      <dgm:prSet/>
      <dgm:spPr/>
      <dgm:t>
        <a:bodyPr/>
        <a:lstStyle/>
        <a:p>
          <a:endParaRPr lang="en-US"/>
        </a:p>
      </dgm:t>
    </dgm:pt>
    <dgm:pt modelId="{A78875A2-56EC-4A3A-88AD-0E930F968BD7}" type="sibTrans" cxnId="{D2017F7B-C765-4B8A-A116-B58F25737768}">
      <dgm:prSet/>
      <dgm:spPr/>
      <dgm:t>
        <a:bodyPr/>
        <a:lstStyle/>
        <a:p>
          <a:endParaRPr lang="en-US"/>
        </a:p>
      </dgm:t>
    </dgm:pt>
    <dgm:pt modelId="{5F6F60C8-421B-4F06-8CCC-B7A858FF80AF}">
      <dgm:prSet/>
      <dgm:spPr/>
      <dgm:t>
        <a:bodyPr/>
        <a:lstStyle/>
        <a:p>
          <a:r>
            <a:rPr lang="en-US" dirty="0"/>
            <a:t>B</a:t>
          </a:r>
          <a:r>
            <a:rPr lang="en-US" b="0" i="0" dirty="0"/>
            <a:t>ulletins are available using EPA’s </a:t>
          </a:r>
          <a:r>
            <a:rPr lang="en-US" b="0" i="1" dirty="0"/>
            <a:t>Bulletins Live! Two</a:t>
          </a:r>
          <a:r>
            <a:rPr lang="en-US" b="0" i="0" dirty="0"/>
            <a:t> system through the website </a:t>
          </a:r>
          <a:r>
            <a:rPr lang="en-US" b="1" i="0" dirty="0">
              <a:hlinkClick xmlns:r="http://schemas.openxmlformats.org/officeDocument/2006/relationships" r:id="rId1"/>
            </a:rPr>
            <a:t>https://www.epa.gov/endangered-species/bulletins-live-two-view-bulletins/</a:t>
          </a:r>
          <a:r>
            <a:rPr lang="en-US" b="0" i="0" dirty="0"/>
            <a:t> </a:t>
          </a:r>
        </a:p>
        <a:p>
          <a:endParaRPr lang="en-US" b="0" i="0" dirty="0"/>
        </a:p>
        <a:p>
          <a:r>
            <a:rPr lang="en-US" dirty="0"/>
            <a:t>*</a:t>
          </a:r>
          <a:r>
            <a:rPr lang="en-US" i="1" dirty="0"/>
            <a:t>Available on your cell phone web browser however, it does not currently exist as an app. 					</a:t>
          </a:r>
        </a:p>
      </dgm:t>
    </dgm:pt>
    <dgm:pt modelId="{1B605720-AA3F-48D7-BE9B-8E87334F6A02}" type="parTrans" cxnId="{25FBC815-E99E-4DF9-AB74-C8E902780CB6}">
      <dgm:prSet/>
      <dgm:spPr/>
      <dgm:t>
        <a:bodyPr/>
        <a:lstStyle/>
        <a:p>
          <a:endParaRPr lang="en-US"/>
        </a:p>
      </dgm:t>
    </dgm:pt>
    <dgm:pt modelId="{5C23C4AA-3D6E-4F1B-AFB8-F105D9621F24}" type="sibTrans" cxnId="{25FBC815-E99E-4DF9-AB74-C8E902780CB6}">
      <dgm:prSet/>
      <dgm:spPr/>
      <dgm:t>
        <a:bodyPr/>
        <a:lstStyle/>
        <a:p>
          <a:endParaRPr lang="en-US"/>
        </a:p>
      </dgm:t>
    </dgm:pt>
    <dgm:pt modelId="{81AD97F7-FBBC-425C-A73B-EA68D1E3CC5C}" type="pres">
      <dgm:prSet presAssocID="{3B775949-E3A2-434E-8C50-EB5C86F5284B}" presName="vert0" presStyleCnt="0">
        <dgm:presLayoutVars>
          <dgm:dir/>
          <dgm:animOne val="branch"/>
          <dgm:animLvl val="lvl"/>
        </dgm:presLayoutVars>
      </dgm:prSet>
      <dgm:spPr/>
    </dgm:pt>
    <dgm:pt modelId="{95D21BBB-95DB-4E87-B03A-7ACBB4043B6C}" type="pres">
      <dgm:prSet presAssocID="{153DBBBE-81C3-44A7-AE85-CF910BD20CD4}" presName="thickLine" presStyleLbl="alignNode1" presStyleIdx="0" presStyleCnt="3"/>
      <dgm:spPr/>
    </dgm:pt>
    <dgm:pt modelId="{DEF568C1-07DA-4C1A-8207-25CABC98DA77}" type="pres">
      <dgm:prSet presAssocID="{153DBBBE-81C3-44A7-AE85-CF910BD20CD4}" presName="horz1" presStyleCnt="0"/>
      <dgm:spPr/>
    </dgm:pt>
    <dgm:pt modelId="{CEA4B18B-8E24-4E3B-A603-98EADA80F883}" type="pres">
      <dgm:prSet presAssocID="{153DBBBE-81C3-44A7-AE85-CF910BD20CD4}" presName="tx1" presStyleLbl="revTx" presStyleIdx="0" presStyleCnt="3"/>
      <dgm:spPr/>
    </dgm:pt>
    <dgm:pt modelId="{09FD8248-77B0-40D6-B779-4DCB29B25829}" type="pres">
      <dgm:prSet presAssocID="{153DBBBE-81C3-44A7-AE85-CF910BD20CD4}" presName="vert1" presStyleCnt="0"/>
      <dgm:spPr/>
    </dgm:pt>
    <dgm:pt modelId="{AFCE10CE-4DF1-4E40-93E6-230FF8B76052}" type="pres">
      <dgm:prSet presAssocID="{364D629A-5116-4B58-803D-798CBD7B1320}" presName="thickLine" presStyleLbl="alignNode1" presStyleIdx="1" presStyleCnt="3"/>
      <dgm:spPr/>
    </dgm:pt>
    <dgm:pt modelId="{606FFC8E-1878-4133-92D5-2DEC5069548C}" type="pres">
      <dgm:prSet presAssocID="{364D629A-5116-4B58-803D-798CBD7B1320}" presName="horz1" presStyleCnt="0"/>
      <dgm:spPr/>
    </dgm:pt>
    <dgm:pt modelId="{19896FA3-0DAB-4719-9BB5-E9F72A45E4EE}" type="pres">
      <dgm:prSet presAssocID="{364D629A-5116-4B58-803D-798CBD7B1320}" presName="tx1" presStyleLbl="revTx" presStyleIdx="1" presStyleCnt="3"/>
      <dgm:spPr/>
    </dgm:pt>
    <dgm:pt modelId="{1B134264-F0FE-4EA6-B7A6-6DD3099669C8}" type="pres">
      <dgm:prSet presAssocID="{364D629A-5116-4B58-803D-798CBD7B1320}" presName="vert1" presStyleCnt="0"/>
      <dgm:spPr/>
    </dgm:pt>
    <dgm:pt modelId="{0ECFFBB6-C503-4C25-9FA2-66747EB051ED}" type="pres">
      <dgm:prSet presAssocID="{5F6F60C8-421B-4F06-8CCC-B7A858FF80AF}" presName="thickLine" presStyleLbl="alignNode1" presStyleIdx="2" presStyleCnt="3"/>
      <dgm:spPr/>
    </dgm:pt>
    <dgm:pt modelId="{3E966FE5-83E8-4041-A18A-B0DA8945719B}" type="pres">
      <dgm:prSet presAssocID="{5F6F60C8-421B-4F06-8CCC-B7A858FF80AF}" presName="horz1" presStyleCnt="0"/>
      <dgm:spPr/>
    </dgm:pt>
    <dgm:pt modelId="{83F585D6-5ADC-45DB-BAAB-4534DE15080F}" type="pres">
      <dgm:prSet presAssocID="{5F6F60C8-421B-4F06-8CCC-B7A858FF80AF}" presName="tx1" presStyleLbl="revTx" presStyleIdx="2" presStyleCnt="3" custScaleY="150062"/>
      <dgm:spPr/>
    </dgm:pt>
    <dgm:pt modelId="{394D84A0-AB6C-401C-B4DF-9E4AF89F09DB}" type="pres">
      <dgm:prSet presAssocID="{5F6F60C8-421B-4F06-8CCC-B7A858FF80AF}" presName="vert1" presStyleCnt="0"/>
      <dgm:spPr/>
    </dgm:pt>
  </dgm:ptLst>
  <dgm:cxnLst>
    <dgm:cxn modelId="{25FBC815-E99E-4DF9-AB74-C8E902780CB6}" srcId="{3B775949-E3A2-434E-8C50-EB5C86F5284B}" destId="{5F6F60C8-421B-4F06-8CCC-B7A858FF80AF}" srcOrd="2" destOrd="0" parTransId="{1B605720-AA3F-48D7-BE9B-8E87334F6A02}" sibTransId="{5C23C4AA-3D6E-4F1B-AFB8-F105D9621F24}"/>
    <dgm:cxn modelId="{F66C1438-025A-4A95-BBDC-2EA66D8C05B7}" srcId="{3B775949-E3A2-434E-8C50-EB5C86F5284B}" destId="{153DBBBE-81C3-44A7-AE85-CF910BD20CD4}" srcOrd="0" destOrd="0" parTransId="{C97ABA96-A82C-40FE-BEEA-19C2506EEF77}" sibTransId="{A6A328A8-EAA7-492B-9911-3C7033662030}"/>
    <dgm:cxn modelId="{F72DE569-A152-483E-B1BF-E4B183A40C75}" type="presOf" srcId="{5F6F60C8-421B-4F06-8CCC-B7A858FF80AF}" destId="{83F585D6-5ADC-45DB-BAAB-4534DE15080F}" srcOrd="0" destOrd="0" presId="urn:microsoft.com/office/officeart/2008/layout/LinedList"/>
    <dgm:cxn modelId="{D2017F7B-C765-4B8A-A116-B58F25737768}" srcId="{3B775949-E3A2-434E-8C50-EB5C86F5284B}" destId="{364D629A-5116-4B58-803D-798CBD7B1320}" srcOrd="1" destOrd="0" parTransId="{6D3B3E5F-150E-4060-87EE-6F0227CFC614}" sibTransId="{A78875A2-56EC-4A3A-88AD-0E930F968BD7}"/>
    <dgm:cxn modelId="{2BB1EBD5-3CF9-4F6B-BF4D-CE9AB1DD1F99}" type="presOf" srcId="{153DBBBE-81C3-44A7-AE85-CF910BD20CD4}" destId="{CEA4B18B-8E24-4E3B-A603-98EADA80F883}" srcOrd="0" destOrd="0" presId="urn:microsoft.com/office/officeart/2008/layout/LinedList"/>
    <dgm:cxn modelId="{98A2C8EB-58EF-4956-81A2-856E4EBCB560}" type="presOf" srcId="{3B775949-E3A2-434E-8C50-EB5C86F5284B}" destId="{81AD97F7-FBBC-425C-A73B-EA68D1E3CC5C}" srcOrd="0" destOrd="0" presId="urn:microsoft.com/office/officeart/2008/layout/LinedList"/>
    <dgm:cxn modelId="{99D19DFA-F2D7-4C7E-B580-A5CA24FF5CFE}" type="presOf" srcId="{364D629A-5116-4B58-803D-798CBD7B1320}" destId="{19896FA3-0DAB-4719-9BB5-E9F72A45E4EE}" srcOrd="0" destOrd="0" presId="urn:microsoft.com/office/officeart/2008/layout/LinedList"/>
    <dgm:cxn modelId="{86DC3F0C-E49A-4B59-ACEA-27628B0C3CBB}" type="presParOf" srcId="{81AD97F7-FBBC-425C-A73B-EA68D1E3CC5C}" destId="{95D21BBB-95DB-4E87-B03A-7ACBB4043B6C}" srcOrd="0" destOrd="0" presId="urn:microsoft.com/office/officeart/2008/layout/LinedList"/>
    <dgm:cxn modelId="{3ABEB2D3-79FD-4560-A258-9B1422F041E2}" type="presParOf" srcId="{81AD97F7-FBBC-425C-A73B-EA68D1E3CC5C}" destId="{DEF568C1-07DA-4C1A-8207-25CABC98DA77}" srcOrd="1" destOrd="0" presId="urn:microsoft.com/office/officeart/2008/layout/LinedList"/>
    <dgm:cxn modelId="{F8B754BA-957D-42D2-A993-D9C0C25C7FDA}" type="presParOf" srcId="{DEF568C1-07DA-4C1A-8207-25CABC98DA77}" destId="{CEA4B18B-8E24-4E3B-A603-98EADA80F883}" srcOrd="0" destOrd="0" presId="urn:microsoft.com/office/officeart/2008/layout/LinedList"/>
    <dgm:cxn modelId="{6F861AB5-689A-43FB-BBF2-3E55DF5573A1}" type="presParOf" srcId="{DEF568C1-07DA-4C1A-8207-25CABC98DA77}" destId="{09FD8248-77B0-40D6-B779-4DCB29B25829}" srcOrd="1" destOrd="0" presId="urn:microsoft.com/office/officeart/2008/layout/LinedList"/>
    <dgm:cxn modelId="{CAE032D7-6362-4A76-80A4-C81C053B9C27}" type="presParOf" srcId="{81AD97F7-FBBC-425C-A73B-EA68D1E3CC5C}" destId="{AFCE10CE-4DF1-4E40-93E6-230FF8B76052}" srcOrd="2" destOrd="0" presId="urn:microsoft.com/office/officeart/2008/layout/LinedList"/>
    <dgm:cxn modelId="{6951879B-109A-4E19-A445-C6D4C021B37A}" type="presParOf" srcId="{81AD97F7-FBBC-425C-A73B-EA68D1E3CC5C}" destId="{606FFC8E-1878-4133-92D5-2DEC5069548C}" srcOrd="3" destOrd="0" presId="urn:microsoft.com/office/officeart/2008/layout/LinedList"/>
    <dgm:cxn modelId="{D608CFFD-5E25-4E78-B2C4-646F7C0F0D77}" type="presParOf" srcId="{606FFC8E-1878-4133-92D5-2DEC5069548C}" destId="{19896FA3-0DAB-4719-9BB5-E9F72A45E4EE}" srcOrd="0" destOrd="0" presId="urn:microsoft.com/office/officeart/2008/layout/LinedList"/>
    <dgm:cxn modelId="{505672DC-1EDF-475F-B5E8-92A012FEE272}" type="presParOf" srcId="{606FFC8E-1878-4133-92D5-2DEC5069548C}" destId="{1B134264-F0FE-4EA6-B7A6-6DD3099669C8}" srcOrd="1" destOrd="0" presId="urn:microsoft.com/office/officeart/2008/layout/LinedList"/>
    <dgm:cxn modelId="{EB86E08E-5E64-4566-94EB-A75274936675}" type="presParOf" srcId="{81AD97F7-FBBC-425C-A73B-EA68D1E3CC5C}" destId="{0ECFFBB6-C503-4C25-9FA2-66747EB051ED}" srcOrd="4" destOrd="0" presId="urn:microsoft.com/office/officeart/2008/layout/LinedList"/>
    <dgm:cxn modelId="{6ECE4193-7842-4252-8D1E-0BC6A78BC535}" type="presParOf" srcId="{81AD97F7-FBBC-425C-A73B-EA68D1E3CC5C}" destId="{3E966FE5-83E8-4041-A18A-B0DA8945719B}" srcOrd="5" destOrd="0" presId="urn:microsoft.com/office/officeart/2008/layout/LinedList"/>
    <dgm:cxn modelId="{F63393D0-1F64-4454-92EC-A8C7407F5F74}" type="presParOf" srcId="{3E966FE5-83E8-4041-A18A-B0DA8945719B}" destId="{83F585D6-5ADC-45DB-BAAB-4534DE15080F}" srcOrd="0" destOrd="0" presId="urn:microsoft.com/office/officeart/2008/layout/LinedList"/>
    <dgm:cxn modelId="{474D3447-5586-4004-9373-1FC38B56F463}" type="presParOf" srcId="{3E966FE5-83E8-4041-A18A-B0DA8945719B}" destId="{394D84A0-AB6C-401C-B4DF-9E4AF89F09D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3DFC23-E21E-4348-9F9E-AFD37CE1947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7279A32-9E30-497F-BDFA-E01B6101006B}">
      <dgm:prSet custT="1"/>
      <dgm:spPr/>
      <dgm:t>
        <a:bodyPr/>
        <a:lstStyle/>
        <a:p>
          <a:pPr>
            <a:lnSpc>
              <a:spcPct val="100000"/>
            </a:lnSpc>
          </a:pPr>
          <a:r>
            <a:rPr lang="en-US" sz="2000" b="1" dirty="0"/>
            <a:t>For all in-person courses, signatures are required on both the roster(s) and the Application for Recertification Credit</a:t>
          </a:r>
          <a:r>
            <a:rPr lang="en-US" sz="2000" dirty="0"/>
            <a:t>.  When a signature is requested, it is not optional for credit.  </a:t>
          </a:r>
          <a:r>
            <a:rPr lang="en-US" sz="2000" b="1" dirty="0"/>
            <a:t>The signatures should not be significantly different.</a:t>
          </a:r>
          <a:endParaRPr lang="en-US" sz="2000" dirty="0"/>
        </a:p>
      </dgm:t>
    </dgm:pt>
    <dgm:pt modelId="{A31F33E3-1C31-472B-A850-0420447F9EAB}" type="parTrans" cxnId="{73C5B1FA-44A8-49BC-81BD-11BE4F30C56A}">
      <dgm:prSet/>
      <dgm:spPr/>
      <dgm:t>
        <a:bodyPr/>
        <a:lstStyle/>
        <a:p>
          <a:endParaRPr lang="en-US"/>
        </a:p>
      </dgm:t>
    </dgm:pt>
    <dgm:pt modelId="{4D19E3BC-2023-4897-B6CA-496629E4F951}" type="sibTrans" cxnId="{73C5B1FA-44A8-49BC-81BD-11BE4F30C56A}">
      <dgm:prSet/>
      <dgm:spPr/>
      <dgm:t>
        <a:bodyPr/>
        <a:lstStyle/>
        <a:p>
          <a:pPr>
            <a:lnSpc>
              <a:spcPct val="100000"/>
            </a:lnSpc>
          </a:pPr>
          <a:endParaRPr lang="en-US"/>
        </a:p>
      </dgm:t>
    </dgm:pt>
    <dgm:pt modelId="{945EC93E-C5EB-4D6A-A7F1-C6B3B5A7AE7E}">
      <dgm:prSet custT="1"/>
      <dgm:spPr/>
      <dgm:t>
        <a:bodyPr/>
        <a:lstStyle/>
        <a:p>
          <a:pPr>
            <a:lnSpc>
              <a:spcPct val="100000"/>
            </a:lnSpc>
          </a:pPr>
          <a:r>
            <a:rPr lang="en-US" sz="2000" dirty="0"/>
            <a:t>Course sponsors/speakers seeking credit for attending their own course are required, like all attendees, to participate in the </a:t>
          </a:r>
          <a:r>
            <a:rPr lang="en-US" sz="2000" u="sng" dirty="0"/>
            <a:t>entire</a:t>
          </a:r>
          <a:r>
            <a:rPr lang="en-US" sz="2000" dirty="0"/>
            <a:t> program and </a:t>
          </a:r>
          <a:r>
            <a:rPr lang="en-US" sz="2000" u="sng" dirty="0"/>
            <a:t>all</a:t>
          </a:r>
          <a:r>
            <a:rPr lang="en-US" sz="2000" dirty="0"/>
            <a:t> sessions and complete </a:t>
          </a:r>
          <a:r>
            <a:rPr lang="en-US" sz="2000" u="sng" dirty="0"/>
            <a:t>all</a:t>
          </a:r>
          <a:r>
            <a:rPr lang="en-US" sz="2000" dirty="0"/>
            <a:t> required forms as proof of attendance.</a:t>
          </a:r>
        </a:p>
      </dgm:t>
    </dgm:pt>
    <dgm:pt modelId="{BF25EAC5-2F19-45AF-839D-0C7D8A41B17F}" type="parTrans" cxnId="{D847F931-26DF-47EC-9572-55FF017ED6A7}">
      <dgm:prSet/>
      <dgm:spPr/>
      <dgm:t>
        <a:bodyPr/>
        <a:lstStyle/>
        <a:p>
          <a:endParaRPr lang="en-US"/>
        </a:p>
      </dgm:t>
    </dgm:pt>
    <dgm:pt modelId="{F2AF4D97-AA47-4E1F-925C-34070C13F4FD}" type="sibTrans" cxnId="{D847F931-26DF-47EC-9572-55FF017ED6A7}">
      <dgm:prSet/>
      <dgm:spPr/>
      <dgm:t>
        <a:bodyPr/>
        <a:lstStyle/>
        <a:p>
          <a:pPr>
            <a:lnSpc>
              <a:spcPct val="100000"/>
            </a:lnSpc>
          </a:pPr>
          <a:endParaRPr lang="en-US"/>
        </a:p>
      </dgm:t>
    </dgm:pt>
    <dgm:pt modelId="{CC2DE63E-C6A1-42FA-9E7C-F80741BCC0AB}">
      <dgm:prSet/>
      <dgm:spPr/>
      <dgm:t>
        <a:bodyPr/>
        <a:lstStyle/>
        <a:p>
          <a:pPr>
            <a:lnSpc>
              <a:spcPct val="100000"/>
            </a:lnSpc>
          </a:pPr>
          <a:r>
            <a:rPr lang="en-US" dirty="0"/>
            <a:t>Course sponsors cannot self recertify rather the course must include presenters other than the course sponsor.</a:t>
          </a:r>
        </a:p>
      </dgm:t>
    </dgm:pt>
    <dgm:pt modelId="{D1E1E129-A8A3-45E9-8489-78E4FDA86585}" type="parTrans" cxnId="{2A5D3699-B7C4-4358-A105-68EC8CB1B66F}">
      <dgm:prSet/>
      <dgm:spPr/>
      <dgm:t>
        <a:bodyPr/>
        <a:lstStyle/>
        <a:p>
          <a:endParaRPr lang="en-US"/>
        </a:p>
      </dgm:t>
    </dgm:pt>
    <dgm:pt modelId="{75680046-9D4C-45B0-A860-F3DE3869FAC6}" type="sibTrans" cxnId="{2A5D3699-B7C4-4358-A105-68EC8CB1B66F}">
      <dgm:prSet/>
      <dgm:spPr/>
      <dgm:t>
        <a:bodyPr/>
        <a:lstStyle/>
        <a:p>
          <a:pPr>
            <a:lnSpc>
              <a:spcPct val="100000"/>
            </a:lnSpc>
          </a:pPr>
          <a:endParaRPr lang="en-US"/>
        </a:p>
      </dgm:t>
    </dgm:pt>
    <dgm:pt modelId="{BE3073ED-DC89-4589-B1D0-DC074E8FA054}">
      <dgm:prSet custT="1"/>
      <dgm:spPr/>
      <dgm:t>
        <a:bodyPr/>
        <a:lstStyle/>
        <a:p>
          <a:pPr>
            <a:lnSpc>
              <a:spcPct val="100000"/>
            </a:lnSpc>
          </a:pPr>
          <a:r>
            <a:rPr lang="en-US" sz="1800" b="1" dirty="0"/>
            <a:t>To renew by attending a recertification training program, complete one recertification course every two years for each category held.  </a:t>
          </a:r>
          <a:r>
            <a:rPr lang="en-US" sz="1800" dirty="0"/>
            <a:t>Applicators can accumulate up to four years of recertification credit beyond the certificate's expiration date in each category held</a:t>
          </a:r>
        </a:p>
      </dgm:t>
    </dgm:pt>
    <dgm:pt modelId="{C1BB8AEE-3BCE-4E26-B4D7-83C5FB8EE7F7}" type="parTrans" cxnId="{57C9E468-06EB-4BB6-B937-EB1C9BCEBF4E}">
      <dgm:prSet/>
      <dgm:spPr/>
      <dgm:t>
        <a:bodyPr/>
        <a:lstStyle/>
        <a:p>
          <a:endParaRPr lang="en-US"/>
        </a:p>
      </dgm:t>
    </dgm:pt>
    <dgm:pt modelId="{8BE00345-0DB9-40FB-A763-80096CFBD756}" type="sibTrans" cxnId="{57C9E468-06EB-4BB6-B937-EB1C9BCEBF4E}">
      <dgm:prSet/>
      <dgm:spPr/>
      <dgm:t>
        <a:bodyPr/>
        <a:lstStyle/>
        <a:p>
          <a:endParaRPr lang="en-US"/>
        </a:p>
      </dgm:t>
    </dgm:pt>
    <dgm:pt modelId="{C9C0939D-1E31-41F2-B04B-B3A30E6FE371}" type="pres">
      <dgm:prSet presAssocID="{BD3DFC23-E21E-4348-9F9E-AFD37CE1947D}" presName="root" presStyleCnt="0">
        <dgm:presLayoutVars>
          <dgm:dir/>
          <dgm:resizeHandles val="exact"/>
        </dgm:presLayoutVars>
      </dgm:prSet>
      <dgm:spPr/>
    </dgm:pt>
    <dgm:pt modelId="{88422645-8308-4F9E-9E9E-42C0FF1CB1D0}" type="pres">
      <dgm:prSet presAssocID="{BD3DFC23-E21E-4348-9F9E-AFD37CE1947D}" presName="container" presStyleCnt="0">
        <dgm:presLayoutVars>
          <dgm:dir/>
          <dgm:resizeHandles val="exact"/>
        </dgm:presLayoutVars>
      </dgm:prSet>
      <dgm:spPr/>
    </dgm:pt>
    <dgm:pt modelId="{E8FCB343-2A96-468C-945A-3370866A5CB4}" type="pres">
      <dgm:prSet presAssocID="{57279A32-9E30-497F-BDFA-E01B6101006B}" presName="compNode" presStyleCnt="0"/>
      <dgm:spPr/>
    </dgm:pt>
    <dgm:pt modelId="{BB3E446B-D1D7-41A1-AA84-1D9F0B5FC200}" type="pres">
      <dgm:prSet presAssocID="{57279A32-9E30-497F-BDFA-E01B6101006B}" presName="iconBgRect" presStyleLbl="bgShp" presStyleIdx="0" presStyleCnt="4"/>
      <dgm:spPr/>
    </dgm:pt>
    <dgm:pt modelId="{1D316939-7736-4C4F-B202-F74426164DF1}" type="pres">
      <dgm:prSet presAssocID="{57279A32-9E30-497F-BDFA-E01B610100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EDE4154-F124-4368-8781-E95A0E64DFCA}" type="pres">
      <dgm:prSet presAssocID="{57279A32-9E30-497F-BDFA-E01B6101006B}" presName="spaceRect" presStyleCnt="0"/>
      <dgm:spPr/>
    </dgm:pt>
    <dgm:pt modelId="{8058CFDD-33FF-401B-B4FE-CF6ADAA862FE}" type="pres">
      <dgm:prSet presAssocID="{57279A32-9E30-497F-BDFA-E01B6101006B}" presName="textRect" presStyleLbl="revTx" presStyleIdx="0" presStyleCnt="4">
        <dgm:presLayoutVars>
          <dgm:chMax val="1"/>
          <dgm:chPref val="1"/>
        </dgm:presLayoutVars>
      </dgm:prSet>
      <dgm:spPr/>
    </dgm:pt>
    <dgm:pt modelId="{B2FE6FA7-4DE9-4F8A-96D6-DF9DB9D6E3AB}" type="pres">
      <dgm:prSet presAssocID="{4D19E3BC-2023-4897-B6CA-496629E4F951}" presName="sibTrans" presStyleLbl="sibTrans2D1" presStyleIdx="0" presStyleCnt="0"/>
      <dgm:spPr/>
    </dgm:pt>
    <dgm:pt modelId="{E99EF39D-8D60-4D68-A628-C83C9E1A5847}" type="pres">
      <dgm:prSet presAssocID="{945EC93E-C5EB-4D6A-A7F1-C6B3B5A7AE7E}" presName="compNode" presStyleCnt="0"/>
      <dgm:spPr/>
    </dgm:pt>
    <dgm:pt modelId="{6B27CC22-639C-4B69-88EA-B5107D3EDF29}" type="pres">
      <dgm:prSet presAssocID="{945EC93E-C5EB-4D6A-A7F1-C6B3B5A7AE7E}" presName="iconBgRect" presStyleLbl="bgShp" presStyleIdx="1" presStyleCnt="4"/>
      <dgm:spPr/>
    </dgm:pt>
    <dgm:pt modelId="{253947E9-D437-4B07-B3D5-6AD8600F0067}" type="pres">
      <dgm:prSet presAssocID="{945EC93E-C5EB-4D6A-A7F1-C6B3B5A7AE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3391AE96-66AB-4450-988E-9D3691BC50F9}" type="pres">
      <dgm:prSet presAssocID="{945EC93E-C5EB-4D6A-A7F1-C6B3B5A7AE7E}" presName="spaceRect" presStyleCnt="0"/>
      <dgm:spPr/>
    </dgm:pt>
    <dgm:pt modelId="{B526E276-2D5D-42F7-B1A5-CDE4C41829D8}" type="pres">
      <dgm:prSet presAssocID="{945EC93E-C5EB-4D6A-A7F1-C6B3B5A7AE7E}" presName="textRect" presStyleLbl="revTx" presStyleIdx="1" presStyleCnt="4" custScaleX="95783" custScaleY="152822">
        <dgm:presLayoutVars>
          <dgm:chMax val="1"/>
          <dgm:chPref val="1"/>
        </dgm:presLayoutVars>
      </dgm:prSet>
      <dgm:spPr/>
    </dgm:pt>
    <dgm:pt modelId="{3EBA018C-5907-4179-B123-2B1A9BB4D4B6}" type="pres">
      <dgm:prSet presAssocID="{F2AF4D97-AA47-4E1F-925C-34070C13F4FD}" presName="sibTrans" presStyleLbl="sibTrans2D1" presStyleIdx="0" presStyleCnt="0"/>
      <dgm:spPr/>
    </dgm:pt>
    <dgm:pt modelId="{242B44E3-841C-44F1-A8C2-858C11BADF6D}" type="pres">
      <dgm:prSet presAssocID="{CC2DE63E-C6A1-42FA-9E7C-F80741BCC0AB}" presName="compNode" presStyleCnt="0"/>
      <dgm:spPr/>
    </dgm:pt>
    <dgm:pt modelId="{CD8547CB-1A82-44F4-922C-207D3F1039BE}" type="pres">
      <dgm:prSet presAssocID="{CC2DE63E-C6A1-42FA-9E7C-F80741BCC0AB}" presName="iconBgRect" presStyleLbl="bgShp" presStyleIdx="2" presStyleCnt="4"/>
      <dgm:spPr/>
    </dgm:pt>
    <dgm:pt modelId="{020B2088-5DE6-4B30-9571-0343DD04722C}" type="pres">
      <dgm:prSet presAssocID="{CC2DE63E-C6A1-42FA-9E7C-F80741BCC0A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E2E5D461-B18D-49BD-A9B8-937E3BBE7B72}" type="pres">
      <dgm:prSet presAssocID="{CC2DE63E-C6A1-42FA-9E7C-F80741BCC0AB}" presName="spaceRect" presStyleCnt="0"/>
      <dgm:spPr/>
    </dgm:pt>
    <dgm:pt modelId="{33B9F79E-D4F5-466A-8FFD-52656C0A8681}" type="pres">
      <dgm:prSet presAssocID="{CC2DE63E-C6A1-42FA-9E7C-F80741BCC0AB}" presName="textRect" presStyleLbl="revTx" presStyleIdx="2" presStyleCnt="4">
        <dgm:presLayoutVars>
          <dgm:chMax val="1"/>
          <dgm:chPref val="1"/>
        </dgm:presLayoutVars>
      </dgm:prSet>
      <dgm:spPr/>
    </dgm:pt>
    <dgm:pt modelId="{26FD6595-10C6-4B44-B672-8B11F1B806F8}" type="pres">
      <dgm:prSet presAssocID="{75680046-9D4C-45B0-A860-F3DE3869FAC6}" presName="sibTrans" presStyleLbl="sibTrans2D1" presStyleIdx="0" presStyleCnt="0"/>
      <dgm:spPr/>
    </dgm:pt>
    <dgm:pt modelId="{7B06B1B6-4182-4389-9B3B-65A944434109}" type="pres">
      <dgm:prSet presAssocID="{BE3073ED-DC89-4589-B1D0-DC074E8FA054}" presName="compNode" presStyleCnt="0"/>
      <dgm:spPr/>
    </dgm:pt>
    <dgm:pt modelId="{A6FDC3BD-8AC2-47ED-8F21-2C730446A0F1}" type="pres">
      <dgm:prSet presAssocID="{BE3073ED-DC89-4589-B1D0-DC074E8FA054}" presName="iconBgRect" presStyleLbl="bgShp" presStyleIdx="3" presStyleCnt="4"/>
      <dgm:spPr/>
    </dgm:pt>
    <dgm:pt modelId="{262AB656-AA47-453D-B317-B32F1BCFC815}" type="pres">
      <dgm:prSet presAssocID="{BE3073ED-DC89-4589-B1D0-DC074E8FA0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A1A52E8D-9F57-4BBD-8843-9A87050F114B}" type="pres">
      <dgm:prSet presAssocID="{BE3073ED-DC89-4589-B1D0-DC074E8FA054}" presName="spaceRect" presStyleCnt="0"/>
      <dgm:spPr/>
    </dgm:pt>
    <dgm:pt modelId="{70086093-A073-47C0-BD04-7A6DC1F34215}" type="pres">
      <dgm:prSet presAssocID="{BE3073ED-DC89-4589-B1D0-DC074E8FA054}" presName="textRect" presStyleLbl="revTx" presStyleIdx="3" presStyleCnt="4">
        <dgm:presLayoutVars>
          <dgm:chMax val="1"/>
          <dgm:chPref val="1"/>
        </dgm:presLayoutVars>
      </dgm:prSet>
      <dgm:spPr/>
    </dgm:pt>
  </dgm:ptLst>
  <dgm:cxnLst>
    <dgm:cxn modelId="{85879F07-B436-47BD-B222-282D3286A85D}" type="presOf" srcId="{CC2DE63E-C6A1-42FA-9E7C-F80741BCC0AB}" destId="{33B9F79E-D4F5-466A-8FFD-52656C0A8681}" srcOrd="0" destOrd="0" presId="urn:microsoft.com/office/officeart/2018/2/layout/IconCircleList"/>
    <dgm:cxn modelId="{5AF46112-DFE6-44B0-9D97-BCBAE1F05258}" type="presOf" srcId="{F2AF4D97-AA47-4E1F-925C-34070C13F4FD}" destId="{3EBA018C-5907-4179-B123-2B1A9BB4D4B6}" srcOrd="0" destOrd="0" presId="urn:microsoft.com/office/officeart/2018/2/layout/IconCircleList"/>
    <dgm:cxn modelId="{DF2E961C-F3A7-41B7-9C68-A9EDF17A7DCE}" type="presOf" srcId="{BE3073ED-DC89-4589-B1D0-DC074E8FA054}" destId="{70086093-A073-47C0-BD04-7A6DC1F34215}" srcOrd="0" destOrd="0" presId="urn:microsoft.com/office/officeart/2018/2/layout/IconCircleList"/>
    <dgm:cxn modelId="{2119A62D-477D-4B9B-B7E6-FBC429D26E7B}" type="presOf" srcId="{4D19E3BC-2023-4897-B6CA-496629E4F951}" destId="{B2FE6FA7-4DE9-4F8A-96D6-DF9DB9D6E3AB}" srcOrd="0" destOrd="0" presId="urn:microsoft.com/office/officeart/2018/2/layout/IconCircleList"/>
    <dgm:cxn modelId="{D847F931-26DF-47EC-9572-55FF017ED6A7}" srcId="{BD3DFC23-E21E-4348-9F9E-AFD37CE1947D}" destId="{945EC93E-C5EB-4D6A-A7F1-C6B3B5A7AE7E}" srcOrd="1" destOrd="0" parTransId="{BF25EAC5-2F19-45AF-839D-0C7D8A41B17F}" sibTransId="{F2AF4D97-AA47-4E1F-925C-34070C13F4FD}"/>
    <dgm:cxn modelId="{57C9E468-06EB-4BB6-B937-EB1C9BCEBF4E}" srcId="{BD3DFC23-E21E-4348-9F9E-AFD37CE1947D}" destId="{BE3073ED-DC89-4589-B1D0-DC074E8FA054}" srcOrd="3" destOrd="0" parTransId="{C1BB8AEE-3BCE-4E26-B4D7-83C5FB8EE7F7}" sibTransId="{8BE00345-0DB9-40FB-A763-80096CFBD756}"/>
    <dgm:cxn modelId="{4D60D282-00E2-496B-AEAA-C4180F698836}" type="presOf" srcId="{75680046-9D4C-45B0-A860-F3DE3869FAC6}" destId="{26FD6595-10C6-4B44-B672-8B11F1B806F8}" srcOrd="0" destOrd="0" presId="urn:microsoft.com/office/officeart/2018/2/layout/IconCircleList"/>
    <dgm:cxn modelId="{8127358D-1028-4FAD-8DFB-CA47BFB0C951}" type="presOf" srcId="{57279A32-9E30-497F-BDFA-E01B6101006B}" destId="{8058CFDD-33FF-401B-B4FE-CF6ADAA862FE}" srcOrd="0" destOrd="0" presId="urn:microsoft.com/office/officeart/2018/2/layout/IconCircleList"/>
    <dgm:cxn modelId="{2A5D3699-B7C4-4358-A105-68EC8CB1B66F}" srcId="{BD3DFC23-E21E-4348-9F9E-AFD37CE1947D}" destId="{CC2DE63E-C6A1-42FA-9E7C-F80741BCC0AB}" srcOrd="2" destOrd="0" parTransId="{D1E1E129-A8A3-45E9-8489-78E4FDA86585}" sibTransId="{75680046-9D4C-45B0-A860-F3DE3869FAC6}"/>
    <dgm:cxn modelId="{ECD485C1-E71B-45D4-80DE-A12C79A3981D}" type="presOf" srcId="{BD3DFC23-E21E-4348-9F9E-AFD37CE1947D}" destId="{C9C0939D-1E31-41F2-B04B-B3A30E6FE371}" srcOrd="0" destOrd="0" presId="urn:microsoft.com/office/officeart/2018/2/layout/IconCircleList"/>
    <dgm:cxn modelId="{466351E2-B9B0-428F-BE20-C1FDED07786A}" type="presOf" srcId="{945EC93E-C5EB-4D6A-A7F1-C6B3B5A7AE7E}" destId="{B526E276-2D5D-42F7-B1A5-CDE4C41829D8}" srcOrd="0" destOrd="0" presId="urn:microsoft.com/office/officeart/2018/2/layout/IconCircleList"/>
    <dgm:cxn modelId="{73C5B1FA-44A8-49BC-81BD-11BE4F30C56A}" srcId="{BD3DFC23-E21E-4348-9F9E-AFD37CE1947D}" destId="{57279A32-9E30-497F-BDFA-E01B6101006B}" srcOrd="0" destOrd="0" parTransId="{A31F33E3-1C31-472B-A850-0420447F9EAB}" sibTransId="{4D19E3BC-2023-4897-B6CA-496629E4F951}"/>
    <dgm:cxn modelId="{86DAF2FD-4968-43F4-B8A0-FF1FEE951AD8}" type="presParOf" srcId="{C9C0939D-1E31-41F2-B04B-B3A30E6FE371}" destId="{88422645-8308-4F9E-9E9E-42C0FF1CB1D0}" srcOrd="0" destOrd="0" presId="urn:microsoft.com/office/officeart/2018/2/layout/IconCircleList"/>
    <dgm:cxn modelId="{523408BB-B50F-4B35-87B6-489E7668302D}" type="presParOf" srcId="{88422645-8308-4F9E-9E9E-42C0FF1CB1D0}" destId="{E8FCB343-2A96-468C-945A-3370866A5CB4}" srcOrd="0" destOrd="0" presId="urn:microsoft.com/office/officeart/2018/2/layout/IconCircleList"/>
    <dgm:cxn modelId="{67A7CD50-EDCD-488A-B228-1C290EA96E82}" type="presParOf" srcId="{E8FCB343-2A96-468C-945A-3370866A5CB4}" destId="{BB3E446B-D1D7-41A1-AA84-1D9F0B5FC200}" srcOrd="0" destOrd="0" presId="urn:microsoft.com/office/officeart/2018/2/layout/IconCircleList"/>
    <dgm:cxn modelId="{935F1579-0838-48CF-BFE3-D12E29AA2AC6}" type="presParOf" srcId="{E8FCB343-2A96-468C-945A-3370866A5CB4}" destId="{1D316939-7736-4C4F-B202-F74426164DF1}" srcOrd="1" destOrd="0" presId="urn:microsoft.com/office/officeart/2018/2/layout/IconCircleList"/>
    <dgm:cxn modelId="{69864308-BCC2-4123-9E49-938A2998016D}" type="presParOf" srcId="{E8FCB343-2A96-468C-945A-3370866A5CB4}" destId="{7EDE4154-F124-4368-8781-E95A0E64DFCA}" srcOrd="2" destOrd="0" presId="urn:microsoft.com/office/officeart/2018/2/layout/IconCircleList"/>
    <dgm:cxn modelId="{8BA2031E-3B68-47AC-B271-05A9A9019522}" type="presParOf" srcId="{E8FCB343-2A96-468C-945A-3370866A5CB4}" destId="{8058CFDD-33FF-401B-B4FE-CF6ADAA862FE}" srcOrd="3" destOrd="0" presId="urn:microsoft.com/office/officeart/2018/2/layout/IconCircleList"/>
    <dgm:cxn modelId="{63D727F4-0673-45F5-83D5-0027E66C78F6}" type="presParOf" srcId="{88422645-8308-4F9E-9E9E-42C0FF1CB1D0}" destId="{B2FE6FA7-4DE9-4F8A-96D6-DF9DB9D6E3AB}" srcOrd="1" destOrd="0" presId="urn:microsoft.com/office/officeart/2018/2/layout/IconCircleList"/>
    <dgm:cxn modelId="{24EA989C-4C8A-45B2-B31F-A2D58A3F2B54}" type="presParOf" srcId="{88422645-8308-4F9E-9E9E-42C0FF1CB1D0}" destId="{E99EF39D-8D60-4D68-A628-C83C9E1A5847}" srcOrd="2" destOrd="0" presId="urn:microsoft.com/office/officeart/2018/2/layout/IconCircleList"/>
    <dgm:cxn modelId="{633DC2BD-C6A4-43DB-8C80-8AB73BAE7356}" type="presParOf" srcId="{E99EF39D-8D60-4D68-A628-C83C9E1A5847}" destId="{6B27CC22-639C-4B69-88EA-B5107D3EDF29}" srcOrd="0" destOrd="0" presId="urn:microsoft.com/office/officeart/2018/2/layout/IconCircleList"/>
    <dgm:cxn modelId="{2CDF61A6-C4A0-4A58-9C22-C88EFAC9C9C9}" type="presParOf" srcId="{E99EF39D-8D60-4D68-A628-C83C9E1A5847}" destId="{253947E9-D437-4B07-B3D5-6AD8600F0067}" srcOrd="1" destOrd="0" presId="urn:microsoft.com/office/officeart/2018/2/layout/IconCircleList"/>
    <dgm:cxn modelId="{A12BE64C-0515-4289-8EF9-4930C79584F3}" type="presParOf" srcId="{E99EF39D-8D60-4D68-A628-C83C9E1A5847}" destId="{3391AE96-66AB-4450-988E-9D3691BC50F9}" srcOrd="2" destOrd="0" presId="urn:microsoft.com/office/officeart/2018/2/layout/IconCircleList"/>
    <dgm:cxn modelId="{61447DE8-9B84-4DC3-810F-2D9B7FD04222}" type="presParOf" srcId="{E99EF39D-8D60-4D68-A628-C83C9E1A5847}" destId="{B526E276-2D5D-42F7-B1A5-CDE4C41829D8}" srcOrd="3" destOrd="0" presId="urn:microsoft.com/office/officeart/2018/2/layout/IconCircleList"/>
    <dgm:cxn modelId="{23E8A8BC-23BC-4386-B8F3-9C9D61CEE650}" type="presParOf" srcId="{88422645-8308-4F9E-9E9E-42C0FF1CB1D0}" destId="{3EBA018C-5907-4179-B123-2B1A9BB4D4B6}" srcOrd="3" destOrd="0" presId="urn:microsoft.com/office/officeart/2018/2/layout/IconCircleList"/>
    <dgm:cxn modelId="{7227D1A6-F232-4828-AB0A-97997C250F75}" type="presParOf" srcId="{88422645-8308-4F9E-9E9E-42C0FF1CB1D0}" destId="{242B44E3-841C-44F1-A8C2-858C11BADF6D}" srcOrd="4" destOrd="0" presId="urn:microsoft.com/office/officeart/2018/2/layout/IconCircleList"/>
    <dgm:cxn modelId="{2F2B136A-BA70-4A4A-A0B0-27D2420D1DDD}" type="presParOf" srcId="{242B44E3-841C-44F1-A8C2-858C11BADF6D}" destId="{CD8547CB-1A82-44F4-922C-207D3F1039BE}" srcOrd="0" destOrd="0" presId="urn:microsoft.com/office/officeart/2018/2/layout/IconCircleList"/>
    <dgm:cxn modelId="{68D90FFF-FB42-4D2E-A796-07AE96D3338D}" type="presParOf" srcId="{242B44E3-841C-44F1-A8C2-858C11BADF6D}" destId="{020B2088-5DE6-4B30-9571-0343DD04722C}" srcOrd="1" destOrd="0" presId="urn:microsoft.com/office/officeart/2018/2/layout/IconCircleList"/>
    <dgm:cxn modelId="{90F943B1-543B-4464-9B86-C5D66A41E1DB}" type="presParOf" srcId="{242B44E3-841C-44F1-A8C2-858C11BADF6D}" destId="{E2E5D461-B18D-49BD-A9B8-937E3BBE7B72}" srcOrd="2" destOrd="0" presId="urn:microsoft.com/office/officeart/2018/2/layout/IconCircleList"/>
    <dgm:cxn modelId="{C224024E-62C4-463F-9FE5-8CF471DE591B}" type="presParOf" srcId="{242B44E3-841C-44F1-A8C2-858C11BADF6D}" destId="{33B9F79E-D4F5-466A-8FFD-52656C0A8681}" srcOrd="3" destOrd="0" presId="urn:microsoft.com/office/officeart/2018/2/layout/IconCircleList"/>
    <dgm:cxn modelId="{0CA2C36C-6CCB-42EF-8D21-028AF0B8F979}" type="presParOf" srcId="{88422645-8308-4F9E-9E9E-42C0FF1CB1D0}" destId="{26FD6595-10C6-4B44-B672-8B11F1B806F8}" srcOrd="5" destOrd="0" presId="urn:microsoft.com/office/officeart/2018/2/layout/IconCircleList"/>
    <dgm:cxn modelId="{702AEF5C-25B5-4E20-8908-4443AAECB690}" type="presParOf" srcId="{88422645-8308-4F9E-9E9E-42C0FF1CB1D0}" destId="{7B06B1B6-4182-4389-9B3B-65A944434109}" srcOrd="6" destOrd="0" presId="urn:microsoft.com/office/officeart/2018/2/layout/IconCircleList"/>
    <dgm:cxn modelId="{14838F5F-2A5A-4815-B09D-9A98C58D68E5}" type="presParOf" srcId="{7B06B1B6-4182-4389-9B3B-65A944434109}" destId="{A6FDC3BD-8AC2-47ED-8F21-2C730446A0F1}" srcOrd="0" destOrd="0" presId="urn:microsoft.com/office/officeart/2018/2/layout/IconCircleList"/>
    <dgm:cxn modelId="{63D17BE5-F70C-44F5-8E4F-687265229CBF}" type="presParOf" srcId="{7B06B1B6-4182-4389-9B3B-65A944434109}" destId="{262AB656-AA47-453D-B317-B32F1BCFC815}" srcOrd="1" destOrd="0" presId="urn:microsoft.com/office/officeart/2018/2/layout/IconCircleList"/>
    <dgm:cxn modelId="{A1E5D057-14DB-4763-BB2B-DA8D5408A1E5}" type="presParOf" srcId="{7B06B1B6-4182-4389-9B3B-65A944434109}" destId="{A1A52E8D-9F57-4BBD-8843-9A87050F114B}" srcOrd="2" destOrd="0" presId="urn:microsoft.com/office/officeart/2018/2/layout/IconCircleList"/>
    <dgm:cxn modelId="{208DC2A6-C992-4021-8C97-3ED0D9A4DA5E}" type="presParOf" srcId="{7B06B1B6-4182-4389-9B3B-65A944434109}" destId="{70086093-A073-47C0-BD04-7A6DC1F3421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310837-897D-46F5-9C7E-83B218D393C1}"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en-US"/>
        </a:p>
      </dgm:t>
    </dgm:pt>
    <dgm:pt modelId="{D75747AC-A4AB-4955-9303-BD085E11ABC5}">
      <dgm:prSet/>
      <dgm:spPr>
        <a:solidFill>
          <a:srgbClr val="8B9591">
            <a:alpha val="64000"/>
          </a:srgbClr>
        </a:solidFill>
      </dgm:spPr>
      <dgm:t>
        <a:bodyPr/>
        <a:lstStyle/>
        <a:p>
          <a:pPr rtl="0"/>
          <a:r>
            <a:rPr lang="en-US" dirty="0">
              <a:solidFill>
                <a:schemeClr val="tx1"/>
              </a:solidFill>
            </a:rPr>
            <a:t>40 CFR Part 170, Worker Protection Standard, Revised in 2015</a:t>
          </a:r>
        </a:p>
      </dgm:t>
    </dgm:pt>
    <dgm:pt modelId="{5591DDAA-46E5-4040-960D-6872AD6C1765}" type="parTrans" cxnId="{407403FF-9A2C-482F-89EE-524F551F172A}">
      <dgm:prSet/>
      <dgm:spPr/>
      <dgm:t>
        <a:bodyPr/>
        <a:lstStyle/>
        <a:p>
          <a:endParaRPr lang="en-US"/>
        </a:p>
      </dgm:t>
    </dgm:pt>
    <dgm:pt modelId="{9754221F-F9A6-4ECE-A6D2-78B5A2748B7A}" type="sibTrans" cxnId="{407403FF-9A2C-482F-89EE-524F551F172A}">
      <dgm:prSet/>
      <dgm:spPr/>
      <dgm:t>
        <a:bodyPr/>
        <a:lstStyle/>
        <a:p>
          <a:endParaRPr lang="en-US"/>
        </a:p>
      </dgm:t>
    </dgm:pt>
    <dgm:pt modelId="{9F002870-C06B-4401-98E5-0A1FD0DC575F}">
      <dgm:prSet/>
      <dgm:spPr>
        <a:solidFill>
          <a:srgbClr val="8B9591">
            <a:alpha val="64000"/>
          </a:srgbClr>
        </a:solidFill>
      </dgm:spPr>
      <dgm:t>
        <a:bodyPr/>
        <a:lstStyle/>
        <a:p>
          <a:pPr rtl="0"/>
          <a:r>
            <a:rPr lang="en-US" b="1" dirty="0">
              <a:solidFill>
                <a:schemeClr val="tx1"/>
              </a:solidFill>
            </a:rPr>
            <a:t>Goal to reduce pesticide poisonings and injuries among agricultural workers and pesticide handlers. </a:t>
          </a:r>
          <a:endParaRPr lang="en-US" dirty="0">
            <a:solidFill>
              <a:schemeClr val="tx1"/>
            </a:solidFill>
          </a:endParaRPr>
        </a:p>
      </dgm:t>
    </dgm:pt>
    <dgm:pt modelId="{86B86877-0A91-4D66-9BFC-9E4A7390031A}" type="parTrans" cxnId="{5E9076C7-8D1E-4E8B-A16E-B528A4CBD5ED}">
      <dgm:prSet/>
      <dgm:spPr/>
      <dgm:t>
        <a:bodyPr/>
        <a:lstStyle/>
        <a:p>
          <a:endParaRPr lang="en-US"/>
        </a:p>
      </dgm:t>
    </dgm:pt>
    <dgm:pt modelId="{769AE32A-A3BB-440F-AA5E-9B0664E0760B}" type="sibTrans" cxnId="{5E9076C7-8D1E-4E8B-A16E-B528A4CBD5ED}">
      <dgm:prSet/>
      <dgm:spPr/>
      <dgm:t>
        <a:bodyPr/>
        <a:lstStyle/>
        <a:p>
          <a:endParaRPr lang="en-US"/>
        </a:p>
      </dgm:t>
    </dgm:pt>
    <dgm:pt modelId="{E0B5ACB3-1CF7-4C48-A900-D386F937769A}">
      <dgm:prSet/>
      <dgm:spPr>
        <a:solidFill>
          <a:srgbClr val="8B9591">
            <a:alpha val="64000"/>
          </a:srgbClr>
        </a:solidFill>
      </dgm:spPr>
      <dgm:t>
        <a:bodyPr/>
        <a:lstStyle/>
        <a:p>
          <a:pPr rtl="0"/>
          <a:r>
            <a:rPr lang="en-US" dirty="0">
              <a:solidFill>
                <a:schemeClr val="tx1"/>
              </a:solidFill>
            </a:rPr>
            <a:t>All requirements of the revised WPS are now in effect. </a:t>
          </a:r>
        </a:p>
      </dgm:t>
    </dgm:pt>
    <dgm:pt modelId="{09689AD7-0610-49DD-BB9A-4F4712029755}" type="parTrans" cxnId="{81584644-CBDB-4C8F-B3BE-8AB9945DFEC7}">
      <dgm:prSet/>
      <dgm:spPr/>
      <dgm:t>
        <a:bodyPr/>
        <a:lstStyle/>
        <a:p>
          <a:endParaRPr lang="en-US"/>
        </a:p>
      </dgm:t>
    </dgm:pt>
    <dgm:pt modelId="{794BD68F-9C0E-4E5A-AE0E-EECEA1CE5CD6}" type="sibTrans" cxnId="{81584644-CBDB-4C8F-B3BE-8AB9945DFEC7}">
      <dgm:prSet/>
      <dgm:spPr/>
      <dgm:t>
        <a:bodyPr/>
        <a:lstStyle/>
        <a:p>
          <a:endParaRPr lang="en-US"/>
        </a:p>
      </dgm:t>
    </dgm:pt>
    <dgm:pt modelId="{DBED35C0-B87E-4A17-9F20-4D140DA77DFB}">
      <dgm:prSet/>
      <dgm:spPr>
        <a:solidFill>
          <a:srgbClr val="8B9591">
            <a:alpha val="64000"/>
          </a:srgbClr>
        </a:solidFill>
      </dgm:spPr>
      <dgm:t>
        <a:bodyPr/>
        <a:lstStyle/>
        <a:p>
          <a:pPr rtl="0"/>
          <a:r>
            <a:rPr lang="en-US" dirty="0">
              <a:solidFill>
                <a:schemeClr val="tx1"/>
              </a:solidFill>
            </a:rPr>
            <a:t>Related WPS resources, including the revised How to Comply Manual, are available online and you may also request a hard copy by contacting our office.</a:t>
          </a:r>
        </a:p>
      </dgm:t>
    </dgm:pt>
    <dgm:pt modelId="{A5AE805C-15CA-4DE2-95D6-3AD02ECDF612}" type="parTrans" cxnId="{E56015E3-AE98-40B5-B665-6B60FD7E60AE}">
      <dgm:prSet/>
      <dgm:spPr/>
      <dgm:t>
        <a:bodyPr/>
        <a:lstStyle/>
        <a:p>
          <a:endParaRPr lang="en-US"/>
        </a:p>
      </dgm:t>
    </dgm:pt>
    <dgm:pt modelId="{12A4B372-1A6C-444D-AF53-362301CD3019}" type="sibTrans" cxnId="{E56015E3-AE98-40B5-B665-6B60FD7E60AE}">
      <dgm:prSet/>
      <dgm:spPr/>
      <dgm:t>
        <a:bodyPr/>
        <a:lstStyle/>
        <a:p>
          <a:endParaRPr lang="en-US"/>
        </a:p>
      </dgm:t>
    </dgm:pt>
    <dgm:pt modelId="{D7039493-11BE-4B18-8A53-7A82834B7B92}">
      <dgm:prSet/>
      <dgm:spPr>
        <a:solidFill>
          <a:srgbClr val="8B9591">
            <a:alpha val="64000"/>
          </a:srgbClr>
        </a:solidFill>
      </dgm:spPr>
      <dgm:t>
        <a:bodyPr/>
        <a:lstStyle/>
        <a:p>
          <a:pPr rtl="0"/>
          <a:r>
            <a:rPr lang="en-US" b="1" dirty="0">
              <a:solidFill>
                <a:schemeClr val="tx1"/>
              </a:solidFill>
            </a:rPr>
            <a:t>-EPA Worker Protection Standard </a:t>
          </a:r>
          <a:r>
            <a:rPr lang="en-US" dirty="0">
              <a:solidFill>
                <a:schemeClr val="tx1"/>
              </a:solidFill>
            </a:rPr>
            <a:t>webpage:  </a:t>
          </a:r>
        </a:p>
      </dgm:t>
    </dgm:pt>
    <dgm:pt modelId="{D7906008-FEBB-4785-9CC4-4C81B19BF323}" type="parTrans" cxnId="{1FBD3FEA-1292-4523-A992-1BB357270C11}">
      <dgm:prSet/>
      <dgm:spPr/>
      <dgm:t>
        <a:bodyPr/>
        <a:lstStyle/>
        <a:p>
          <a:endParaRPr lang="en-US"/>
        </a:p>
      </dgm:t>
    </dgm:pt>
    <dgm:pt modelId="{F6592472-5096-4407-8BE8-D8CDA1C86C9C}" type="sibTrans" cxnId="{1FBD3FEA-1292-4523-A992-1BB357270C11}">
      <dgm:prSet/>
      <dgm:spPr/>
      <dgm:t>
        <a:bodyPr/>
        <a:lstStyle/>
        <a:p>
          <a:endParaRPr lang="en-US"/>
        </a:p>
      </dgm:t>
    </dgm:pt>
    <dgm:pt modelId="{43CF7FDC-D47C-4EC2-B592-F36BFC4F43F8}">
      <dgm:prSet/>
      <dgm:spPr>
        <a:solidFill>
          <a:srgbClr val="8B9591">
            <a:alpha val="64000"/>
          </a:srgbClr>
        </a:solidFill>
      </dgm:spPr>
      <dgm:t>
        <a:bodyPr/>
        <a:lstStyle/>
        <a:p>
          <a:pPr rtl="0"/>
          <a:r>
            <a:rPr lang="en-US" dirty="0">
              <a:solidFill>
                <a:schemeClr val="tx1"/>
              </a:solidFill>
              <a:hlinkClick xmlns:r="http://schemas.openxmlformats.org/officeDocument/2006/relationships" r:id="rId1"/>
            </a:rPr>
            <a:t>https://www.epa.gov/pesticide-worker-safety/agricultural-worker-protection-standard-wps</a:t>
          </a:r>
          <a:r>
            <a:rPr lang="en-US" dirty="0">
              <a:solidFill>
                <a:schemeClr val="tx1"/>
              </a:solidFill>
            </a:rPr>
            <a:t> </a:t>
          </a:r>
        </a:p>
      </dgm:t>
    </dgm:pt>
    <dgm:pt modelId="{8B4AD5C1-12C2-4EAF-8A7B-0D14DAFDA3C7}" type="parTrans" cxnId="{1AAA9718-0606-4E1D-803F-C6E9C2C36BB2}">
      <dgm:prSet/>
      <dgm:spPr/>
      <dgm:t>
        <a:bodyPr/>
        <a:lstStyle/>
        <a:p>
          <a:endParaRPr lang="en-US"/>
        </a:p>
      </dgm:t>
    </dgm:pt>
    <dgm:pt modelId="{B0254715-6149-4A66-BBA6-F2FC3E441868}" type="sibTrans" cxnId="{1AAA9718-0606-4E1D-803F-C6E9C2C36BB2}">
      <dgm:prSet/>
      <dgm:spPr/>
      <dgm:t>
        <a:bodyPr/>
        <a:lstStyle/>
        <a:p>
          <a:endParaRPr lang="en-US"/>
        </a:p>
      </dgm:t>
    </dgm:pt>
    <dgm:pt modelId="{271CAB7D-8431-443C-BCE0-E3AD38FC0C23}">
      <dgm:prSet/>
      <dgm:spPr>
        <a:solidFill>
          <a:srgbClr val="8B9591">
            <a:alpha val="64000"/>
          </a:srgbClr>
        </a:solidFill>
      </dgm:spPr>
      <dgm:t>
        <a:bodyPr/>
        <a:lstStyle/>
        <a:p>
          <a:pPr rtl="0"/>
          <a:r>
            <a:rPr lang="en-US" b="1" dirty="0">
              <a:solidFill>
                <a:schemeClr val="tx1"/>
              </a:solidFill>
            </a:rPr>
            <a:t>Pesticide Educational Resources Collaborative (PERC) </a:t>
          </a:r>
          <a:r>
            <a:rPr lang="en-US" dirty="0">
              <a:solidFill>
                <a:schemeClr val="tx1"/>
              </a:solidFill>
            </a:rPr>
            <a:t>pesticideresources.org</a:t>
          </a:r>
        </a:p>
      </dgm:t>
    </dgm:pt>
    <dgm:pt modelId="{FD7EE018-86AE-4664-A7A2-D8516CFEB45B}" type="parTrans" cxnId="{2C34D6E1-2EE8-4BBB-B17B-5AEAA5D0AC2B}">
      <dgm:prSet/>
      <dgm:spPr/>
      <dgm:t>
        <a:bodyPr/>
        <a:lstStyle/>
        <a:p>
          <a:endParaRPr lang="en-US"/>
        </a:p>
      </dgm:t>
    </dgm:pt>
    <dgm:pt modelId="{D4520291-EF41-49DC-92B5-23D1677E5202}" type="sibTrans" cxnId="{2C34D6E1-2EE8-4BBB-B17B-5AEAA5D0AC2B}">
      <dgm:prSet/>
      <dgm:spPr/>
      <dgm:t>
        <a:bodyPr/>
        <a:lstStyle/>
        <a:p>
          <a:endParaRPr lang="en-US"/>
        </a:p>
      </dgm:t>
    </dgm:pt>
    <dgm:pt modelId="{0C0DD6FA-7EB4-455E-B660-61F60ED387F4}">
      <dgm:prSet/>
      <dgm:spPr>
        <a:solidFill>
          <a:srgbClr val="8B9591">
            <a:alpha val="64000"/>
          </a:srgbClr>
        </a:solidFill>
      </dgm:spPr>
      <dgm:t>
        <a:bodyPr/>
        <a:lstStyle/>
        <a:p>
          <a:pPr rtl="0"/>
          <a:r>
            <a:rPr lang="en-US" dirty="0">
              <a:solidFill>
                <a:schemeClr val="tx1"/>
              </a:solidFill>
            </a:rPr>
            <a:t>Contact Sue Odom, Coordinator, at VDACS for assistance finding WPS resources.  </a:t>
          </a:r>
          <a:br>
            <a:rPr lang="en-US" dirty="0">
              <a:solidFill>
                <a:schemeClr val="tx1"/>
              </a:solidFill>
            </a:rPr>
          </a:br>
          <a:r>
            <a:rPr lang="en-US" b="1" dirty="0">
              <a:solidFill>
                <a:schemeClr val="tx1"/>
              </a:solidFill>
            </a:rPr>
            <a:t>Email:  </a:t>
          </a:r>
          <a:r>
            <a:rPr lang="en-US" dirty="0">
              <a:solidFill>
                <a:schemeClr val="tx1"/>
              </a:solidFill>
              <a:hlinkClick xmlns:r="http://schemas.openxmlformats.org/officeDocument/2006/relationships" r:id="rId2"/>
            </a:rPr>
            <a:t>Susan.Odom@vdacs.virginia.gov</a:t>
          </a:r>
          <a:r>
            <a:rPr lang="en-US" dirty="0">
              <a:solidFill>
                <a:schemeClr val="tx1"/>
              </a:solidFill>
            </a:rPr>
            <a:t> or </a:t>
          </a:r>
          <a:r>
            <a:rPr lang="en-US" b="1" dirty="0">
              <a:solidFill>
                <a:schemeClr val="tx1"/>
              </a:solidFill>
            </a:rPr>
            <a:t>Phone:  </a:t>
          </a:r>
          <a:r>
            <a:rPr lang="en-US" dirty="0">
              <a:solidFill>
                <a:schemeClr val="tx1"/>
              </a:solidFill>
            </a:rPr>
            <a:t>804-786-8934</a:t>
          </a:r>
        </a:p>
      </dgm:t>
    </dgm:pt>
    <dgm:pt modelId="{F4858B53-72C5-4DB2-933A-39497443091C}" type="parTrans" cxnId="{C4916FB3-36EE-435A-B3ED-53AD58E59D8A}">
      <dgm:prSet/>
      <dgm:spPr/>
      <dgm:t>
        <a:bodyPr/>
        <a:lstStyle/>
        <a:p>
          <a:endParaRPr lang="en-US"/>
        </a:p>
      </dgm:t>
    </dgm:pt>
    <dgm:pt modelId="{68D89E62-070A-4701-B7F0-EACBDA501DC6}" type="sibTrans" cxnId="{C4916FB3-36EE-435A-B3ED-53AD58E59D8A}">
      <dgm:prSet/>
      <dgm:spPr/>
      <dgm:t>
        <a:bodyPr/>
        <a:lstStyle/>
        <a:p>
          <a:endParaRPr lang="en-US"/>
        </a:p>
      </dgm:t>
    </dgm:pt>
    <dgm:pt modelId="{0A34CBD7-C812-42A0-9ED2-9D8B808EF14D}" type="pres">
      <dgm:prSet presAssocID="{BF310837-897D-46F5-9C7E-83B218D393C1}" presName="linearFlow" presStyleCnt="0">
        <dgm:presLayoutVars>
          <dgm:dir/>
          <dgm:resizeHandles val="exact"/>
        </dgm:presLayoutVars>
      </dgm:prSet>
      <dgm:spPr/>
    </dgm:pt>
    <dgm:pt modelId="{3172C3CA-11C8-40CB-A686-F83264F4F976}" type="pres">
      <dgm:prSet presAssocID="{D75747AC-A4AB-4955-9303-BD085E11ABC5}" presName="comp" presStyleCnt="0"/>
      <dgm:spPr/>
    </dgm:pt>
    <dgm:pt modelId="{4E6CDF55-5E2D-4263-AED8-D6AE3A669A66}" type="pres">
      <dgm:prSet presAssocID="{D75747AC-A4AB-4955-9303-BD085E11ABC5}" presName="rect2" presStyleLbl="node1" presStyleIdx="0" presStyleCnt="1" custScaleX="107125" custScaleY="132831" custLinFactNeighborX="-844" custLinFactNeighborY="-8602">
        <dgm:presLayoutVars>
          <dgm:bulletEnabled val="1"/>
        </dgm:presLayoutVars>
      </dgm:prSet>
      <dgm:spPr/>
    </dgm:pt>
    <dgm:pt modelId="{AE28D1FE-6937-40A5-BA06-0345DE5C6143}" type="pres">
      <dgm:prSet presAssocID="{D75747AC-A4AB-4955-9303-BD085E11ABC5}" presName="rect1" presStyleLbl="lnNode1" presStyleIdx="0" presStyleCnt="1" custScaleX="83704" custScaleY="88103" custLinFactNeighborX="167" custLinFactNeighborY="-29687"/>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effectLst>
          <a:softEdge rad="203200"/>
        </a:effectLst>
      </dgm:spPr>
    </dgm:pt>
  </dgm:ptLst>
  <dgm:cxnLst>
    <dgm:cxn modelId="{A863D104-EF18-4662-A99C-3ECED4ED1D6C}" type="presOf" srcId="{9F002870-C06B-4401-98E5-0A1FD0DC575F}" destId="{4E6CDF55-5E2D-4263-AED8-D6AE3A669A66}" srcOrd="0" destOrd="1" presId="urn:microsoft.com/office/officeart/2008/layout/AlternatingPictureBlocks"/>
    <dgm:cxn modelId="{1AAA9718-0606-4E1D-803F-C6E9C2C36BB2}" srcId="{DBED35C0-B87E-4A17-9F20-4D140DA77DFB}" destId="{43CF7FDC-D47C-4EC2-B592-F36BFC4F43F8}" srcOrd="1" destOrd="0" parTransId="{8B4AD5C1-12C2-4EAF-8A7B-0D14DAFDA3C7}" sibTransId="{B0254715-6149-4A66-BBA6-F2FC3E441868}"/>
    <dgm:cxn modelId="{2163B835-B16C-44EC-AF4E-109DB0CCE24F}" type="presOf" srcId="{D7039493-11BE-4B18-8A53-7A82834B7B92}" destId="{4E6CDF55-5E2D-4263-AED8-D6AE3A669A66}" srcOrd="0" destOrd="4" presId="urn:microsoft.com/office/officeart/2008/layout/AlternatingPictureBlocks"/>
    <dgm:cxn modelId="{3BAEEF61-9420-463F-8D35-9DEE08005E73}" type="presOf" srcId="{0C0DD6FA-7EB4-455E-B660-61F60ED387F4}" destId="{4E6CDF55-5E2D-4263-AED8-D6AE3A669A66}" srcOrd="0" destOrd="7" presId="urn:microsoft.com/office/officeart/2008/layout/AlternatingPictureBlocks"/>
    <dgm:cxn modelId="{81584644-CBDB-4C8F-B3BE-8AB9945DFEC7}" srcId="{D75747AC-A4AB-4955-9303-BD085E11ABC5}" destId="{E0B5ACB3-1CF7-4C48-A900-D386F937769A}" srcOrd="1" destOrd="0" parTransId="{09689AD7-0610-49DD-BB9A-4F4712029755}" sibTransId="{794BD68F-9C0E-4E5A-AE0E-EECEA1CE5CD6}"/>
    <dgm:cxn modelId="{A8702F6E-252A-4DCD-BB6E-EE95D217DACC}" type="presOf" srcId="{D75747AC-A4AB-4955-9303-BD085E11ABC5}" destId="{4E6CDF55-5E2D-4263-AED8-D6AE3A669A66}" srcOrd="0" destOrd="0" presId="urn:microsoft.com/office/officeart/2008/layout/AlternatingPictureBlocks"/>
    <dgm:cxn modelId="{C35DA94E-5895-4C7F-995A-7A5FB28C1EE4}" type="presOf" srcId="{E0B5ACB3-1CF7-4C48-A900-D386F937769A}" destId="{4E6CDF55-5E2D-4263-AED8-D6AE3A669A66}" srcOrd="0" destOrd="2" presId="urn:microsoft.com/office/officeart/2008/layout/AlternatingPictureBlocks"/>
    <dgm:cxn modelId="{5943C073-13B1-4811-8FA0-D8DB4A91C28F}" type="presOf" srcId="{271CAB7D-8431-443C-BCE0-E3AD38FC0C23}" destId="{4E6CDF55-5E2D-4263-AED8-D6AE3A669A66}" srcOrd="0" destOrd="6" presId="urn:microsoft.com/office/officeart/2008/layout/AlternatingPictureBlocks"/>
    <dgm:cxn modelId="{C4916FB3-36EE-435A-B3ED-53AD58E59D8A}" srcId="{DBED35C0-B87E-4A17-9F20-4D140DA77DFB}" destId="{0C0DD6FA-7EB4-455E-B660-61F60ED387F4}" srcOrd="3" destOrd="0" parTransId="{F4858B53-72C5-4DB2-933A-39497443091C}" sibTransId="{68D89E62-070A-4701-B7F0-EACBDA501DC6}"/>
    <dgm:cxn modelId="{0FD006B8-2D43-4180-8F8D-A94B662A2CAC}" type="presOf" srcId="{BF310837-897D-46F5-9C7E-83B218D393C1}" destId="{0A34CBD7-C812-42A0-9ED2-9D8B808EF14D}" srcOrd="0" destOrd="0" presId="urn:microsoft.com/office/officeart/2008/layout/AlternatingPictureBlocks"/>
    <dgm:cxn modelId="{B56D6BB9-DD28-43B1-A6D4-6D4F557C3E8D}" type="presOf" srcId="{43CF7FDC-D47C-4EC2-B592-F36BFC4F43F8}" destId="{4E6CDF55-5E2D-4263-AED8-D6AE3A669A66}" srcOrd="0" destOrd="5" presId="urn:microsoft.com/office/officeart/2008/layout/AlternatingPictureBlocks"/>
    <dgm:cxn modelId="{B7B2ACC4-7FDB-4FF7-89C5-E977AEC8B804}" type="presOf" srcId="{DBED35C0-B87E-4A17-9F20-4D140DA77DFB}" destId="{4E6CDF55-5E2D-4263-AED8-D6AE3A669A66}" srcOrd="0" destOrd="3" presId="urn:microsoft.com/office/officeart/2008/layout/AlternatingPictureBlocks"/>
    <dgm:cxn modelId="{5E9076C7-8D1E-4E8B-A16E-B528A4CBD5ED}" srcId="{D75747AC-A4AB-4955-9303-BD085E11ABC5}" destId="{9F002870-C06B-4401-98E5-0A1FD0DC575F}" srcOrd="0" destOrd="0" parTransId="{86B86877-0A91-4D66-9BFC-9E4A7390031A}" sibTransId="{769AE32A-A3BB-440F-AA5E-9B0664E0760B}"/>
    <dgm:cxn modelId="{2C34D6E1-2EE8-4BBB-B17B-5AEAA5D0AC2B}" srcId="{DBED35C0-B87E-4A17-9F20-4D140DA77DFB}" destId="{271CAB7D-8431-443C-BCE0-E3AD38FC0C23}" srcOrd="2" destOrd="0" parTransId="{FD7EE018-86AE-4664-A7A2-D8516CFEB45B}" sibTransId="{D4520291-EF41-49DC-92B5-23D1677E5202}"/>
    <dgm:cxn modelId="{E56015E3-AE98-40B5-B665-6B60FD7E60AE}" srcId="{D75747AC-A4AB-4955-9303-BD085E11ABC5}" destId="{DBED35C0-B87E-4A17-9F20-4D140DA77DFB}" srcOrd="2" destOrd="0" parTransId="{A5AE805C-15CA-4DE2-95D6-3AD02ECDF612}" sibTransId="{12A4B372-1A6C-444D-AF53-362301CD3019}"/>
    <dgm:cxn modelId="{1FBD3FEA-1292-4523-A992-1BB357270C11}" srcId="{DBED35C0-B87E-4A17-9F20-4D140DA77DFB}" destId="{D7039493-11BE-4B18-8A53-7A82834B7B92}" srcOrd="0" destOrd="0" parTransId="{D7906008-FEBB-4785-9CC4-4C81B19BF323}" sibTransId="{F6592472-5096-4407-8BE8-D8CDA1C86C9C}"/>
    <dgm:cxn modelId="{407403FF-9A2C-482F-89EE-524F551F172A}" srcId="{BF310837-897D-46F5-9C7E-83B218D393C1}" destId="{D75747AC-A4AB-4955-9303-BD085E11ABC5}" srcOrd="0" destOrd="0" parTransId="{5591DDAA-46E5-4040-960D-6872AD6C1765}" sibTransId="{9754221F-F9A6-4ECE-A6D2-78B5A2748B7A}"/>
    <dgm:cxn modelId="{26E019B5-EE74-4B0B-A5AF-53465EA488A1}" type="presParOf" srcId="{0A34CBD7-C812-42A0-9ED2-9D8B808EF14D}" destId="{3172C3CA-11C8-40CB-A686-F83264F4F976}" srcOrd="0" destOrd="0" presId="urn:microsoft.com/office/officeart/2008/layout/AlternatingPictureBlocks"/>
    <dgm:cxn modelId="{7B30EFFE-9AFE-4785-A218-674FD7234BD5}" type="presParOf" srcId="{3172C3CA-11C8-40CB-A686-F83264F4F976}" destId="{4E6CDF55-5E2D-4263-AED8-D6AE3A669A66}" srcOrd="0" destOrd="0" presId="urn:microsoft.com/office/officeart/2008/layout/AlternatingPictureBlocks"/>
    <dgm:cxn modelId="{A64D77CE-AB55-42F2-9E14-34F7C95A0A6B}" type="presParOf" srcId="{3172C3CA-11C8-40CB-A686-F83264F4F976}" destId="{AE28D1FE-6937-40A5-BA06-0345DE5C6143}"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4CF404-80FE-4D66-835D-FACCAC1EB9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CBFDA7-804C-4A5F-A0FB-9CED31BA4607}">
      <dgm:prSet/>
      <dgm:spPr>
        <a:solidFill>
          <a:schemeClr val="accent2">
            <a:lumMod val="60000"/>
            <a:lumOff val="40000"/>
          </a:schemeClr>
        </a:solidFill>
      </dgm:spPr>
      <dgm:t>
        <a:bodyPr/>
        <a:lstStyle/>
        <a:p>
          <a:r>
            <a:rPr lang="en-US" b="1" dirty="0">
              <a:solidFill>
                <a:schemeClr val="tx1"/>
              </a:solidFill>
            </a:rPr>
            <a:t>Certification, License Registration, &amp; Training (CLRT)</a:t>
          </a:r>
        </a:p>
        <a:p>
          <a:r>
            <a:rPr lang="en-US" b="1" dirty="0">
              <a:solidFill>
                <a:schemeClr val="tx1"/>
              </a:solidFill>
            </a:rPr>
            <a:t>804-786-3798</a:t>
          </a:r>
        </a:p>
      </dgm:t>
    </dgm:pt>
    <dgm:pt modelId="{BC4CA1D9-13E8-4A93-AE1D-0122D39F6CFF}" type="parTrans" cxnId="{03B2F073-148A-4936-A698-A91D82C483C9}">
      <dgm:prSet/>
      <dgm:spPr/>
      <dgm:t>
        <a:bodyPr/>
        <a:lstStyle/>
        <a:p>
          <a:endParaRPr lang="en-US"/>
        </a:p>
      </dgm:t>
    </dgm:pt>
    <dgm:pt modelId="{8C173D1B-C65C-4C4B-86FD-D638011A278A}" type="sibTrans" cxnId="{03B2F073-148A-4936-A698-A91D82C483C9}">
      <dgm:prSet/>
      <dgm:spPr/>
      <dgm:t>
        <a:bodyPr/>
        <a:lstStyle/>
        <a:p>
          <a:endParaRPr lang="en-US"/>
        </a:p>
      </dgm:t>
    </dgm:pt>
    <dgm:pt modelId="{14DD7CB6-9EFF-4843-BBDC-818CB47A9D51}">
      <dgm:prSet/>
      <dgm:spPr>
        <a:solidFill>
          <a:schemeClr val="accent2">
            <a:lumMod val="60000"/>
            <a:lumOff val="40000"/>
          </a:schemeClr>
        </a:solidFill>
      </dgm:spPr>
      <dgm:t>
        <a:bodyPr/>
        <a:lstStyle/>
        <a:p>
          <a:r>
            <a:rPr lang="en-US" b="1" dirty="0">
              <a:solidFill>
                <a:schemeClr val="tx1"/>
              </a:solidFill>
            </a:rPr>
            <a:t>Enforcement &amp; Field Operations</a:t>
          </a:r>
        </a:p>
        <a:p>
          <a:r>
            <a:rPr lang="en-US" b="1" dirty="0">
              <a:solidFill>
                <a:schemeClr val="tx1"/>
              </a:solidFill>
            </a:rPr>
            <a:t>804-371-6560</a:t>
          </a:r>
        </a:p>
      </dgm:t>
    </dgm:pt>
    <dgm:pt modelId="{66DC6561-0609-4A31-9F11-6A61C11C8663}" type="parTrans" cxnId="{6B91ACF6-3C6A-406F-9606-9A68ACF508A7}">
      <dgm:prSet/>
      <dgm:spPr/>
      <dgm:t>
        <a:bodyPr/>
        <a:lstStyle/>
        <a:p>
          <a:endParaRPr lang="en-US"/>
        </a:p>
      </dgm:t>
    </dgm:pt>
    <dgm:pt modelId="{3314B4BD-5F50-494F-A787-630D2CDA57F0}" type="sibTrans" cxnId="{6B91ACF6-3C6A-406F-9606-9A68ACF508A7}">
      <dgm:prSet/>
      <dgm:spPr/>
      <dgm:t>
        <a:bodyPr/>
        <a:lstStyle/>
        <a:p>
          <a:endParaRPr lang="en-US"/>
        </a:p>
      </dgm:t>
    </dgm:pt>
    <dgm:pt modelId="{218D9978-9CC0-40FC-A08A-B36F0231982B}">
      <dgm:prSet/>
      <dgm:spPr>
        <a:solidFill>
          <a:schemeClr val="accent2">
            <a:lumMod val="60000"/>
            <a:lumOff val="40000"/>
          </a:schemeClr>
        </a:solidFill>
      </dgm:spPr>
      <dgm:t>
        <a:bodyPr/>
        <a:lstStyle/>
        <a:p>
          <a:r>
            <a:rPr lang="en-US" b="1" dirty="0">
              <a:solidFill>
                <a:schemeClr val="tx1"/>
              </a:solidFill>
            </a:rPr>
            <a:t>Compliance</a:t>
          </a:r>
        </a:p>
        <a:p>
          <a:r>
            <a:rPr lang="en-US" b="1" dirty="0">
              <a:solidFill>
                <a:schemeClr val="tx1"/>
              </a:solidFill>
            </a:rPr>
            <a:t>804-371-8485</a:t>
          </a:r>
        </a:p>
      </dgm:t>
    </dgm:pt>
    <dgm:pt modelId="{A390768C-8FB3-4CE9-BA70-F51D11345B42}" type="parTrans" cxnId="{C000C6C0-F371-4D22-BDCC-E5DC80670865}">
      <dgm:prSet/>
      <dgm:spPr/>
      <dgm:t>
        <a:bodyPr/>
        <a:lstStyle/>
        <a:p>
          <a:endParaRPr lang="en-US"/>
        </a:p>
      </dgm:t>
    </dgm:pt>
    <dgm:pt modelId="{DD3F7987-C993-41FA-9B95-15BCFB1898F7}" type="sibTrans" cxnId="{C000C6C0-F371-4D22-BDCC-E5DC80670865}">
      <dgm:prSet/>
      <dgm:spPr/>
      <dgm:t>
        <a:bodyPr/>
        <a:lstStyle/>
        <a:p>
          <a:endParaRPr lang="en-US"/>
        </a:p>
      </dgm:t>
    </dgm:pt>
    <dgm:pt modelId="{C0C4B264-74D0-40B4-BD45-612295709C80}">
      <dgm:prSet/>
      <dgm:spPr>
        <a:solidFill>
          <a:schemeClr val="accent2">
            <a:lumMod val="60000"/>
            <a:lumOff val="40000"/>
          </a:schemeClr>
        </a:solidFill>
      </dgm:spPr>
      <dgm:t>
        <a:bodyPr/>
        <a:lstStyle/>
        <a:p>
          <a:r>
            <a:rPr lang="en-US" b="1" dirty="0">
              <a:solidFill>
                <a:schemeClr val="tx1"/>
              </a:solidFill>
            </a:rPr>
            <a:t>Environmental Programs</a:t>
          </a:r>
        </a:p>
        <a:p>
          <a:r>
            <a:rPr lang="en-US" b="1" dirty="0">
              <a:solidFill>
                <a:schemeClr val="tx1"/>
              </a:solidFill>
            </a:rPr>
            <a:t>804-371-6561</a:t>
          </a:r>
        </a:p>
      </dgm:t>
    </dgm:pt>
    <dgm:pt modelId="{07BB31EB-AB6F-4C6B-813B-69D2C38AD3A6}" type="parTrans" cxnId="{6BA0C2CF-59B0-45B9-8A63-75B1BFA7C42F}">
      <dgm:prSet/>
      <dgm:spPr/>
      <dgm:t>
        <a:bodyPr/>
        <a:lstStyle/>
        <a:p>
          <a:endParaRPr lang="en-US"/>
        </a:p>
      </dgm:t>
    </dgm:pt>
    <dgm:pt modelId="{F5013E3A-2F61-4780-9EA2-FE2B600C14F4}" type="sibTrans" cxnId="{6BA0C2CF-59B0-45B9-8A63-75B1BFA7C42F}">
      <dgm:prSet/>
      <dgm:spPr/>
      <dgm:t>
        <a:bodyPr/>
        <a:lstStyle/>
        <a:p>
          <a:endParaRPr lang="en-US"/>
        </a:p>
      </dgm:t>
    </dgm:pt>
    <dgm:pt modelId="{CBF886E5-7BE0-402F-9884-9E3E0F4EE621}">
      <dgm:prSet/>
      <dgm:spPr>
        <a:solidFill>
          <a:schemeClr val="accent2">
            <a:lumMod val="60000"/>
            <a:lumOff val="40000"/>
          </a:schemeClr>
        </a:solidFill>
      </dgm:spPr>
      <dgm:t>
        <a:bodyPr/>
        <a:lstStyle/>
        <a:p>
          <a:r>
            <a:rPr lang="en-US" b="1" dirty="0">
              <a:solidFill>
                <a:schemeClr val="tx1"/>
              </a:solidFill>
            </a:rPr>
            <a:t>Program Manager</a:t>
          </a:r>
        </a:p>
        <a:p>
          <a:r>
            <a:rPr lang="en-US" b="1" dirty="0">
              <a:solidFill>
                <a:schemeClr val="tx1"/>
              </a:solidFill>
            </a:rPr>
            <a:t>804-371-6559</a:t>
          </a:r>
        </a:p>
      </dgm:t>
    </dgm:pt>
    <dgm:pt modelId="{B2EEE5E3-1CC8-4274-8560-926E73C34CBF}" type="parTrans" cxnId="{5C3113BA-DE6C-41B3-8094-991025ED11AC}">
      <dgm:prSet/>
      <dgm:spPr/>
      <dgm:t>
        <a:bodyPr/>
        <a:lstStyle/>
        <a:p>
          <a:endParaRPr lang="en-US"/>
        </a:p>
      </dgm:t>
    </dgm:pt>
    <dgm:pt modelId="{08051BCD-CE0A-43A9-8148-8BACB5EE1BD2}" type="sibTrans" cxnId="{5C3113BA-DE6C-41B3-8094-991025ED11AC}">
      <dgm:prSet/>
      <dgm:spPr/>
      <dgm:t>
        <a:bodyPr/>
        <a:lstStyle/>
        <a:p>
          <a:endParaRPr lang="en-US"/>
        </a:p>
      </dgm:t>
    </dgm:pt>
    <dgm:pt modelId="{057917CA-79AE-4F7B-8AFF-E864F2E832D9}" type="pres">
      <dgm:prSet presAssocID="{BC4CF404-80FE-4D66-835D-FACCAC1EB9F4}" presName="diagram" presStyleCnt="0">
        <dgm:presLayoutVars>
          <dgm:dir/>
          <dgm:resizeHandles val="exact"/>
        </dgm:presLayoutVars>
      </dgm:prSet>
      <dgm:spPr/>
    </dgm:pt>
    <dgm:pt modelId="{98BCEF5E-ADD1-40D0-B07F-15F290F2F17C}" type="pres">
      <dgm:prSet presAssocID="{CBF886E5-7BE0-402F-9884-9E3E0F4EE621}" presName="node" presStyleLbl="node1" presStyleIdx="0" presStyleCnt="5">
        <dgm:presLayoutVars>
          <dgm:bulletEnabled val="1"/>
        </dgm:presLayoutVars>
      </dgm:prSet>
      <dgm:spPr/>
    </dgm:pt>
    <dgm:pt modelId="{A7CA7A07-62B1-4B03-8994-FCD9A0C11E86}" type="pres">
      <dgm:prSet presAssocID="{08051BCD-CE0A-43A9-8148-8BACB5EE1BD2}" presName="sibTrans" presStyleCnt="0"/>
      <dgm:spPr/>
    </dgm:pt>
    <dgm:pt modelId="{89FB8EDC-6089-48B4-B156-780BEB7058BB}" type="pres">
      <dgm:prSet presAssocID="{218D9978-9CC0-40FC-A08A-B36F0231982B}" presName="node" presStyleLbl="node1" presStyleIdx="1" presStyleCnt="5" custLinFactY="18590" custLinFactNeighborX="71538" custLinFactNeighborY="100000">
        <dgm:presLayoutVars>
          <dgm:bulletEnabled val="1"/>
        </dgm:presLayoutVars>
      </dgm:prSet>
      <dgm:spPr/>
    </dgm:pt>
    <dgm:pt modelId="{650A6740-E109-45A9-8073-FF1303555316}" type="pres">
      <dgm:prSet presAssocID="{DD3F7987-C993-41FA-9B95-15BCFB1898F7}" presName="sibTrans" presStyleCnt="0"/>
      <dgm:spPr/>
    </dgm:pt>
    <dgm:pt modelId="{FC63981E-AD29-485A-A99C-A31996C9A5C8}" type="pres">
      <dgm:prSet presAssocID="{14DD7CB6-9EFF-4843-BBDC-818CB47A9D51}" presName="node" presStyleLbl="node1" presStyleIdx="2" presStyleCnt="5" custLinFactX="-55385" custLinFactY="18590" custLinFactNeighborX="-100000" custLinFactNeighborY="100000">
        <dgm:presLayoutVars>
          <dgm:bulletEnabled val="1"/>
        </dgm:presLayoutVars>
      </dgm:prSet>
      <dgm:spPr/>
    </dgm:pt>
    <dgm:pt modelId="{B5B4CF0F-A5C7-4131-9BD2-9FA5BC7B036E}" type="pres">
      <dgm:prSet presAssocID="{3314B4BD-5F50-494F-A787-630D2CDA57F0}" presName="sibTrans" presStyleCnt="0"/>
      <dgm:spPr/>
    </dgm:pt>
    <dgm:pt modelId="{7BEB7B19-E2EC-4BB1-847A-84BA6D473BC6}" type="pres">
      <dgm:prSet presAssocID="{DBCBFDA7-804C-4A5F-A0FB-9CED31BA4607}" presName="node" presStyleLbl="node1" presStyleIdx="3" presStyleCnt="5" custLinFactX="59340" custLinFactY="-13994" custLinFactNeighborX="100000" custLinFactNeighborY="-100000">
        <dgm:presLayoutVars>
          <dgm:bulletEnabled val="1"/>
        </dgm:presLayoutVars>
      </dgm:prSet>
      <dgm:spPr/>
    </dgm:pt>
    <dgm:pt modelId="{E3D1B716-89FC-45D2-9E62-270114645178}" type="pres">
      <dgm:prSet presAssocID="{8C173D1B-C65C-4C4B-86FD-D638011A278A}" presName="sibTrans" presStyleCnt="0"/>
      <dgm:spPr/>
    </dgm:pt>
    <dgm:pt modelId="{040671BB-2F91-47B4-A8C0-45263A13D339}" type="pres">
      <dgm:prSet presAssocID="{C0C4B264-74D0-40B4-BD45-612295709C80}" presName="node" presStyleLbl="node1" presStyleIdx="4" presStyleCnt="5" custLinFactY="-16026" custLinFactNeighborX="-57308" custLinFactNeighborY="-100000">
        <dgm:presLayoutVars>
          <dgm:bulletEnabled val="1"/>
        </dgm:presLayoutVars>
      </dgm:prSet>
      <dgm:spPr/>
    </dgm:pt>
  </dgm:ptLst>
  <dgm:cxnLst>
    <dgm:cxn modelId="{843FE710-49F0-4DAE-8B96-3A16E5FAFD92}" type="presOf" srcId="{CBF886E5-7BE0-402F-9884-9E3E0F4EE621}" destId="{98BCEF5E-ADD1-40D0-B07F-15F290F2F17C}" srcOrd="0" destOrd="0" presId="urn:microsoft.com/office/officeart/2005/8/layout/default"/>
    <dgm:cxn modelId="{CC4B711B-9F3C-4866-808E-AF5F0202AA5E}" type="presOf" srcId="{14DD7CB6-9EFF-4843-BBDC-818CB47A9D51}" destId="{FC63981E-AD29-485A-A99C-A31996C9A5C8}" srcOrd="0" destOrd="0" presId="urn:microsoft.com/office/officeart/2005/8/layout/default"/>
    <dgm:cxn modelId="{03B2F073-148A-4936-A698-A91D82C483C9}" srcId="{BC4CF404-80FE-4D66-835D-FACCAC1EB9F4}" destId="{DBCBFDA7-804C-4A5F-A0FB-9CED31BA4607}" srcOrd="3" destOrd="0" parTransId="{BC4CA1D9-13E8-4A93-AE1D-0122D39F6CFF}" sibTransId="{8C173D1B-C65C-4C4B-86FD-D638011A278A}"/>
    <dgm:cxn modelId="{DB39CB7C-AACD-4755-9860-A2B1858352ED}" type="presOf" srcId="{BC4CF404-80FE-4D66-835D-FACCAC1EB9F4}" destId="{057917CA-79AE-4F7B-8AFF-E864F2E832D9}" srcOrd="0" destOrd="0" presId="urn:microsoft.com/office/officeart/2005/8/layout/default"/>
    <dgm:cxn modelId="{B89C1A82-D6BD-4EA7-A4A3-E916CFDEBD2F}" type="presOf" srcId="{DBCBFDA7-804C-4A5F-A0FB-9CED31BA4607}" destId="{7BEB7B19-E2EC-4BB1-847A-84BA6D473BC6}" srcOrd="0" destOrd="0" presId="urn:microsoft.com/office/officeart/2005/8/layout/default"/>
    <dgm:cxn modelId="{80CF56AC-B182-4AF3-B017-A0A73C4A5771}" type="presOf" srcId="{218D9978-9CC0-40FC-A08A-B36F0231982B}" destId="{89FB8EDC-6089-48B4-B156-780BEB7058BB}" srcOrd="0" destOrd="0" presId="urn:microsoft.com/office/officeart/2005/8/layout/default"/>
    <dgm:cxn modelId="{5C3113BA-DE6C-41B3-8094-991025ED11AC}" srcId="{BC4CF404-80FE-4D66-835D-FACCAC1EB9F4}" destId="{CBF886E5-7BE0-402F-9884-9E3E0F4EE621}" srcOrd="0" destOrd="0" parTransId="{B2EEE5E3-1CC8-4274-8560-926E73C34CBF}" sibTransId="{08051BCD-CE0A-43A9-8148-8BACB5EE1BD2}"/>
    <dgm:cxn modelId="{C000C6C0-F371-4D22-BDCC-E5DC80670865}" srcId="{BC4CF404-80FE-4D66-835D-FACCAC1EB9F4}" destId="{218D9978-9CC0-40FC-A08A-B36F0231982B}" srcOrd="1" destOrd="0" parTransId="{A390768C-8FB3-4CE9-BA70-F51D11345B42}" sibTransId="{DD3F7987-C993-41FA-9B95-15BCFB1898F7}"/>
    <dgm:cxn modelId="{6BA0C2CF-59B0-45B9-8A63-75B1BFA7C42F}" srcId="{BC4CF404-80FE-4D66-835D-FACCAC1EB9F4}" destId="{C0C4B264-74D0-40B4-BD45-612295709C80}" srcOrd="4" destOrd="0" parTransId="{07BB31EB-AB6F-4C6B-813B-69D2C38AD3A6}" sibTransId="{F5013E3A-2F61-4780-9EA2-FE2B600C14F4}"/>
    <dgm:cxn modelId="{6B91ACF6-3C6A-406F-9606-9A68ACF508A7}" srcId="{BC4CF404-80FE-4D66-835D-FACCAC1EB9F4}" destId="{14DD7CB6-9EFF-4843-BBDC-818CB47A9D51}" srcOrd="2" destOrd="0" parTransId="{66DC6561-0609-4A31-9F11-6A61C11C8663}" sibTransId="{3314B4BD-5F50-494F-A787-630D2CDA57F0}"/>
    <dgm:cxn modelId="{7A9B13FF-44F9-493D-9631-974346034C19}" type="presOf" srcId="{C0C4B264-74D0-40B4-BD45-612295709C80}" destId="{040671BB-2F91-47B4-A8C0-45263A13D339}" srcOrd="0" destOrd="0" presId="urn:microsoft.com/office/officeart/2005/8/layout/default"/>
    <dgm:cxn modelId="{EDA3FF8C-09F4-4086-A052-D57E5776CAAA}" type="presParOf" srcId="{057917CA-79AE-4F7B-8AFF-E864F2E832D9}" destId="{98BCEF5E-ADD1-40D0-B07F-15F290F2F17C}" srcOrd="0" destOrd="0" presId="urn:microsoft.com/office/officeart/2005/8/layout/default"/>
    <dgm:cxn modelId="{948E884B-32FD-4CDF-9286-F35AF88A7891}" type="presParOf" srcId="{057917CA-79AE-4F7B-8AFF-E864F2E832D9}" destId="{A7CA7A07-62B1-4B03-8994-FCD9A0C11E86}" srcOrd="1" destOrd="0" presId="urn:microsoft.com/office/officeart/2005/8/layout/default"/>
    <dgm:cxn modelId="{4607D544-0312-4816-92A2-5FCFA6F2B4D3}" type="presParOf" srcId="{057917CA-79AE-4F7B-8AFF-E864F2E832D9}" destId="{89FB8EDC-6089-48B4-B156-780BEB7058BB}" srcOrd="2" destOrd="0" presId="urn:microsoft.com/office/officeart/2005/8/layout/default"/>
    <dgm:cxn modelId="{0B004855-8849-41DB-B33E-52ECAB54C031}" type="presParOf" srcId="{057917CA-79AE-4F7B-8AFF-E864F2E832D9}" destId="{650A6740-E109-45A9-8073-FF1303555316}" srcOrd="3" destOrd="0" presId="urn:microsoft.com/office/officeart/2005/8/layout/default"/>
    <dgm:cxn modelId="{7E4CFF1B-1690-44CA-9BAF-3E646277F001}" type="presParOf" srcId="{057917CA-79AE-4F7B-8AFF-E864F2E832D9}" destId="{FC63981E-AD29-485A-A99C-A31996C9A5C8}" srcOrd="4" destOrd="0" presId="urn:microsoft.com/office/officeart/2005/8/layout/default"/>
    <dgm:cxn modelId="{61B30AB0-77BE-4868-9EC0-9D81228379A4}" type="presParOf" srcId="{057917CA-79AE-4F7B-8AFF-E864F2E832D9}" destId="{B5B4CF0F-A5C7-4131-9BD2-9FA5BC7B036E}" srcOrd="5" destOrd="0" presId="urn:microsoft.com/office/officeart/2005/8/layout/default"/>
    <dgm:cxn modelId="{A66F88CD-9630-446B-8247-E61C331577AA}" type="presParOf" srcId="{057917CA-79AE-4F7B-8AFF-E864F2E832D9}" destId="{7BEB7B19-E2EC-4BB1-847A-84BA6D473BC6}" srcOrd="6" destOrd="0" presId="urn:microsoft.com/office/officeart/2005/8/layout/default"/>
    <dgm:cxn modelId="{F9C9A889-0895-4D45-BFEE-DE68A2D7F18D}" type="presParOf" srcId="{057917CA-79AE-4F7B-8AFF-E864F2E832D9}" destId="{E3D1B716-89FC-45D2-9E62-270114645178}" srcOrd="7" destOrd="0" presId="urn:microsoft.com/office/officeart/2005/8/layout/default"/>
    <dgm:cxn modelId="{7C825771-D349-4D97-B3CE-F73A285CD263}" type="presParOf" srcId="{057917CA-79AE-4F7B-8AFF-E864F2E832D9}" destId="{040671BB-2F91-47B4-A8C0-45263A13D33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0C251-CC08-4F7A-94D1-A408329C937E}">
      <dsp:nvSpPr>
        <dsp:cNvPr id="0" name=""/>
        <dsp:cNvSpPr/>
      </dsp:nvSpPr>
      <dsp:spPr>
        <a:xfrm>
          <a:off x="491714" y="4651"/>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3.2-3930.  </a:t>
          </a:r>
          <a:r>
            <a:rPr lang="en-US" sz="1400" b="1" i="0" kern="1200" dirty="0">
              <a:solidFill>
                <a:schemeClr val="tx1"/>
              </a:solidFill>
            </a:rPr>
            <a:t>All applicators must be certified as a commercial applicator or a registered technician when making a pesticide application in exchange for compensation of any kind.</a:t>
          </a:r>
          <a:endParaRPr lang="en-US" sz="1400" b="1" i="1" kern="1200" dirty="0">
            <a:solidFill>
              <a:schemeClr val="tx1"/>
            </a:solidFill>
          </a:endParaRPr>
        </a:p>
      </dsp:txBody>
      <dsp:txXfrm>
        <a:off x="491714" y="4651"/>
        <a:ext cx="3125475" cy="1875285"/>
      </dsp:txXfrm>
    </dsp:sp>
    <dsp:sp modelId="{E1246B46-0504-4391-A9D3-D51DAD466520}">
      <dsp:nvSpPr>
        <dsp:cNvPr id="0" name=""/>
        <dsp:cNvSpPr/>
      </dsp:nvSpPr>
      <dsp:spPr>
        <a:xfrm>
          <a:off x="3929737" y="4651"/>
          <a:ext cx="3331038"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3.2-3914.  </a:t>
          </a:r>
          <a:r>
            <a:rPr lang="en-US" sz="1400" b="1" i="0" kern="1200" dirty="0">
              <a:solidFill>
                <a:schemeClr val="tx1"/>
              </a:solidFill>
            </a:rPr>
            <a:t>All pesticide sold, offered for sale, used, or offered for use in VA must be registered by paying an annual fee</a:t>
          </a:r>
          <a:r>
            <a:rPr lang="en-US" sz="1400" b="1" i="1" kern="1200" dirty="0">
              <a:solidFill>
                <a:schemeClr val="tx1"/>
              </a:solidFill>
            </a:rPr>
            <a:t>. </a:t>
          </a:r>
        </a:p>
      </dsp:txBody>
      <dsp:txXfrm>
        <a:off x="3929737" y="4651"/>
        <a:ext cx="3331038" cy="1875285"/>
      </dsp:txXfrm>
    </dsp:sp>
    <dsp:sp modelId="{FD889B62-323E-42D3-B1A9-CE2E9C0AA039}">
      <dsp:nvSpPr>
        <dsp:cNvPr id="0" name=""/>
        <dsp:cNvSpPr/>
      </dsp:nvSpPr>
      <dsp:spPr>
        <a:xfrm>
          <a:off x="7573323" y="4651"/>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2VAC5-685-210. </a:t>
          </a:r>
          <a:r>
            <a:rPr lang="en-US" sz="1400" b="1" i="0" kern="1200" dirty="0">
              <a:solidFill>
                <a:schemeClr val="tx1"/>
              </a:solidFill>
            </a:rPr>
            <a:t>Commercial applicators not-for hire and registered technicians not-for-hire must maintain a record of every pesticide applied.  The record must contain the 9 requirements listed</a:t>
          </a:r>
          <a:r>
            <a:rPr lang="en-US" sz="1400" b="1" i="1" kern="1200" dirty="0">
              <a:solidFill>
                <a:schemeClr val="tx1"/>
              </a:solidFill>
            </a:rPr>
            <a:t>. </a:t>
          </a:r>
        </a:p>
      </dsp:txBody>
      <dsp:txXfrm>
        <a:off x="7573323" y="4651"/>
        <a:ext cx="3125475" cy="1875285"/>
      </dsp:txXfrm>
    </dsp:sp>
    <dsp:sp modelId="{E662589B-11C5-4398-9D21-EEEC2367AC88}">
      <dsp:nvSpPr>
        <dsp:cNvPr id="0" name=""/>
        <dsp:cNvSpPr/>
      </dsp:nvSpPr>
      <dsp:spPr>
        <a:xfrm>
          <a:off x="513483" y="2192484"/>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3.2-3932.  </a:t>
          </a:r>
          <a:r>
            <a:rPr lang="en-US" sz="1400" b="1" i="0" kern="1200" dirty="0">
              <a:solidFill>
                <a:schemeClr val="tx1"/>
              </a:solidFill>
            </a:rPr>
            <a:t>In order to lawfully use or supervise the use of a RUP on any property, an applicator must be certified as a private applicator. </a:t>
          </a:r>
        </a:p>
      </dsp:txBody>
      <dsp:txXfrm>
        <a:off x="513483" y="2192484"/>
        <a:ext cx="3125475" cy="1875285"/>
      </dsp:txXfrm>
    </dsp:sp>
    <dsp:sp modelId="{9995D443-BCF8-4D83-919A-1B611D255441}">
      <dsp:nvSpPr>
        <dsp:cNvPr id="0" name=""/>
        <dsp:cNvSpPr/>
      </dsp:nvSpPr>
      <dsp:spPr>
        <a:xfrm>
          <a:off x="3951506" y="2192484"/>
          <a:ext cx="3287500"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rgbClr val="C00000"/>
              </a:solidFill>
            </a:rPr>
            <a:t>Read, Understand and Follow the Act and Regulations!</a:t>
          </a:r>
        </a:p>
      </dsp:txBody>
      <dsp:txXfrm>
        <a:off x="3951506" y="2192484"/>
        <a:ext cx="3287500" cy="1875285"/>
      </dsp:txXfrm>
    </dsp:sp>
    <dsp:sp modelId="{81548A08-D75F-4260-B505-687BAC5C542A}">
      <dsp:nvSpPr>
        <dsp:cNvPr id="0" name=""/>
        <dsp:cNvSpPr/>
      </dsp:nvSpPr>
      <dsp:spPr>
        <a:xfrm>
          <a:off x="7551554" y="2192484"/>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3.2-3939.  </a:t>
          </a:r>
          <a:r>
            <a:rPr lang="en-US" sz="1400" b="1" i="0" kern="1200" dirty="0">
              <a:solidFill>
                <a:schemeClr val="tx1"/>
              </a:solidFill>
            </a:rPr>
            <a:t>It is a violation to use or cause someone else to use a product in a manner that is inconsistent with the label or the regulations</a:t>
          </a:r>
          <a:r>
            <a:rPr lang="en-US" sz="1400" b="1" i="1" kern="1200" dirty="0">
              <a:solidFill>
                <a:schemeClr val="tx1"/>
              </a:solidFill>
            </a:rPr>
            <a:t>.</a:t>
          </a:r>
        </a:p>
      </dsp:txBody>
      <dsp:txXfrm>
        <a:off x="7551554" y="2192484"/>
        <a:ext cx="3125475" cy="1875285"/>
      </dsp:txXfrm>
    </dsp:sp>
    <dsp:sp modelId="{A0579B3C-8923-4117-B4A8-477162721C06}">
      <dsp:nvSpPr>
        <dsp:cNvPr id="0" name=""/>
        <dsp:cNvSpPr/>
      </dsp:nvSpPr>
      <dsp:spPr>
        <a:xfrm>
          <a:off x="491714" y="4380317"/>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3.2-3940(B)(3).  </a:t>
          </a:r>
          <a:r>
            <a:rPr lang="en-US" sz="1400" b="1" i="0" kern="1200" dirty="0">
              <a:solidFill>
                <a:schemeClr val="tx1"/>
              </a:solidFill>
            </a:rPr>
            <a:t>It is a violation for a certified applicator to apply any pesticide in a negligent manner</a:t>
          </a:r>
          <a:r>
            <a:rPr lang="en-US" sz="1400" b="1" i="1" kern="1200" dirty="0">
              <a:solidFill>
                <a:schemeClr val="tx1"/>
              </a:solidFill>
            </a:rPr>
            <a:t>.</a:t>
          </a:r>
        </a:p>
      </dsp:txBody>
      <dsp:txXfrm>
        <a:off x="491714" y="4380317"/>
        <a:ext cx="3125475" cy="1875285"/>
      </dsp:txXfrm>
    </dsp:sp>
    <dsp:sp modelId="{67C1A4CA-9573-4D3D-8292-3118F3A02DAF}">
      <dsp:nvSpPr>
        <dsp:cNvPr id="0" name=""/>
        <dsp:cNvSpPr/>
      </dsp:nvSpPr>
      <dsp:spPr>
        <a:xfrm>
          <a:off x="3929737" y="4380317"/>
          <a:ext cx="3331038"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 3.2-3924.  </a:t>
          </a:r>
          <a:r>
            <a:rPr lang="en-US" sz="1400" b="1" i="0" kern="1200" dirty="0">
              <a:solidFill>
                <a:schemeClr val="tx1"/>
              </a:solidFill>
            </a:rPr>
            <a:t>A business must have a pesticide business license in order to sell, distribute or store any pesticide unless the business meets one of the exemptions. If a person wants to apply or recommend for use any pesticide commercially, they must obtain a pesticide business license and employ a certified commercial applicator. </a:t>
          </a:r>
          <a:endParaRPr lang="en-US" sz="1400" b="1" i="1" kern="1200" dirty="0">
            <a:solidFill>
              <a:schemeClr val="tx1"/>
            </a:solidFill>
          </a:endParaRPr>
        </a:p>
      </dsp:txBody>
      <dsp:txXfrm>
        <a:off x="3929737" y="4380317"/>
        <a:ext cx="3331038" cy="1875285"/>
      </dsp:txXfrm>
    </dsp:sp>
    <dsp:sp modelId="{ABDA3E2A-F0CF-4F0A-8CF3-DF483B3C201A}">
      <dsp:nvSpPr>
        <dsp:cNvPr id="0" name=""/>
        <dsp:cNvSpPr/>
      </dsp:nvSpPr>
      <dsp:spPr>
        <a:xfrm>
          <a:off x="7573323" y="4380317"/>
          <a:ext cx="3125475" cy="187528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rPr>
            <a:t>2VAC5-680-65.  </a:t>
          </a:r>
          <a:r>
            <a:rPr lang="en-US" sz="1400" b="1" i="0" kern="1200" dirty="0">
              <a:solidFill>
                <a:schemeClr val="tx1"/>
              </a:solidFill>
            </a:rPr>
            <a:t>All licensed pesticide businesses must keep a record of every pesticide applied.  The record must contain the 9 requirements listed.</a:t>
          </a:r>
        </a:p>
      </dsp:txBody>
      <dsp:txXfrm>
        <a:off x="7573323" y="4380317"/>
        <a:ext cx="3125475" cy="1875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21BBB-95DB-4E87-B03A-7ACBB4043B6C}">
      <dsp:nvSpPr>
        <dsp:cNvPr id="0" name=""/>
        <dsp:cNvSpPr/>
      </dsp:nvSpPr>
      <dsp:spPr>
        <a:xfrm>
          <a:off x="0" y="147"/>
          <a:ext cx="79629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4B18B-8E24-4E3B-A603-98EADA80F883}">
      <dsp:nvSpPr>
        <dsp:cNvPr id="0" name=""/>
        <dsp:cNvSpPr/>
      </dsp:nvSpPr>
      <dsp:spPr>
        <a:xfrm>
          <a:off x="0" y="147"/>
          <a:ext cx="7962900" cy="1258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If pesticide label directs user to the </a:t>
          </a:r>
          <a:r>
            <a:rPr lang="en-US" sz="1800" b="0" i="1" kern="1200" dirty="0"/>
            <a:t>Bulletins Live! Two</a:t>
          </a:r>
          <a:r>
            <a:rPr lang="en-US" sz="1800" b="0" i="0" kern="1200" dirty="0"/>
            <a:t> website they are required to follow the pesticide use limitations (if any) found in the Bulletin for your county, pesticide active ingredient and application month. </a:t>
          </a:r>
          <a:endParaRPr lang="en-US" sz="1800" kern="1200" dirty="0"/>
        </a:p>
      </dsp:txBody>
      <dsp:txXfrm>
        <a:off x="0" y="147"/>
        <a:ext cx="7962900" cy="1258156"/>
      </dsp:txXfrm>
    </dsp:sp>
    <dsp:sp modelId="{AFCE10CE-4DF1-4E40-93E6-230FF8B76052}">
      <dsp:nvSpPr>
        <dsp:cNvPr id="0" name=""/>
        <dsp:cNvSpPr/>
      </dsp:nvSpPr>
      <dsp:spPr>
        <a:xfrm>
          <a:off x="0" y="1258304"/>
          <a:ext cx="79629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96FA3-0DAB-4719-9BB5-E9F72A45E4EE}">
      <dsp:nvSpPr>
        <dsp:cNvPr id="0" name=""/>
        <dsp:cNvSpPr/>
      </dsp:nvSpPr>
      <dsp:spPr>
        <a:xfrm>
          <a:off x="0" y="1258304"/>
          <a:ext cx="7962900" cy="1258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Pesticide users who fail to follow label provisions for their pesticide application, whether that failure results in harm to a listed species or not, will be subject to enforcement under the misuse provisions of FIFRA.</a:t>
          </a:r>
          <a:endParaRPr lang="en-US" sz="1800" kern="1200" dirty="0"/>
        </a:p>
      </dsp:txBody>
      <dsp:txXfrm>
        <a:off x="0" y="1258304"/>
        <a:ext cx="7962900" cy="1258156"/>
      </dsp:txXfrm>
    </dsp:sp>
    <dsp:sp modelId="{0ECFFBB6-C503-4C25-9FA2-66747EB051ED}">
      <dsp:nvSpPr>
        <dsp:cNvPr id="0" name=""/>
        <dsp:cNvSpPr/>
      </dsp:nvSpPr>
      <dsp:spPr>
        <a:xfrm>
          <a:off x="0" y="2516461"/>
          <a:ext cx="79629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585D6-5ADC-45DB-BAAB-4534DE15080F}">
      <dsp:nvSpPr>
        <dsp:cNvPr id="0" name=""/>
        <dsp:cNvSpPr/>
      </dsp:nvSpPr>
      <dsp:spPr>
        <a:xfrm>
          <a:off x="0" y="2516461"/>
          <a:ext cx="7955123" cy="1888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B</a:t>
          </a:r>
          <a:r>
            <a:rPr lang="en-US" sz="1800" b="0" i="0" kern="1200" dirty="0"/>
            <a:t>ulletins are available using EPA’s </a:t>
          </a:r>
          <a:r>
            <a:rPr lang="en-US" sz="1800" b="0" i="1" kern="1200" dirty="0"/>
            <a:t>Bulletins Live! Two</a:t>
          </a:r>
          <a:r>
            <a:rPr lang="en-US" sz="1800" b="0" i="0" kern="1200" dirty="0"/>
            <a:t> system through the website </a:t>
          </a:r>
          <a:r>
            <a:rPr lang="en-US" sz="1800" b="1" i="0" kern="1200" dirty="0">
              <a:hlinkClick xmlns:r="http://schemas.openxmlformats.org/officeDocument/2006/relationships" r:id="rId1"/>
            </a:rPr>
            <a:t>https://www.epa.gov/endangered-species/bulletins-live-two-view-bulletins/</a:t>
          </a:r>
          <a:r>
            <a:rPr lang="en-US" sz="1800" b="0" i="0" kern="1200" dirty="0"/>
            <a:t> </a:t>
          </a:r>
        </a:p>
        <a:p>
          <a:pPr marL="0" lvl="0" indent="0" algn="l" defTabSz="800100">
            <a:lnSpc>
              <a:spcPct val="90000"/>
            </a:lnSpc>
            <a:spcBef>
              <a:spcPct val="0"/>
            </a:spcBef>
            <a:spcAft>
              <a:spcPct val="35000"/>
            </a:spcAft>
            <a:buNone/>
          </a:pPr>
          <a:endParaRPr lang="en-US" sz="1800" b="0" i="0" kern="1200" dirty="0"/>
        </a:p>
        <a:p>
          <a:pPr marL="0" lvl="0" indent="0" algn="l" defTabSz="800100">
            <a:lnSpc>
              <a:spcPct val="90000"/>
            </a:lnSpc>
            <a:spcBef>
              <a:spcPct val="0"/>
            </a:spcBef>
            <a:spcAft>
              <a:spcPct val="35000"/>
            </a:spcAft>
            <a:buNone/>
          </a:pPr>
          <a:r>
            <a:rPr lang="en-US" sz="1800" kern="1200" dirty="0"/>
            <a:t>*</a:t>
          </a:r>
          <a:r>
            <a:rPr lang="en-US" sz="1800" i="1" kern="1200" dirty="0"/>
            <a:t>Available on your cell phone web browser however, it does not currently exist as an app. 					</a:t>
          </a:r>
        </a:p>
      </dsp:txBody>
      <dsp:txXfrm>
        <a:off x="0" y="2516461"/>
        <a:ext cx="7955123" cy="18880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E446B-D1D7-41A1-AA84-1D9F0B5FC200}">
      <dsp:nvSpPr>
        <dsp:cNvPr id="0" name=""/>
        <dsp:cNvSpPr/>
      </dsp:nvSpPr>
      <dsp:spPr>
        <a:xfrm>
          <a:off x="34266" y="734389"/>
          <a:ext cx="1478177" cy="147817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16939-7736-4C4F-B202-F74426164DF1}">
      <dsp:nvSpPr>
        <dsp:cNvPr id="0" name=""/>
        <dsp:cNvSpPr/>
      </dsp:nvSpPr>
      <dsp:spPr>
        <a:xfrm>
          <a:off x="344684" y="1044806"/>
          <a:ext cx="857343" cy="8573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58CFDD-33FF-401B-B4FE-CF6ADAA862FE}">
      <dsp:nvSpPr>
        <dsp:cNvPr id="0" name=""/>
        <dsp:cNvSpPr/>
      </dsp:nvSpPr>
      <dsp:spPr>
        <a:xfrm>
          <a:off x="1829197" y="734389"/>
          <a:ext cx="3484276" cy="1478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t>For all in-person courses, signatures are required on both the roster(s) and the Application for Recertification Credit</a:t>
          </a:r>
          <a:r>
            <a:rPr lang="en-US" sz="2000" kern="1200" dirty="0"/>
            <a:t>.  When a signature is requested, it is not optional for credit.  </a:t>
          </a:r>
          <a:r>
            <a:rPr lang="en-US" sz="2000" b="1" kern="1200" dirty="0"/>
            <a:t>The signatures should not be significantly different.</a:t>
          </a:r>
          <a:endParaRPr lang="en-US" sz="2000" kern="1200" dirty="0"/>
        </a:p>
      </dsp:txBody>
      <dsp:txXfrm>
        <a:off x="1829197" y="734389"/>
        <a:ext cx="3484276" cy="1478177"/>
      </dsp:txXfrm>
    </dsp:sp>
    <dsp:sp modelId="{6B27CC22-639C-4B69-88EA-B5107D3EDF29}">
      <dsp:nvSpPr>
        <dsp:cNvPr id="0" name=""/>
        <dsp:cNvSpPr/>
      </dsp:nvSpPr>
      <dsp:spPr>
        <a:xfrm>
          <a:off x="5920582" y="734389"/>
          <a:ext cx="1478177" cy="147817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947E9-D437-4B07-B3D5-6AD8600F0067}">
      <dsp:nvSpPr>
        <dsp:cNvPr id="0" name=""/>
        <dsp:cNvSpPr/>
      </dsp:nvSpPr>
      <dsp:spPr>
        <a:xfrm>
          <a:off x="6230999" y="1044806"/>
          <a:ext cx="857343" cy="8573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26E276-2D5D-42F7-B1A5-CDE4C41829D8}">
      <dsp:nvSpPr>
        <dsp:cNvPr id="0" name=""/>
        <dsp:cNvSpPr/>
      </dsp:nvSpPr>
      <dsp:spPr>
        <a:xfrm>
          <a:off x="7788978" y="343987"/>
          <a:ext cx="3337344" cy="2258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Course sponsors/speakers seeking credit for attending their own course are required, like all attendees, to participate in the </a:t>
          </a:r>
          <a:r>
            <a:rPr lang="en-US" sz="2000" u="sng" kern="1200" dirty="0"/>
            <a:t>entire</a:t>
          </a:r>
          <a:r>
            <a:rPr lang="en-US" sz="2000" kern="1200" dirty="0"/>
            <a:t> program and </a:t>
          </a:r>
          <a:r>
            <a:rPr lang="en-US" sz="2000" u="sng" kern="1200" dirty="0"/>
            <a:t>all</a:t>
          </a:r>
          <a:r>
            <a:rPr lang="en-US" sz="2000" kern="1200" dirty="0"/>
            <a:t> sessions and complete </a:t>
          </a:r>
          <a:r>
            <a:rPr lang="en-US" sz="2000" u="sng" kern="1200" dirty="0"/>
            <a:t>all</a:t>
          </a:r>
          <a:r>
            <a:rPr lang="en-US" sz="2000" kern="1200" dirty="0"/>
            <a:t> required forms as proof of attendance.</a:t>
          </a:r>
        </a:p>
      </dsp:txBody>
      <dsp:txXfrm>
        <a:off x="7788978" y="343987"/>
        <a:ext cx="3337344" cy="2258981"/>
      </dsp:txXfrm>
    </dsp:sp>
    <dsp:sp modelId="{CD8547CB-1A82-44F4-922C-207D3F1039BE}">
      <dsp:nvSpPr>
        <dsp:cNvPr id="0" name=""/>
        <dsp:cNvSpPr/>
      </dsp:nvSpPr>
      <dsp:spPr>
        <a:xfrm>
          <a:off x="34266" y="3509321"/>
          <a:ext cx="1478177" cy="147817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B2088-5DE6-4B30-9571-0343DD04722C}">
      <dsp:nvSpPr>
        <dsp:cNvPr id="0" name=""/>
        <dsp:cNvSpPr/>
      </dsp:nvSpPr>
      <dsp:spPr>
        <a:xfrm>
          <a:off x="344684" y="3819738"/>
          <a:ext cx="857343" cy="8573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B9F79E-D4F5-466A-8FFD-52656C0A8681}">
      <dsp:nvSpPr>
        <dsp:cNvPr id="0" name=""/>
        <dsp:cNvSpPr/>
      </dsp:nvSpPr>
      <dsp:spPr>
        <a:xfrm>
          <a:off x="1829197" y="3509321"/>
          <a:ext cx="3484276" cy="1478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dirty="0"/>
            <a:t>Course sponsors cannot self recertify rather the course must include presenters other than the course sponsor.</a:t>
          </a:r>
        </a:p>
      </dsp:txBody>
      <dsp:txXfrm>
        <a:off x="1829197" y="3509321"/>
        <a:ext cx="3484276" cy="1478177"/>
      </dsp:txXfrm>
    </dsp:sp>
    <dsp:sp modelId="{A6FDC3BD-8AC2-47ED-8F21-2C730446A0F1}">
      <dsp:nvSpPr>
        <dsp:cNvPr id="0" name=""/>
        <dsp:cNvSpPr/>
      </dsp:nvSpPr>
      <dsp:spPr>
        <a:xfrm>
          <a:off x="5920582" y="3509321"/>
          <a:ext cx="1478177" cy="147817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AB656-AA47-453D-B317-B32F1BCFC815}">
      <dsp:nvSpPr>
        <dsp:cNvPr id="0" name=""/>
        <dsp:cNvSpPr/>
      </dsp:nvSpPr>
      <dsp:spPr>
        <a:xfrm>
          <a:off x="6230999" y="3819738"/>
          <a:ext cx="857343" cy="8573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086093-A073-47C0-BD04-7A6DC1F34215}">
      <dsp:nvSpPr>
        <dsp:cNvPr id="0" name=""/>
        <dsp:cNvSpPr/>
      </dsp:nvSpPr>
      <dsp:spPr>
        <a:xfrm>
          <a:off x="7715512" y="3509321"/>
          <a:ext cx="3484276" cy="1478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t>To renew by attending a recertification training program, complete one recertification course every two years for each category held.  </a:t>
          </a:r>
          <a:r>
            <a:rPr lang="en-US" sz="1800" kern="1200" dirty="0"/>
            <a:t>Applicators can accumulate up to four years of recertification credit beyond the certificate's expiration date in each category held</a:t>
          </a:r>
        </a:p>
      </dsp:txBody>
      <dsp:txXfrm>
        <a:off x="7715512" y="3509321"/>
        <a:ext cx="3484276" cy="14781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CDF55-5E2D-4263-AED8-D6AE3A669A66}">
      <dsp:nvSpPr>
        <dsp:cNvPr id="0" name=""/>
        <dsp:cNvSpPr/>
      </dsp:nvSpPr>
      <dsp:spPr>
        <a:xfrm>
          <a:off x="3195428" y="186555"/>
          <a:ext cx="8300079" cy="4654811"/>
        </a:xfrm>
        <a:prstGeom prst="rect">
          <a:avLst/>
        </a:prstGeom>
        <a:solidFill>
          <a:srgbClr val="8B9591">
            <a:alpha val="64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rPr>
            <a:t>40 CFR Part 170, Worker Protection Standard, Revised in 2015</a:t>
          </a:r>
        </a:p>
        <a:p>
          <a:pPr marL="171450" lvl="1" indent="-171450" algn="l" defTabSz="844550" rtl="0">
            <a:lnSpc>
              <a:spcPct val="90000"/>
            </a:lnSpc>
            <a:spcBef>
              <a:spcPct val="0"/>
            </a:spcBef>
            <a:spcAft>
              <a:spcPct val="15000"/>
            </a:spcAft>
            <a:buChar char="•"/>
          </a:pPr>
          <a:r>
            <a:rPr lang="en-US" sz="1900" b="1" kern="1200" dirty="0">
              <a:solidFill>
                <a:schemeClr val="tx1"/>
              </a:solidFill>
            </a:rPr>
            <a:t>Goal to reduce pesticide poisonings and injuries among agricultural workers and pesticide handlers. </a:t>
          </a:r>
          <a:endParaRPr lang="en-US" sz="1900" kern="1200" dirty="0">
            <a:solidFill>
              <a:schemeClr val="tx1"/>
            </a:solidFill>
          </a:endParaRPr>
        </a:p>
        <a:p>
          <a:pPr marL="171450" lvl="1" indent="-171450" algn="l" defTabSz="844550" rtl="0">
            <a:lnSpc>
              <a:spcPct val="90000"/>
            </a:lnSpc>
            <a:spcBef>
              <a:spcPct val="0"/>
            </a:spcBef>
            <a:spcAft>
              <a:spcPct val="15000"/>
            </a:spcAft>
            <a:buChar char="•"/>
          </a:pPr>
          <a:r>
            <a:rPr lang="en-US" sz="1900" kern="1200" dirty="0">
              <a:solidFill>
                <a:schemeClr val="tx1"/>
              </a:solidFill>
            </a:rPr>
            <a:t>All requirements of the revised WPS are now in effect. </a:t>
          </a:r>
        </a:p>
        <a:p>
          <a:pPr marL="171450" lvl="1" indent="-171450" algn="l" defTabSz="844550" rtl="0">
            <a:lnSpc>
              <a:spcPct val="90000"/>
            </a:lnSpc>
            <a:spcBef>
              <a:spcPct val="0"/>
            </a:spcBef>
            <a:spcAft>
              <a:spcPct val="15000"/>
            </a:spcAft>
            <a:buChar char="•"/>
          </a:pPr>
          <a:r>
            <a:rPr lang="en-US" sz="1900" kern="1200" dirty="0">
              <a:solidFill>
                <a:schemeClr val="tx1"/>
              </a:solidFill>
            </a:rPr>
            <a:t>Related WPS resources, including the revised How to Comply Manual, are available online and you may also request a hard copy by contacting our office.</a:t>
          </a:r>
        </a:p>
        <a:p>
          <a:pPr marL="342900" lvl="2" indent="-171450" algn="l" defTabSz="844550" rtl="0">
            <a:lnSpc>
              <a:spcPct val="90000"/>
            </a:lnSpc>
            <a:spcBef>
              <a:spcPct val="0"/>
            </a:spcBef>
            <a:spcAft>
              <a:spcPct val="15000"/>
            </a:spcAft>
            <a:buChar char="•"/>
          </a:pPr>
          <a:r>
            <a:rPr lang="en-US" sz="1900" b="1" kern="1200" dirty="0">
              <a:solidFill>
                <a:schemeClr val="tx1"/>
              </a:solidFill>
            </a:rPr>
            <a:t>-EPA Worker Protection Standard </a:t>
          </a:r>
          <a:r>
            <a:rPr lang="en-US" sz="1900" kern="1200" dirty="0">
              <a:solidFill>
                <a:schemeClr val="tx1"/>
              </a:solidFill>
            </a:rPr>
            <a:t>webpage:  </a:t>
          </a:r>
        </a:p>
        <a:p>
          <a:pPr marL="342900" lvl="2" indent="-171450" algn="l" defTabSz="844550" rtl="0">
            <a:lnSpc>
              <a:spcPct val="90000"/>
            </a:lnSpc>
            <a:spcBef>
              <a:spcPct val="0"/>
            </a:spcBef>
            <a:spcAft>
              <a:spcPct val="15000"/>
            </a:spcAft>
            <a:buChar char="•"/>
          </a:pPr>
          <a:r>
            <a:rPr lang="en-US" sz="1900" kern="1200" dirty="0">
              <a:solidFill>
                <a:schemeClr val="tx1"/>
              </a:solidFill>
              <a:hlinkClick xmlns:r="http://schemas.openxmlformats.org/officeDocument/2006/relationships" r:id="rId1"/>
            </a:rPr>
            <a:t>https://www.epa.gov/pesticide-worker-safety/agricultural-worker-protection-standard-wps</a:t>
          </a:r>
          <a:r>
            <a:rPr lang="en-US" sz="1900" kern="1200" dirty="0">
              <a:solidFill>
                <a:schemeClr val="tx1"/>
              </a:solidFill>
            </a:rPr>
            <a:t> </a:t>
          </a:r>
        </a:p>
        <a:p>
          <a:pPr marL="342900" lvl="2" indent="-171450" algn="l" defTabSz="844550" rtl="0">
            <a:lnSpc>
              <a:spcPct val="90000"/>
            </a:lnSpc>
            <a:spcBef>
              <a:spcPct val="0"/>
            </a:spcBef>
            <a:spcAft>
              <a:spcPct val="15000"/>
            </a:spcAft>
            <a:buChar char="•"/>
          </a:pPr>
          <a:r>
            <a:rPr lang="en-US" sz="1900" b="1" kern="1200" dirty="0">
              <a:solidFill>
                <a:schemeClr val="tx1"/>
              </a:solidFill>
            </a:rPr>
            <a:t>Pesticide Educational Resources Collaborative (PERC) </a:t>
          </a:r>
          <a:r>
            <a:rPr lang="en-US" sz="1900" kern="1200" dirty="0">
              <a:solidFill>
                <a:schemeClr val="tx1"/>
              </a:solidFill>
            </a:rPr>
            <a:t>pesticideresources.org</a:t>
          </a:r>
        </a:p>
        <a:p>
          <a:pPr marL="342900" lvl="2" indent="-171450" algn="l" defTabSz="844550" rtl="0">
            <a:lnSpc>
              <a:spcPct val="90000"/>
            </a:lnSpc>
            <a:spcBef>
              <a:spcPct val="0"/>
            </a:spcBef>
            <a:spcAft>
              <a:spcPct val="15000"/>
            </a:spcAft>
            <a:buChar char="•"/>
          </a:pPr>
          <a:r>
            <a:rPr lang="en-US" sz="1900" kern="1200" dirty="0">
              <a:solidFill>
                <a:schemeClr val="tx1"/>
              </a:solidFill>
            </a:rPr>
            <a:t>Contact Sue Odom, Coordinator, at VDACS for assistance finding WPS resources.  </a:t>
          </a:r>
          <a:br>
            <a:rPr lang="en-US" sz="1900" kern="1200" dirty="0">
              <a:solidFill>
                <a:schemeClr val="tx1"/>
              </a:solidFill>
            </a:rPr>
          </a:br>
          <a:r>
            <a:rPr lang="en-US" sz="1900" b="1" kern="1200" dirty="0">
              <a:solidFill>
                <a:schemeClr val="tx1"/>
              </a:solidFill>
            </a:rPr>
            <a:t>Email:  </a:t>
          </a:r>
          <a:r>
            <a:rPr lang="en-US" sz="1900" kern="1200" dirty="0">
              <a:solidFill>
                <a:schemeClr val="tx1"/>
              </a:solidFill>
              <a:hlinkClick xmlns:r="http://schemas.openxmlformats.org/officeDocument/2006/relationships" r:id="rId2"/>
            </a:rPr>
            <a:t>Susan.Odom@vdacs.virginia.gov</a:t>
          </a:r>
          <a:r>
            <a:rPr lang="en-US" sz="1900" kern="1200" dirty="0">
              <a:solidFill>
                <a:schemeClr val="tx1"/>
              </a:solidFill>
            </a:rPr>
            <a:t> or </a:t>
          </a:r>
          <a:r>
            <a:rPr lang="en-US" sz="1900" b="1" kern="1200" dirty="0">
              <a:solidFill>
                <a:schemeClr val="tx1"/>
              </a:solidFill>
            </a:rPr>
            <a:t>Phone:  </a:t>
          </a:r>
          <a:r>
            <a:rPr lang="en-US" sz="1900" kern="1200" dirty="0">
              <a:solidFill>
                <a:schemeClr val="tx1"/>
              </a:solidFill>
            </a:rPr>
            <a:t>804-786-8934</a:t>
          </a:r>
        </a:p>
      </dsp:txBody>
      <dsp:txXfrm>
        <a:off x="3195428" y="186555"/>
        <a:ext cx="8300079" cy="4654811"/>
      </dsp:txXfrm>
    </dsp:sp>
    <dsp:sp modelId="{AE28D1FE-6937-40A5-BA06-0345DE5C6143}">
      <dsp:nvSpPr>
        <dsp:cNvPr id="0" name=""/>
        <dsp:cNvSpPr/>
      </dsp:nvSpPr>
      <dsp:spPr>
        <a:xfrm>
          <a:off x="9119" y="231375"/>
          <a:ext cx="2903916" cy="308740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a:softEdge rad="203200"/>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CEF5E-ADD1-40D0-B07F-15F290F2F17C}">
      <dsp:nvSpPr>
        <dsp:cNvPr id="0" name=""/>
        <dsp:cNvSpPr/>
      </dsp:nvSpPr>
      <dsp:spPr>
        <a:xfrm>
          <a:off x="0" y="416718"/>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Program Manager</a:t>
          </a:r>
        </a:p>
        <a:p>
          <a:pPr marL="0" lvl="0" indent="0" algn="ctr" defTabSz="933450">
            <a:lnSpc>
              <a:spcPct val="90000"/>
            </a:lnSpc>
            <a:spcBef>
              <a:spcPct val="0"/>
            </a:spcBef>
            <a:spcAft>
              <a:spcPct val="35000"/>
            </a:spcAft>
            <a:buNone/>
          </a:pPr>
          <a:r>
            <a:rPr lang="en-US" sz="2100" b="1" kern="1200" dirty="0">
              <a:solidFill>
                <a:schemeClr val="tx1"/>
              </a:solidFill>
            </a:rPr>
            <a:t>804-371-6559</a:t>
          </a:r>
        </a:p>
      </dsp:txBody>
      <dsp:txXfrm>
        <a:off x="0" y="416718"/>
        <a:ext cx="2524125" cy="1514475"/>
      </dsp:txXfrm>
    </dsp:sp>
    <dsp:sp modelId="{89FB8EDC-6089-48B4-B156-780BEB7058BB}">
      <dsp:nvSpPr>
        <dsp:cNvPr id="0" name=""/>
        <dsp:cNvSpPr/>
      </dsp:nvSpPr>
      <dsp:spPr>
        <a:xfrm>
          <a:off x="4582246"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Compliance</a:t>
          </a:r>
        </a:p>
        <a:p>
          <a:pPr marL="0" lvl="0" indent="0" algn="ctr" defTabSz="933450">
            <a:lnSpc>
              <a:spcPct val="90000"/>
            </a:lnSpc>
            <a:spcBef>
              <a:spcPct val="0"/>
            </a:spcBef>
            <a:spcAft>
              <a:spcPct val="35000"/>
            </a:spcAft>
            <a:buNone/>
          </a:pPr>
          <a:r>
            <a:rPr lang="en-US" sz="2100" b="1" kern="1200" dirty="0">
              <a:solidFill>
                <a:schemeClr val="tx1"/>
              </a:solidFill>
            </a:rPr>
            <a:t>804-371-8485</a:t>
          </a:r>
        </a:p>
      </dsp:txBody>
      <dsp:txXfrm>
        <a:off x="4582246" y="2212734"/>
        <a:ext cx="2524125" cy="1514475"/>
      </dsp:txXfrm>
    </dsp:sp>
    <dsp:sp modelId="{FC63981E-AD29-485A-A99C-A31996C9A5C8}">
      <dsp:nvSpPr>
        <dsp:cNvPr id="0" name=""/>
        <dsp:cNvSpPr/>
      </dsp:nvSpPr>
      <dsp:spPr>
        <a:xfrm>
          <a:off x="1630963"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Enforcement &amp; Field Operations</a:t>
          </a:r>
        </a:p>
        <a:p>
          <a:pPr marL="0" lvl="0" indent="0" algn="ctr" defTabSz="933450">
            <a:lnSpc>
              <a:spcPct val="90000"/>
            </a:lnSpc>
            <a:spcBef>
              <a:spcPct val="0"/>
            </a:spcBef>
            <a:spcAft>
              <a:spcPct val="35000"/>
            </a:spcAft>
            <a:buNone/>
          </a:pPr>
          <a:r>
            <a:rPr lang="en-US" sz="2100" b="1" kern="1200" dirty="0">
              <a:solidFill>
                <a:schemeClr val="tx1"/>
              </a:solidFill>
            </a:rPr>
            <a:t>804-371-6560</a:t>
          </a:r>
        </a:p>
      </dsp:txBody>
      <dsp:txXfrm>
        <a:off x="1630963" y="2212734"/>
        <a:ext cx="2524125" cy="1514475"/>
      </dsp:txXfrm>
    </dsp:sp>
    <dsp:sp modelId="{7BEB7B19-E2EC-4BB1-847A-84BA6D473BC6}">
      <dsp:nvSpPr>
        <dsp:cNvPr id="0" name=""/>
        <dsp:cNvSpPr/>
      </dsp:nvSpPr>
      <dsp:spPr>
        <a:xfrm>
          <a:off x="5410209" y="457195"/>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Certification, License Registration, &amp; Training (CLRT)</a:t>
          </a:r>
        </a:p>
        <a:p>
          <a:pPr marL="0" lvl="0" indent="0" algn="ctr" defTabSz="933450">
            <a:lnSpc>
              <a:spcPct val="90000"/>
            </a:lnSpc>
            <a:spcBef>
              <a:spcPct val="0"/>
            </a:spcBef>
            <a:spcAft>
              <a:spcPct val="35000"/>
            </a:spcAft>
            <a:buNone/>
          </a:pPr>
          <a:r>
            <a:rPr lang="en-US" sz="2100" b="1" kern="1200" dirty="0">
              <a:solidFill>
                <a:schemeClr val="tx1"/>
              </a:solidFill>
            </a:rPr>
            <a:t>804-786-3798</a:t>
          </a:r>
        </a:p>
      </dsp:txBody>
      <dsp:txXfrm>
        <a:off x="5410209" y="457195"/>
        <a:ext cx="2524125" cy="1514475"/>
      </dsp:txXfrm>
    </dsp:sp>
    <dsp:sp modelId="{040671BB-2F91-47B4-A8C0-45263A13D339}">
      <dsp:nvSpPr>
        <dsp:cNvPr id="0" name=""/>
        <dsp:cNvSpPr/>
      </dsp:nvSpPr>
      <dsp:spPr>
        <a:xfrm>
          <a:off x="2718280" y="426421"/>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rPr>
            <a:t>Environmental Programs</a:t>
          </a:r>
        </a:p>
        <a:p>
          <a:pPr marL="0" lvl="0" indent="0" algn="ctr" defTabSz="933450">
            <a:lnSpc>
              <a:spcPct val="90000"/>
            </a:lnSpc>
            <a:spcBef>
              <a:spcPct val="0"/>
            </a:spcBef>
            <a:spcAft>
              <a:spcPct val="35000"/>
            </a:spcAft>
            <a:buNone/>
          </a:pPr>
          <a:r>
            <a:rPr lang="en-US" sz="2100" b="1" kern="1200" dirty="0">
              <a:solidFill>
                <a:schemeClr val="tx1"/>
              </a:solidFill>
            </a:rPr>
            <a:t>804-371-6561</a:t>
          </a:r>
        </a:p>
      </dsp:txBody>
      <dsp:txXfrm>
        <a:off x="2718280" y="426421"/>
        <a:ext cx="2524125" cy="15144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1116AE0-FB04-40BA-B3AE-BCB2BAE25B5A}" type="datetimeFigureOut">
              <a:rPr lang="en-US" smtClean="0"/>
              <a:t>5/30/2024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CA69013-0D29-4D35-82B9-842E4C5152E1}" type="slidenum">
              <a:rPr lang="en-US" smtClean="0"/>
              <a:t>‹#›</a:t>
            </a:fld>
            <a:endParaRPr lang="en-US"/>
          </a:p>
        </p:txBody>
      </p:sp>
    </p:spTree>
    <p:extLst>
      <p:ext uri="{BB962C8B-B14F-4D97-AF65-F5344CB8AC3E}">
        <p14:creationId xmlns:p14="http://schemas.microsoft.com/office/powerpoint/2010/main" val="1643980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2020-2021 Pesticide Regulatory Update meets the requirements for</a:t>
            </a:r>
            <a:r>
              <a:rPr lang="en-US" baseline="0" dirty="0"/>
              <a:t> the </a:t>
            </a:r>
            <a:r>
              <a:rPr lang="en-US" dirty="0"/>
              <a:t>legal update as part of all approved pesticide applicator recertification programs</a:t>
            </a:r>
            <a:r>
              <a:rPr lang="en-US" baseline="0" dirty="0"/>
              <a:t>. </a:t>
            </a:r>
            <a:r>
              <a:rPr lang="en-US" b="0" baseline="0" dirty="0"/>
              <a:t>All information contained in Slides 1-27 must be presented as part of all approved recertification courses including those for commercial applicators (all categories), registered technicians and private applicators.</a:t>
            </a:r>
            <a:r>
              <a:rPr lang="en-US" b="0" dirty="0"/>
              <a:t>  </a:t>
            </a:r>
            <a:r>
              <a:rPr lang="en-US" dirty="0"/>
              <a:t>In addition, </a:t>
            </a:r>
            <a:r>
              <a:rPr lang="en-US" b="1" dirty="0"/>
              <a:t>for recertification</a:t>
            </a:r>
            <a:r>
              <a:rPr lang="en-US" b="1" baseline="0" dirty="0"/>
              <a:t> of commercial applicators and registered technicians, the information contained in Slides 27-51 must be presented.</a:t>
            </a:r>
            <a:r>
              <a:rPr lang="en-US" baseline="0" dirty="0"/>
              <a:t>  </a:t>
            </a:r>
            <a:r>
              <a:rPr lang="en-US" b="1" baseline="0" dirty="0"/>
              <a:t>For recertification courses for private applicators, the information contained in Slides 52-67 must be presented</a:t>
            </a:r>
            <a:r>
              <a:rPr lang="en-US" baseline="0" dirty="0"/>
              <a:t>. </a:t>
            </a:r>
            <a:r>
              <a:rPr lang="en-US" dirty="0"/>
              <a:t>The items in the Legal Update are required for the Board to approve the training for credit. Should</a:t>
            </a:r>
            <a:r>
              <a:rPr lang="en-US" baseline="0" dirty="0"/>
              <a:t> the complete Legal Update not be provided, re</a:t>
            </a:r>
            <a:r>
              <a:rPr lang="en-US" dirty="0"/>
              <a:t>certification credit will not be given to attendees.</a:t>
            </a:r>
          </a:p>
          <a:p>
            <a:r>
              <a:rPr lang="en-US" dirty="0"/>
              <a:t>Presenters</a:t>
            </a:r>
            <a:r>
              <a:rPr lang="en-US" baseline="0" dirty="0"/>
              <a:t> are free to add to this presentation to </a:t>
            </a:r>
            <a:r>
              <a:rPr lang="en-US" dirty="0"/>
              <a:t>suit different audiences,</a:t>
            </a:r>
            <a:r>
              <a:rPr lang="en-US" baseline="0" dirty="0"/>
              <a:t> if appropriate.  Slides may be added as appropriate for course attendees.</a:t>
            </a:r>
          </a:p>
          <a:p>
            <a:endParaRPr lang="en-US" b="1" u="sng" dirty="0">
              <a:solidFill>
                <a:srgbClr val="FF0000"/>
              </a:solidFill>
            </a:endParaRPr>
          </a:p>
          <a:p>
            <a:r>
              <a:rPr lang="en-US" dirty="0"/>
              <a:t>Talking points are provided in the notes for many of the slides.  Should</a:t>
            </a:r>
            <a:r>
              <a:rPr lang="en-US" baseline="0" dirty="0"/>
              <a:t> you have any questions,  please contact:</a:t>
            </a:r>
          </a:p>
          <a:p>
            <a:r>
              <a:rPr lang="en-US" baseline="0" dirty="0"/>
              <a:t>		-Applicator Certification, Business License, Product Registration, and Training – Micah Raub, Supervisor, at micah.raub@vdacs.virginia.gov or  804-786-4845;</a:t>
            </a:r>
          </a:p>
          <a:p>
            <a:r>
              <a:rPr lang="en-US" baseline="0" dirty="0"/>
              <a:t>		-Enforcement &amp; Field Operations – Clint Shettle, Supervisor, at clinton.shettle@vdacs.virginia.gov or 804-786-8943;</a:t>
            </a:r>
          </a:p>
          <a:p>
            <a:r>
              <a:rPr lang="en-US" baseline="0" dirty="0"/>
              <a:t>		-Compliance – Christine Trostler, Compliance Officer, at christine.trostler@vdacs.virginia.gov or 804-371-8485;</a:t>
            </a:r>
          </a:p>
          <a:p>
            <a:r>
              <a:rPr lang="en-US" baseline="0" dirty="0"/>
              <a:t>		-Pesticide Disposal &amp; Recycling Programs – Jeff Rogers, Environmental Program Planner, at jeffrey.rogers@vdacs.virginia.gov or 804-371-6561.</a:t>
            </a:r>
          </a:p>
          <a:p>
            <a:endParaRPr lang="en-US" baseline="0" dirty="0"/>
          </a:p>
          <a:p>
            <a:r>
              <a:rPr lang="en-US" baseline="0" dirty="0"/>
              <a:t>All other inquiries should be directed to the Office of Pesticide Services at 804-786-3798.</a:t>
            </a:r>
          </a:p>
          <a:p>
            <a:endParaRPr lang="en-US" baseline="0" dirty="0"/>
          </a:p>
          <a:p>
            <a:r>
              <a:rPr lang="en-US" baseline="0" dirty="0"/>
              <a:t>Contact information for the Office of Pesticide Services is also included at the end of the presentation.</a:t>
            </a:r>
          </a:p>
          <a:p>
            <a:endParaRPr lang="en-US" baseline="0" dirty="0"/>
          </a:p>
          <a:p>
            <a:endParaRPr lang="en-US" baseline="0" dirty="0"/>
          </a:p>
          <a:p>
            <a:r>
              <a:rPr lang="en-US" b="1" baseline="0" dirty="0"/>
              <a:t>Notes</a:t>
            </a:r>
            <a:r>
              <a:rPr lang="en-US" baseline="0" dirty="0"/>
              <a:t>:</a:t>
            </a:r>
          </a:p>
          <a:p>
            <a:pPr marL="242757" indent="-242757">
              <a:buFont typeface="+mj-lt"/>
              <a:buAutoNum type="arabicPeriod"/>
            </a:pPr>
            <a:r>
              <a:rPr lang="en-US" b="1" u="sng" baseline="0" dirty="0"/>
              <a:t>When</a:t>
            </a:r>
            <a:r>
              <a:rPr lang="en-US" baseline="0" dirty="0"/>
              <a:t> </a:t>
            </a:r>
            <a:r>
              <a:rPr lang="en-US" b="1" u="sng" baseline="0" dirty="0"/>
              <a:t>offering testing as part of a recertification course</a:t>
            </a:r>
            <a:r>
              <a:rPr lang="en-US" baseline="0" dirty="0"/>
              <a:t>, sponsors should ensure that the applications are submitted in a timely manner well in advance of the test date.  Applications should be received no less than 30 days in advance of the testing date to allow for processing and issuance of a  Letter of Authorization (LOA).  Some sponsors are waiting until a week or two before the exam date to get applications submitted and expecting that OPS will expedite the processing and email or fax the LOAs at the last minute.  </a:t>
            </a:r>
            <a:r>
              <a:rPr lang="en-US" b="1" u="sng" baseline="0" dirty="0"/>
              <a:t>If applications are not submitted in a timely manner, it is possible that sponsors and prospective applicators will not have them by the exam date.  A LOA is required to sit for examination.</a:t>
            </a:r>
          </a:p>
          <a:p>
            <a:pPr marL="242757" indent="-242757">
              <a:buFont typeface="+mj-lt"/>
              <a:buAutoNum type="arabicPeriod"/>
            </a:pPr>
            <a:r>
              <a:rPr lang="en-US" b="1" u="sng" baseline="0" dirty="0"/>
              <a:t>For course sponsors/instructors seeking recertification credit for their own course, </a:t>
            </a:r>
            <a:r>
              <a:rPr lang="en-US" b="0" u="none" baseline="0" dirty="0"/>
              <a:t>you are required, like all attendees, to participate in the entire program and all sessions and complete all required forms. Course sponsors can </a:t>
            </a:r>
            <a:r>
              <a:rPr lang="en-US" b="1" u="sng" baseline="0" dirty="0"/>
              <a:t>not</a:t>
            </a:r>
            <a:r>
              <a:rPr lang="en-US" b="0" u="none" baseline="0" dirty="0"/>
              <a:t> “self recertify” rather the course must include presenters others than the course sponsor.</a:t>
            </a:r>
          </a:p>
          <a:p>
            <a:pPr marL="242757" indent="-242757">
              <a:buFont typeface="+mj-lt"/>
              <a:buAutoNum type="arabicPeriod"/>
            </a:pPr>
            <a:endParaRPr lang="en-US" b="0" u="none"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a:t>
            </a:fld>
            <a:endParaRPr lang="en-US" dirty="0"/>
          </a:p>
        </p:txBody>
      </p:sp>
    </p:spTree>
    <p:extLst>
      <p:ext uri="{BB962C8B-B14F-4D97-AF65-F5344CB8AC3E}">
        <p14:creationId xmlns:p14="http://schemas.microsoft.com/office/powerpoint/2010/main" val="3407567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is what</a:t>
            </a:r>
            <a:r>
              <a:rPr lang="en-US" baseline="0" dirty="0"/>
              <a:t> is referred to as a “label state”. This means that the legal application of a pesticide is determined by compliance with the label.  Some states have additional requirements to the label, for example, for termiticide applications. Virginia does not currently have any additional requirements outside the Act and Regulations and of course the label.  </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11</a:t>
            </a:fld>
            <a:endParaRPr lang="en-US" dirty="0"/>
          </a:p>
        </p:txBody>
      </p:sp>
    </p:spTree>
    <p:extLst>
      <p:ext uri="{BB962C8B-B14F-4D97-AF65-F5344CB8AC3E}">
        <p14:creationId xmlns:p14="http://schemas.microsoft.com/office/powerpoint/2010/main" val="339889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Pesticide users who fail to follow label provisions for their pesticide application, whether that failure results in harm to a listed species or not, will be subject to enforcement under the misuse provisions of FIFRA and the Virginia Pesticide Control Act and related regulations.</a:t>
            </a:r>
          </a:p>
          <a:p>
            <a:endParaRPr lang="es-MX" dirty="0"/>
          </a:p>
        </p:txBody>
      </p:sp>
      <p:sp>
        <p:nvSpPr>
          <p:cNvPr id="4" name="Slide Number Placeholder 3"/>
          <p:cNvSpPr>
            <a:spLocks noGrp="1"/>
          </p:cNvSpPr>
          <p:nvPr>
            <p:ph type="sldNum" sz="quarter" idx="5"/>
          </p:nvPr>
        </p:nvSpPr>
        <p:spPr/>
        <p:txBody>
          <a:bodyPr/>
          <a:lstStyle/>
          <a:p>
            <a:pPr defTabSz="918543">
              <a:defRPr/>
            </a:pPr>
            <a:fld id="{37AB41F4-42C4-4321-B2A4-E9844FDE0330}" type="slidenum">
              <a:rPr lang="es-MX">
                <a:solidFill>
                  <a:prstClr val="black"/>
                </a:solidFill>
                <a:latin typeface="Calibri" panose="020F0502020204030204"/>
              </a:rPr>
              <a:pPr defTabSz="918543">
                <a:defRPr/>
              </a:pPr>
              <a:t>14</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835263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6EF407-9E27-4D9B-8EB8-BA7129A0C87E}" type="slidenum">
              <a:rPr lang="en-US" smtClean="0"/>
              <a:t>15</a:t>
            </a:fld>
            <a:endParaRPr lang="en-US" dirty="0"/>
          </a:p>
        </p:txBody>
      </p:sp>
    </p:spTree>
    <p:extLst>
      <p:ext uri="{BB962C8B-B14F-4D97-AF65-F5344CB8AC3E}">
        <p14:creationId xmlns:p14="http://schemas.microsoft.com/office/powerpoint/2010/main" val="2326344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pPr defTabSz="942150">
              <a:defRPr/>
            </a:pPr>
            <a:fld id="{37AB41F4-42C4-4321-B2A4-E9844FDE0330}" type="slidenum">
              <a:rPr lang="es-MX">
                <a:solidFill>
                  <a:prstClr val="black"/>
                </a:solidFill>
                <a:latin typeface="Calibri" panose="020F0502020204030204"/>
              </a:rPr>
              <a:pPr defTabSz="942150">
                <a:defRPr/>
              </a:pPr>
              <a:t>16</a:t>
            </a:fld>
            <a:endParaRPr lang="es-MX" dirty="0">
              <a:solidFill>
                <a:prstClr val="black"/>
              </a:solidFill>
              <a:latin typeface="Calibri" panose="020F0502020204030204"/>
            </a:endParaRPr>
          </a:p>
        </p:txBody>
      </p:sp>
    </p:spTree>
    <p:extLst>
      <p:ext uri="{BB962C8B-B14F-4D97-AF65-F5344CB8AC3E}">
        <p14:creationId xmlns:p14="http://schemas.microsoft.com/office/powerpoint/2010/main" val="1957367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Bulletins Live! Two is not currently available using </a:t>
            </a:r>
            <a:r>
              <a:rPr lang="en-US"/>
              <a:t>a smartphone.</a:t>
            </a:r>
            <a:endParaRPr lang="en-US" dirty="0"/>
          </a:p>
        </p:txBody>
      </p:sp>
      <p:sp>
        <p:nvSpPr>
          <p:cNvPr id="4" name="Slide Number Placeholder 3"/>
          <p:cNvSpPr>
            <a:spLocks noGrp="1"/>
          </p:cNvSpPr>
          <p:nvPr>
            <p:ph type="sldNum" sz="quarter" idx="5"/>
          </p:nvPr>
        </p:nvSpPr>
        <p:spPr/>
        <p:txBody>
          <a:bodyPr/>
          <a:lstStyle/>
          <a:p>
            <a:fld id="{536EF407-9E27-4D9B-8EB8-BA7129A0C87E}" type="slidenum">
              <a:rPr lang="en-US" smtClean="0"/>
              <a:t>17</a:t>
            </a:fld>
            <a:endParaRPr lang="en-US" dirty="0"/>
          </a:p>
        </p:txBody>
      </p:sp>
    </p:spTree>
    <p:extLst>
      <p:ext uri="{BB962C8B-B14F-4D97-AF65-F5344CB8AC3E}">
        <p14:creationId xmlns:p14="http://schemas.microsoft.com/office/powerpoint/2010/main" val="758867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pesticides manufactured, distributed, sold, offered for sale, used, or offered for use are required to be registered in Virginia.  Pesticides are registered annually and registrations expire December 31 of each year.  Even if you have a product you bought in 2021, if the company does not renew the registration for 2022, it is </a:t>
            </a:r>
            <a:r>
              <a:rPr lang="en-US" u="sng" baseline="0" dirty="0"/>
              <a:t>not</a:t>
            </a:r>
            <a:r>
              <a:rPr lang="en-US" baseline="0" dirty="0"/>
              <a:t> legal to sell or use in Virginia.</a:t>
            </a:r>
          </a:p>
          <a:p>
            <a:endParaRPr lang="en-US" baseline="0" dirty="0"/>
          </a:p>
          <a:p>
            <a:r>
              <a:rPr lang="en-US" baseline="0" dirty="0"/>
              <a:t>Suggestion: Please note that there may be additional reporting requirements outside of those required under the Virginia Pesticide Control Act and its regulations; for example, accidents and incidents involving surface or groundwater. </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21</a:t>
            </a:fld>
            <a:endParaRPr lang="en-US" dirty="0"/>
          </a:p>
        </p:txBody>
      </p:sp>
    </p:spTree>
    <p:extLst>
      <p:ext uri="{BB962C8B-B14F-4D97-AF65-F5344CB8AC3E}">
        <p14:creationId xmlns:p14="http://schemas.microsoft.com/office/powerpoint/2010/main" val="2232946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22</a:t>
            </a:fld>
            <a:endParaRPr lang="en-US" dirty="0"/>
          </a:p>
        </p:txBody>
      </p:sp>
    </p:spTree>
    <p:extLst>
      <p:ext uri="{BB962C8B-B14F-4D97-AF65-F5344CB8AC3E}">
        <p14:creationId xmlns:p14="http://schemas.microsoft.com/office/powerpoint/2010/main" val="898523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a:t>
            </a:r>
            <a:r>
              <a:rPr lang="en-US" baseline="0" dirty="0"/>
              <a:t> covered earlier, “storage” is considered part of the routine use of pesticides.  It is very important to store pesticides correctly. Proper storage ensures the integrity of the product and may help reduce the incidences of accidental poisonings.  Check the pesticide label for storage requirements. Every year there are cases where pesticides have been stored improperly resulting in accidental ingestion or other exposure. These two photos are perfect examples of what NOT to do. </a:t>
            </a:r>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23</a:t>
            </a:fld>
            <a:endParaRPr lang="en-US" dirty="0"/>
          </a:p>
        </p:txBody>
      </p:sp>
    </p:spTree>
    <p:extLst>
      <p:ext uri="{BB962C8B-B14F-4D97-AF65-F5344CB8AC3E}">
        <p14:creationId xmlns:p14="http://schemas.microsoft.com/office/powerpoint/2010/main" val="30261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Like with pesticide storage, </a:t>
            </a:r>
            <a:r>
              <a:rPr lang="en-US" dirty="0"/>
              <a:t>pesticide labels provide specific information about how to properly dispose of unused products. </a:t>
            </a:r>
          </a:p>
          <a:p>
            <a:endParaRPr lang="en-US" dirty="0"/>
          </a:p>
          <a:p>
            <a:r>
              <a:rPr lang="en-US" dirty="0"/>
              <a:t>To reduce the potential for unused pesticides, mix only enough pesticide for the job(s) you have planned and if possible, use up small amounts of excess pesticides. Should you have unwanted pesticides, they can be stored until the program is again available in your area:</a:t>
            </a:r>
          </a:p>
          <a:p>
            <a:pPr lvl="1"/>
            <a:r>
              <a:rPr lang="en-US" dirty="0"/>
              <a:t>• Pesticides should be stored out of reach of children and pets and in a secure location that is well-ventilated.</a:t>
            </a:r>
          </a:p>
          <a:p>
            <a:pPr lvl="1"/>
            <a:r>
              <a:rPr lang="en-US" dirty="0"/>
              <a:t>• Pesticides should never be stored in cabinets with or near food, animal feed, or medical supplies and should not be stored in places where flooding is possible or where they might spill or leak into wells, drains, ground water, or surface water.</a:t>
            </a:r>
          </a:p>
          <a:p>
            <a:pPr lvl="1"/>
            <a:r>
              <a:rPr lang="en-US" dirty="0"/>
              <a:t>• Always store pesticides in their original containers with their tops tightly closed if possible. If the pesticide label is damaged, provide as much information about the product as possible.</a:t>
            </a:r>
          </a:p>
          <a:p>
            <a:pPr lvl="1"/>
            <a:r>
              <a:rPr lang="en-US" dirty="0"/>
              <a:t>• If the integrity of the packing is compromised, place inside another container.</a:t>
            </a:r>
          </a:p>
          <a:p>
            <a:endParaRPr lang="en-US" dirty="0"/>
          </a:p>
          <a:p>
            <a:r>
              <a:rPr lang="en-US" dirty="0"/>
              <a:t>If you are unable to store your unwanted pesticides please be aware that, unless allowed on the pesticide label, pesticides cannot be disposed of in the same manner as other household trash since they are considered hazardous substances, As hazardous substances, pesticides need to be carried to a hazardous waste collection site or facility. Some municipalities may offer hazardous waste collection sites or hold annual hazardous waste collections. If a hazardous waste collection program is not offered in your area and you are unable to store your unwanted pesticides until the pesticide disposal program is in your area, you should contact an Environmental/Hazardous Waste Contractor to dispose of your unwanted pesticides.</a:t>
            </a:r>
          </a:p>
        </p:txBody>
      </p:sp>
      <p:sp>
        <p:nvSpPr>
          <p:cNvPr id="4" name="Slide Number Placeholder 3"/>
          <p:cNvSpPr>
            <a:spLocks noGrp="1"/>
          </p:cNvSpPr>
          <p:nvPr>
            <p:ph type="sldNum" sz="quarter" idx="10"/>
          </p:nvPr>
        </p:nvSpPr>
        <p:spPr/>
        <p:txBody>
          <a:bodyPr/>
          <a:lstStyle/>
          <a:p>
            <a:pPr defTabSz="485515">
              <a:defRPr/>
            </a:pPr>
            <a:fld id="{536EF407-9E27-4D9B-8EB8-BA7129A0C87E}" type="slidenum">
              <a:rPr lang="en-US" sz="1300">
                <a:solidFill>
                  <a:prstClr val="black"/>
                </a:solidFill>
                <a:latin typeface="Calibri" panose="020F0502020204030204"/>
              </a:rPr>
              <a:pPr defTabSz="485515">
                <a:defRPr/>
              </a:pPr>
              <a:t>24</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2002538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each of the 5 regions has been served, the cycle starts over. For current program information, visit the VDACS website at http://www.vdacs.virginia.gov/pesticide-collection.shtml. </a:t>
            </a:r>
          </a:p>
        </p:txBody>
      </p:sp>
      <p:sp>
        <p:nvSpPr>
          <p:cNvPr id="4" name="Slide Number Placeholder 3"/>
          <p:cNvSpPr>
            <a:spLocks noGrp="1"/>
          </p:cNvSpPr>
          <p:nvPr>
            <p:ph type="sldNum" sz="quarter" idx="10"/>
          </p:nvPr>
        </p:nvSpPr>
        <p:spPr/>
        <p:txBody>
          <a:bodyPr/>
          <a:lstStyle/>
          <a:p>
            <a:fld id="{536EF407-9E27-4D9B-8EB8-BA7129A0C87E}" type="slidenum">
              <a:rPr lang="en-US" smtClean="0"/>
              <a:t>25</a:t>
            </a:fld>
            <a:endParaRPr lang="en-US" dirty="0"/>
          </a:p>
        </p:txBody>
      </p:sp>
    </p:spTree>
    <p:extLst>
      <p:ext uri="{BB962C8B-B14F-4D97-AF65-F5344CB8AC3E}">
        <p14:creationId xmlns:p14="http://schemas.microsoft.com/office/powerpoint/2010/main" val="4240433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today’s presentation, we will be covering those</a:t>
            </a:r>
            <a:r>
              <a:rPr lang="en-US" baseline="0" dirty="0"/>
              <a:t> items that are required as part of recertification as a pesticide applicator.  This includes:</a:t>
            </a:r>
          </a:p>
          <a:p>
            <a:pPr marL="256584" indent="-256584">
              <a:buAutoNum type="arabicPeriod"/>
            </a:pPr>
            <a:r>
              <a:rPr lang="en-US" baseline="0" dirty="0"/>
              <a:t>The laws and regulations that govern the use of pesticides; </a:t>
            </a:r>
          </a:p>
          <a:p>
            <a:pPr marL="256584" indent="-256584">
              <a:buAutoNum type="arabicPeriod"/>
            </a:pPr>
            <a:r>
              <a:rPr lang="en-US" baseline="0" dirty="0"/>
              <a:t>The most common violations during the last fiscal year and what can happen if you don’t follow the law and regulations;</a:t>
            </a:r>
          </a:p>
          <a:p>
            <a:pPr marL="256584" indent="-256584">
              <a:buAutoNum type="arabicPeriod"/>
            </a:pPr>
            <a:r>
              <a:rPr lang="en-US" dirty="0"/>
              <a:t>Important</a:t>
            </a:r>
            <a:r>
              <a:rPr lang="en-US" baseline="0" dirty="0"/>
              <a:t> reminders about following the label; storage and disposal of pesticides and recycling of empty containers; who can supervise who; recordkeeping; what do to if there is an incident and registration requirements for pesticides; and</a:t>
            </a:r>
          </a:p>
          <a:p>
            <a:pPr marL="256584" indent="-256584">
              <a:buAutoNum type="arabicPeriod"/>
            </a:pPr>
            <a:r>
              <a:rPr lang="en-US" baseline="0" dirty="0"/>
              <a:t>Ongoing federal and state regulatory activities that affect you</a:t>
            </a:r>
          </a:p>
          <a:p>
            <a:endParaRPr lang="en-US" baseline="0" dirty="0"/>
          </a:p>
          <a:p>
            <a:r>
              <a:rPr lang="en-US" dirty="0"/>
              <a:t>As a reminder,</a:t>
            </a:r>
            <a:r>
              <a:rPr lang="en-US" baseline="0" dirty="0"/>
              <a:t> you can add additional information to the presentation that is appropriate for your specific audience.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a:t>
            </a:fld>
            <a:endParaRPr lang="en-US" dirty="0"/>
          </a:p>
        </p:txBody>
      </p:sp>
    </p:spTree>
    <p:extLst>
      <p:ext uri="{BB962C8B-B14F-4D97-AF65-F5344CB8AC3E}">
        <p14:creationId xmlns:p14="http://schemas.microsoft.com/office/powerpoint/2010/main" val="2146957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5515">
              <a:defRPr/>
            </a:pPr>
            <a:fld id="{536EF407-9E27-4D9B-8EB8-BA7129A0C87E}" type="slidenum">
              <a:rPr lang="en-US" sz="1300">
                <a:solidFill>
                  <a:prstClr val="black"/>
                </a:solidFill>
                <a:latin typeface="Calibri" panose="020F0502020204030204"/>
              </a:rPr>
              <a:pPr defTabSz="485515">
                <a:defRPr/>
              </a:pPr>
              <a:t>26</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864546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pesticide applicators are required to report an accident or incident involving</a:t>
            </a:r>
            <a:r>
              <a:rPr lang="en-US" baseline="0" dirty="0"/>
              <a:t> pesticides to the Office of Pesticide Services. In addition to it being the law, while OPS is not considered a first responder, OPS can assist, as needed with technical information, copies of the label and Safety Data Sheets, and can act as the go between if needed with the pesticide manufacturer or EPA.   </a:t>
            </a:r>
          </a:p>
          <a:p>
            <a:endParaRPr lang="en-US" baseline="0" dirty="0"/>
          </a:p>
          <a:p>
            <a:r>
              <a:rPr lang="en-US" dirty="0"/>
              <a:t>Suggestion: Please note that there may be additional reporting requirements outside of those required under the Virginia Pesticide Control Act and its regulations; for example, accidents and incidents involving surface or groundwater. </a:t>
            </a:r>
          </a:p>
        </p:txBody>
      </p:sp>
      <p:sp>
        <p:nvSpPr>
          <p:cNvPr id="4" name="Slide Number Placeholder 3"/>
          <p:cNvSpPr>
            <a:spLocks noGrp="1"/>
          </p:cNvSpPr>
          <p:nvPr>
            <p:ph type="sldNum" sz="quarter" idx="10"/>
          </p:nvPr>
        </p:nvSpPr>
        <p:spPr/>
        <p:txBody>
          <a:bodyPr/>
          <a:lstStyle/>
          <a:p>
            <a:fld id="{536EF407-9E27-4D9B-8EB8-BA7129A0C87E}" type="slidenum">
              <a:rPr lang="en-US" smtClean="0"/>
              <a:t>27</a:t>
            </a:fld>
            <a:endParaRPr lang="en-US" dirty="0"/>
          </a:p>
        </p:txBody>
      </p:sp>
    </p:spTree>
    <p:extLst>
      <p:ext uri="{BB962C8B-B14F-4D97-AF65-F5344CB8AC3E}">
        <p14:creationId xmlns:p14="http://schemas.microsoft.com/office/powerpoint/2010/main" val="3991931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p</a:t>
            </a:r>
            <a:r>
              <a:rPr lang="en-US" dirty="0"/>
              <a:t>esticide applicator certification is</a:t>
            </a:r>
            <a:r>
              <a:rPr lang="en-US" baseline="0" dirty="0"/>
              <a:t> issued to an individual thus it is the individual's responsibility to maintain their certification which includes making sure OPS has your current mailing address (where you want all correspondence regarding your certification is to be mailed);  and taking a recertification course prior to the expiration of your certification.  OPS will send information regarding applicator renewal prior to the expiration date of applicator certification. Applicator renewal information is sent as a courtesy.  Even if you don’t get a renewal notice, you are still required to take the required recertification course. This is no different than renewing your driver’s license with DMV.  You need your certification to be able to legally apply pesticides so be sure it is always up to date!</a:t>
            </a:r>
          </a:p>
          <a:p>
            <a:endParaRPr lang="en-US" baseline="0" dirty="0"/>
          </a:p>
          <a:p>
            <a:r>
              <a:rPr lang="en-US" baseline="0" dirty="0"/>
              <a:t>An annual pesticide business license is required for each location or outlet that sells, distributes, stores, applies, or recommends for use any pesticide.</a:t>
            </a:r>
          </a:p>
          <a:p>
            <a:endParaRPr lang="en-US" baseline="0" dirty="0"/>
          </a:p>
          <a:p>
            <a:r>
              <a:rPr lang="en-US" u="sng" dirty="0"/>
              <a:t>No</a:t>
            </a:r>
            <a:r>
              <a:rPr lang="en-US" dirty="0"/>
              <a:t> pesticide business may sell, distribute, or store any pesticide without a pesticide business license.</a:t>
            </a:r>
          </a:p>
          <a:p>
            <a:endParaRPr lang="en-US" dirty="0"/>
          </a:p>
          <a:p>
            <a:r>
              <a:rPr lang="en-US" u="sng" dirty="0"/>
              <a:t>No</a:t>
            </a:r>
            <a:r>
              <a:rPr lang="en-US" dirty="0"/>
              <a:t> person may apply or recommend for use any pesticide commercially without a pesticide business license and the employment of a certified commercial applicator responsible for: (i) the safe application of the pesticides; and (ii) providing recommendations for the use of pesticides.</a:t>
            </a:r>
          </a:p>
          <a:p>
            <a:endParaRPr lang="en-US" dirty="0"/>
          </a:p>
          <a:p>
            <a:r>
              <a:rPr lang="en-US" b="1" dirty="0"/>
              <a:t>If a pesticide business license expires or lapses (i.e. the Certificate of Insurance expires during the licensing year), the business cannot legally operate. If a firm’s business license has expired, all certifications of the firm’s pesticide applicators become invalid and the firm’s applicators cannot legally apply pesticides. Additionally, if the pesticide business license expires for a business selling pesticides, that business cannot legally sell pesticide until it renews its license. </a:t>
            </a:r>
            <a:r>
              <a:rPr lang="en-US" b="1" baseline="0" dirty="0"/>
              <a:t>.  </a:t>
            </a:r>
          </a:p>
          <a:p>
            <a:endParaRPr lang="en-US" baseline="0" dirty="0"/>
          </a:p>
          <a:p>
            <a:r>
              <a:rPr lang="en-US" baseline="0" dirty="0"/>
              <a:t>Like with pesticide applicator certification, even if the business owner/operator does not receive a renewal notice, or a notice of expiration of a Certificate of Insurance, it is the business owner/operator who is responsible to ensure the business has a valid pesticide business license.   While OPS does send renewal notices and notifies pesticide businesses if their Certificate of Insurance expires, it is only as a courtesy A business must have a valid license so a business owner/operator must ensure they do!</a:t>
            </a:r>
            <a:endParaRPr lang="en-US" dirty="0"/>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28</a:t>
            </a:fld>
            <a:endParaRPr lang="en-US" dirty="0"/>
          </a:p>
        </p:txBody>
      </p:sp>
    </p:spTree>
    <p:extLst>
      <p:ext uri="{BB962C8B-B14F-4D97-AF65-F5344CB8AC3E}">
        <p14:creationId xmlns:p14="http://schemas.microsoft.com/office/powerpoint/2010/main" val="3480768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p</a:t>
            </a:r>
            <a:r>
              <a:rPr lang="en-US" dirty="0"/>
              <a:t>esticide applicator certification is</a:t>
            </a:r>
            <a:r>
              <a:rPr lang="en-US" baseline="0" dirty="0"/>
              <a:t> issued to an individual thus it is the individual's responsibility to maintain their certification which includes making sure OPS has your current mailing address (where you want all correspondence regarding your certification is to be mailed);  and taking a recertification course prior to the expiration of your certification.  OPS will send information regarding applicator renewal prior to the expiration date of applicator certification. Applicator renewal information is sent as a courtesy.  Even if you don’t get a renewal notice, you are still required to take the required recertification course. This is no different than renewing your driver’s license with DMV.  You need your certification to be able to legally apply pesticides so be sure it is always up to date!</a:t>
            </a:r>
          </a:p>
          <a:p>
            <a:endParaRPr lang="en-US" baseline="0" dirty="0"/>
          </a:p>
          <a:p>
            <a:r>
              <a:rPr lang="en-US" baseline="0" dirty="0"/>
              <a:t>An annual pesticide business license is required for each location or outlet that sells, distributes, stores, applies, or recommends for use any pesticide.</a:t>
            </a:r>
          </a:p>
          <a:p>
            <a:endParaRPr lang="en-US" baseline="0" dirty="0"/>
          </a:p>
          <a:p>
            <a:r>
              <a:rPr lang="en-US" u="sng" dirty="0"/>
              <a:t>No</a:t>
            </a:r>
            <a:r>
              <a:rPr lang="en-US" dirty="0"/>
              <a:t> pesticide business may sell, distribute, or store any pesticide without a pesticide business license.</a:t>
            </a:r>
          </a:p>
          <a:p>
            <a:endParaRPr lang="en-US" dirty="0"/>
          </a:p>
          <a:p>
            <a:r>
              <a:rPr lang="en-US" u="sng" dirty="0"/>
              <a:t>No</a:t>
            </a:r>
            <a:r>
              <a:rPr lang="en-US" dirty="0"/>
              <a:t> person may apply or recommend for use any pesticide commercially without a pesticide business license and the employment of a certified commercial applicator responsible for: (i) the safe application of the pesticides; and (ii) providing recommendations for the use of pesticides.</a:t>
            </a:r>
          </a:p>
          <a:p>
            <a:endParaRPr lang="en-US" dirty="0"/>
          </a:p>
          <a:p>
            <a:r>
              <a:rPr lang="en-US" b="1" dirty="0"/>
              <a:t>If a pesticide business license expires or lapses (i.e. the Certificate of Insurance expires during the licensing year), the business cannot legally operate. If a firm’s business license has expired, all certifications of the firm’s pesticide applicators become invalid and the firm’s applicators cannot legally apply pesticides. Additionally, if the pesticide business license expires for a business selling pesticides, that business cannot legally sell pesticide until it renews its license. </a:t>
            </a:r>
            <a:r>
              <a:rPr lang="en-US" b="1" baseline="0" dirty="0"/>
              <a:t>.  </a:t>
            </a:r>
          </a:p>
          <a:p>
            <a:endParaRPr lang="en-US" baseline="0" dirty="0"/>
          </a:p>
          <a:p>
            <a:r>
              <a:rPr lang="en-US" baseline="0" dirty="0"/>
              <a:t>Like with pesticide applicator certification, even if the business owner/operator does not receive a renewal notice, or a notice of expiration of a Certificate of Insurance, it is the business owner/operator who is responsible to ensure the business has a valid pesticide business license.   While OPS does send renewal notices and notifies pesticide businesses if their Certificate of Insurance expires, it is only as a courtesy A business must have a valid license so a business owner/operator must ensure they do!</a:t>
            </a:r>
            <a:endParaRPr lang="en-US" dirty="0"/>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29</a:t>
            </a:fld>
            <a:endParaRPr lang="en-US" dirty="0"/>
          </a:p>
        </p:txBody>
      </p:sp>
    </p:spTree>
    <p:extLst>
      <p:ext uri="{BB962C8B-B14F-4D97-AF65-F5344CB8AC3E}">
        <p14:creationId xmlns:p14="http://schemas.microsoft.com/office/powerpoint/2010/main" val="183011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issues with Recertification Course Documentation:</a:t>
            </a:r>
          </a:p>
          <a:p>
            <a:pPr marL="172226" indent="-172226">
              <a:buFont typeface="Arial" panose="020B0604020202020204" pitchFamily="34" charset="0"/>
              <a:buChar char="•"/>
            </a:pPr>
            <a:r>
              <a:rPr lang="en-US" dirty="0"/>
              <a:t>Individuals sign in with one name and sign out with another (same certificate no.);</a:t>
            </a:r>
          </a:p>
          <a:p>
            <a:pPr marL="172226" indent="-172226">
              <a:buFont typeface="Arial" panose="020B0604020202020204" pitchFamily="34" charset="0"/>
              <a:buChar char="•"/>
            </a:pPr>
            <a:r>
              <a:rPr lang="en-US" dirty="0"/>
              <a:t>Signature</a:t>
            </a:r>
            <a:r>
              <a:rPr lang="en-US" baseline="0" dirty="0"/>
              <a:t> discrepancies – The </a:t>
            </a:r>
            <a:r>
              <a:rPr lang="en-US" dirty="0"/>
              <a:t>signatures bore no resemblance (sign in/sign out;</a:t>
            </a:r>
            <a:r>
              <a:rPr lang="en-US" baseline="0" dirty="0"/>
              <a:t> signature on roster vs application for recertification credit)</a:t>
            </a:r>
            <a:r>
              <a:rPr lang="en-US" dirty="0"/>
              <a:t>.</a:t>
            </a:r>
          </a:p>
          <a:p>
            <a:pPr marL="172226" indent="-172226">
              <a:buFont typeface="Arial" panose="020B0604020202020204" pitchFamily="34" charset="0"/>
              <a:buChar char="•"/>
            </a:pPr>
            <a:r>
              <a:rPr lang="en-US" dirty="0"/>
              <a:t>Illegible </a:t>
            </a:r>
          </a:p>
          <a:p>
            <a:pPr marL="172226" indent="-172226">
              <a:buFont typeface="Arial" panose="020B0604020202020204" pitchFamily="34" charset="0"/>
              <a:buChar char="•"/>
            </a:pPr>
            <a:r>
              <a:rPr lang="en-US" dirty="0"/>
              <a:t>Employer</a:t>
            </a:r>
            <a:r>
              <a:rPr lang="en-US" baseline="0" dirty="0"/>
              <a:t> does not match that on file (Change of Information should be submitted separately)</a:t>
            </a:r>
            <a:endParaRPr lang="en-US" dirty="0"/>
          </a:p>
        </p:txBody>
      </p:sp>
      <p:sp>
        <p:nvSpPr>
          <p:cNvPr id="4" name="Slide Number Placeholder 3"/>
          <p:cNvSpPr>
            <a:spLocks noGrp="1"/>
          </p:cNvSpPr>
          <p:nvPr>
            <p:ph type="sldNum" sz="quarter" idx="10"/>
          </p:nvPr>
        </p:nvSpPr>
        <p:spPr/>
        <p:txBody>
          <a:bodyPr/>
          <a:lstStyle/>
          <a:p>
            <a:fld id="{6839ACB3-BE22-4129-BE07-3F9D220ACB35}" type="slidenum">
              <a:rPr lang="en-US" smtClean="0"/>
              <a:t>30</a:t>
            </a:fld>
            <a:endParaRPr lang="en-US" dirty="0"/>
          </a:p>
        </p:txBody>
      </p:sp>
    </p:spTree>
    <p:extLst>
      <p:ext uri="{BB962C8B-B14F-4D97-AF65-F5344CB8AC3E}">
        <p14:creationId xmlns:p14="http://schemas.microsoft.com/office/powerpoint/2010/main" val="2192012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you are probably aware</a:t>
            </a:r>
            <a:r>
              <a:rPr lang="en-US" baseline="0" dirty="0"/>
              <a:t> that a 2014 Presidential Directive included specific instructions to EPA to encourage state lead agencies for pesticide regulation, in this case, VDACS, to develop state pollinator protection plans to help mitigate the risk of pesticides to managed pollinators.  While we know there are more factors than just pesticides that can potentially impact pollinators, these plans were to focus specifically on pesticides and managed pollinators. Virginia’s  </a:t>
            </a:r>
            <a:r>
              <a:rPr lang="en-US" i="1" baseline="0" dirty="0"/>
              <a:t>Voluntary Plan to Mitigate the Risk of Pesticides to Managed Pollinators </a:t>
            </a:r>
            <a:r>
              <a:rPr lang="en-US" baseline="0" dirty="0"/>
              <a:t>was finalized in May 2017.</a:t>
            </a:r>
          </a:p>
          <a:p>
            <a:endParaRPr lang="en-US" baseline="0" dirty="0"/>
          </a:p>
          <a:p>
            <a:r>
              <a:rPr lang="en-US" baseline="0" dirty="0"/>
              <a:t>The Plan is voluntary and focuses on enhanced communication and coordination and the implementation of best management practices.  As part of its Plan, VDACS has made available online mapping tools for both pesticide applicators and beekeepers.  Pesticide applicators (including certified commercial, registered technicians, private applicators as well as agricultural producers) can register using </a:t>
            </a:r>
            <a:r>
              <a:rPr lang="en-US" i="1" baseline="0" dirty="0"/>
              <a:t>FieldCheck</a:t>
            </a:r>
            <a:r>
              <a:rPr lang="en-US" baseline="0" dirty="0"/>
              <a:t>.  Beekeepers can use </a:t>
            </a:r>
            <a:r>
              <a:rPr lang="en-US" i="1" baseline="0" dirty="0"/>
              <a:t>BeeCheck</a:t>
            </a:r>
            <a:r>
              <a:rPr lang="en-US" baseline="0" dirty="0"/>
              <a:t>.</a:t>
            </a:r>
          </a:p>
          <a:p>
            <a:endParaRPr lang="en-US" baseline="0" dirty="0"/>
          </a:p>
          <a:p>
            <a:r>
              <a:rPr lang="en-US" baseline="0" dirty="0"/>
              <a:t>Virginia’s plan is not  intended to prohibit, eliminate or further restrict the application of pesticides. As with all pesticide applications, the label is the law.</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31</a:t>
            </a:fld>
            <a:endParaRPr lang="en-US" dirty="0"/>
          </a:p>
        </p:txBody>
      </p:sp>
    </p:spTree>
    <p:extLst>
      <p:ext uri="{BB962C8B-B14F-4D97-AF65-F5344CB8AC3E}">
        <p14:creationId xmlns:p14="http://schemas.microsoft.com/office/powerpoint/2010/main" val="2480147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6EF407-9E27-4D9B-8EB8-BA7129A0C87E}" type="slidenum">
              <a:rPr lang="en-US" smtClean="0"/>
              <a:t>32</a:t>
            </a:fld>
            <a:endParaRPr lang="en-US" dirty="0"/>
          </a:p>
        </p:txBody>
      </p:sp>
    </p:spTree>
    <p:extLst>
      <p:ext uri="{BB962C8B-B14F-4D97-AF65-F5344CB8AC3E}">
        <p14:creationId xmlns:p14="http://schemas.microsoft.com/office/powerpoint/2010/main" val="1199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6EF407-9E27-4D9B-8EB8-BA7129A0C87E}" type="slidenum">
              <a:rPr lang="en-US" smtClean="0"/>
              <a:t>37</a:t>
            </a:fld>
            <a:endParaRPr lang="en-US" dirty="0"/>
          </a:p>
        </p:txBody>
      </p:sp>
    </p:spTree>
    <p:extLst>
      <p:ext uri="{BB962C8B-B14F-4D97-AF65-F5344CB8AC3E}">
        <p14:creationId xmlns:p14="http://schemas.microsoft.com/office/powerpoint/2010/main" val="1592501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a:t>
            </a:r>
            <a:r>
              <a:rPr lang="en-US" b="1" baseline="0" dirty="0"/>
              <a:t> 40-52, Commercial Applicators &amp; Registered Technicians, are required to be presented in addition to Slides 1-38, as part of all recertification courses for Commercial Applicators and Registered Technicians. Should a specific slide(s) not be appropriate for the specific audience and categories approved as part of the recertification course, they may be omitted, and other slides may be added.</a:t>
            </a:r>
            <a:endParaRPr lang="en-US" b="1" dirty="0"/>
          </a:p>
        </p:txBody>
      </p:sp>
      <p:sp>
        <p:nvSpPr>
          <p:cNvPr id="4" name="Slide Number Placeholder 3"/>
          <p:cNvSpPr>
            <a:spLocks noGrp="1"/>
          </p:cNvSpPr>
          <p:nvPr>
            <p:ph type="sldNum" sz="quarter" idx="10"/>
          </p:nvPr>
        </p:nvSpPr>
        <p:spPr/>
        <p:txBody>
          <a:bodyPr/>
          <a:lstStyle/>
          <a:p>
            <a:fld id="{536EF407-9E27-4D9B-8EB8-BA7129A0C87E}" type="slidenum">
              <a:rPr lang="en-US" smtClean="0"/>
              <a:t>40</a:t>
            </a:fld>
            <a:endParaRPr lang="en-US" dirty="0"/>
          </a:p>
        </p:txBody>
      </p:sp>
    </p:spTree>
    <p:extLst>
      <p:ext uri="{BB962C8B-B14F-4D97-AF65-F5344CB8AC3E}">
        <p14:creationId xmlns:p14="http://schemas.microsoft.com/office/powerpoint/2010/main" val="2613387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defTabSz="942289">
              <a:defRPr/>
            </a:pPr>
            <a:fld id="{5E0C8F3B-D9AF-4824-A62C-F0D8F810231E}" type="slidenum">
              <a:rPr lang="en-US">
                <a:solidFill>
                  <a:prstClr val="black"/>
                </a:solidFill>
                <a:latin typeface="Calibri" panose="020F0502020204030204"/>
              </a:rPr>
              <a:pPr defTabSz="942289">
                <a:defRPr/>
              </a:pPr>
              <a:t>41</a:t>
            </a:fld>
            <a:endParaRPr lang="en-US" dirty="0">
              <a:solidFill>
                <a:prstClr val="black"/>
              </a:solidFill>
              <a:latin typeface="Calibri" panose="020F0502020204030204"/>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dirty="0"/>
              <a:t>In the Fall of each year (normally October),</a:t>
            </a:r>
            <a:r>
              <a:rPr lang="en-US" baseline="0" dirty="0"/>
              <a:t> OPS ends notices to applicators who need recertification credit in order to renew their certificates within the next year, and remind them to attend a recertification class</a:t>
            </a:r>
            <a:r>
              <a:rPr lang="en-US" dirty="0"/>
              <a:t>. Most classes are offered November to March, but </a:t>
            </a:r>
            <a:r>
              <a:rPr lang="en-US" b="1" dirty="0"/>
              <a:t>you </a:t>
            </a:r>
            <a:r>
              <a:rPr lang="en-US" dirty="0"/>
              <a:t>are responsible for finding them</a:t>
            </a:r>
            <a:r>
              <a:rPr lang="en-US" b="1" dirty="0"/>
              <a:t>. Depending on your category or part of the state, they may be hard to find: plan ahead and have alternatives.</a:t>
            </a:r>
            <a:r>
              <a:rPr lang="en-US" dirty="0"/>
              <a:t> You can take extra classes to earn credit and extend your training status up to 4 years ahead.</a:t>
            </a:r>
          </a:p>
          <a:p>
            <a:endParaRPr lang="en-US" dirty="0"/>
          </a:p>
          <a:p>
            <a:r>
              <a:rPr lang="en-US" b="1" dirty="0"/>
              <a:t>Government applicators</a:t>
            </a:r>
            <a:r>
              <a:rPr lang="en-US" dirty="0"/>
              <a:t> (both RT and commercial) will be renewed and mailed out automatically in May if you have enough recertification credit. </a:t>
            </a:r>
            <a:r>
              <a:rPr lang="en-US" b="1" dirty="0"/>
              <a:t>Make sure OPS has your correct mailing address on file.</a:t>
            </a:r>
          </a:p>
          <a:p>
            <a:endParaRPr lang="en-US" b="1" dirty="0"/>
          </a:p>
          <a:p>
            <a:pPr defTabSz="971029">
              <a:defRPr/>
            </a:pPr>
            <a:r>
              <a:rPr lang="en-US" b="1" dirty="0"/>
              <a:t>Commercial &amp; RT</a:t>
            </a:r>
            <a:r>
              <a:rPr lang="en-US" dirty="0"/>
              <a:t>: In April of the year your certificate expires, OPS will send you a renewal notice, listing your categories and their expiration dates, reminding you </a:t>
            </a:r>
            <a:r>
              <a:rPr lang="en-US" b="1" dirty="0"/>
              <a:t>again</a:t>
            </a:r>
            <a:r>
              <a:rPr lang="en-US" dirty="0"/>
              <a:t> to take a class if necessary. </a:t>
            </a:r>
            <a:r>
              <a:rPr lang="en-US" b="1" dirty="0"/>
              <a:t>This only works if OPS has your correct mailing address on file.</a:t>
            </a:r>
            <a:r>
              <a:rPr lang="en-US" b="1" baseline="0" dirty="0"/>
              <a:t>  </a:t>
            </a:r>
            <a:r>
              <a:rPr lang="en-US" b="0" baseline="0" dirty="0"/>
              <a:t>Note:  </a:t>
            </a:r>
            <a:r>
              <a:rPr lang="en-US" dirty="0"/>
              <a:t>If you hold</a:t>
            </a:r>
            <a:r>
              <a:rPr lang="en-US" baseline="0" dirty="0"/>
              <a:t> both</a:t>
            </a:r>
            <a:r>
              <a:rPr lang="en-US" dirty="0"/>
              <a:t> RT</a:t>
            </a:r>
            <a:r>
              <a:rPr lang="en-US" baseline="0" dirty="0"/>
              <a:t> and a Commercial (C, N or G)</a:t>
            </a:r>
            <a:r>
              <a:rPr lang="en-US" dirty="0"/>
              <a:t> they may be on a different renewal cycle so pay attention to the date on the card.  If</a:t>
            </a:r>
            <a:r>
              <a:rPr lang="en-US" baseline="0" dirty="0"/>
              <a:t> you hold multiple certificates (multiple employers) within the same class they should be the same (i.e. all RT cards issued to an individual working for multiple employers should have same expiration date).</a:t>
            </a:r>
            <a:endParaRPr lang="en-US" dirty="0"/>
          </a:p>
          <a:p>
            <a:pPr defTabSz="971029">
              <a:defRPr/>
            </a:pPr>
            <a:r>
              <a:rPr lang="en-US" dirty="0"/>
              <a:t>  </a:t>
            </a:r>
          </a:p>
          <a:p>
            <a:r>
              <a:rPr lang="en-US" dirty="0"/>
              <a:t>What happens if you’ve been busy or forgetful? For 60 days, from July 1-August 29, you can send in the renewal form with a 20% late fee. For 60 days, from Jul 1-Aug 29, you can try to find a class, or retake certification exams.  </a:t>
            </a:r>
            <a:r>
              <a:rPr lang="en-US" b="1" u="sng" dirty="0"/>
              <a:t>*Until you meet both requirements, you will have an expired certificate and should not be working!</a:t>
            </a:r>
          </a:p>
          <a:p>
            <a:endParaRPr lang="en-US" dirty="0"/>
          </a:p>
          <a:p>
            <a:r>
              <a:rPr lang="en-US" b="1" dirty="0"/>
              <a:t>By law, after Aug. 29, you must start the entire process over and pay </a:t>
            </a:r>
            <a:r>
              <a:rPr lang="en-US" b="1" u="sng" dirty="0"/>
              <a:t>all</a:t>
            </a:r>
            <a:r>
              <a:rPr lang="en-US" b="1" dirty="0"/>
              <a:t> fees, and</a:t>
            </a:r>
            <a:r>
              <a:rPr lang="en-US" dirty="0"/>
              <a:t> </a:t>
            </a:r>
            <a:r>
              <a:rPr lang="en-US" b="1" dirty="0"/>
              <a:t>retake </a:t>
            </a:r>
            <a:r>
              <a:rPr lang="en-US" b="1" u="sng" dirty="0"/>
              <a:t>all</a:t>
            </a:r>
            <a:r>
              <a:rPr lang="en-US" b="1" dirty="0"/>
              <a:t> exams</a:t>
            </a:r>
            <a:r>
              <a:rPr lang="en-US" dirty="0"/>
              <a:t>.</a:t>
            </a:r>
          </a:p>
        </p:txBody>
      </p:sp>
    </p:spTree>
    <p:extLst>
      <p:ext uri="{BB962C8B-B14F-4D97-AF65-F5344CB8AC3E}">
        <p14:creationId xmlns:p14="http://schemas.microsoft.com/office/powerpoint/2010/main" val="240229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Virginia Department of Agriculture and Consumer Services (VDACS) Office of Pesticide Services (OPS) is responsible for regulating pesticides in Virginia.  Simply stated, OPS regulates pesticides and the people and businesses that use or sell them.  Regulatory requirements are contained within the Virginia Pesticide Control Act (Act) and Regulations Pursuant to the Act (Regulations).  In addition to ensuring compliance with the Act and Regulations, OPS also has the authority to enforce the Federal Insecticide, Fungicide and Rodenticide Act (FIFRA). </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3</a:t>
            </a:fld>
            <a:endParaRPr lang="en-US" dirty="0"/>
          </a:p>
        </p:txBody>
      </p:sp>
    </p:spTree>
    <p:extLst>
      <p:ext uri="{BB962C8B-B14F-4D97-AF65-F5344CB8AC3E}">
        <p14:creationId xmlns:p14="http://schemas.microsoft.com/office/powerpoint/2010/main" val="1696478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defTabSz="942289">
              <a:defRPr/>
            </a:pPr>
            <a:fld id="{5E0C8F3B-D9AF-4824-A62C-F0D8F810231E}" type="slidenum">
              <a:rPr lang="en-US">
                <a:solidFill>
                  <a:prstClr val="black"/>
                </a:solidFill>
                <a:latin typeface="Calibri" panose="020F0502020204030204"/>
              </a:rPr>
              <a:pPr defTabSz="942289">
                <a:defRPr/>
              </a:pPr>
              <a:t>42</a:t>
            </a:fld>
            <a:endParaRPr lang="en-US" dirty="0">
              <a:solidFill>
                <a:prstClr val="black"/>
              </a:solidFill>
              <a:latin typeface="Calibri" panose="020F0502020204030204"/>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dirty="0"/>
              <a:t>In October of the year that your certificate expires</a:t>
            </a:r>
            <a:r>
              <a:rPr lang="en-US" baseline="0" dirty="0"/>
              <a:t> </a:t>
            </a:r>
            <a:r>
              <a:rPr lang="en-US" dirty="0"/>
              <a:t>we’ll send you a notice listing when your categories expire, and reminding you to attend a recertification class. Most classes are offered November to March, but </a:t>
            </a:r>
            <a:r>
              <a:rPr lang="en-US" b="1" dirty="0"/>
              <a:t>you </a:t>
            </a:r>
            <a:r>
              <a:rPr lang="en-US" dirty="0"/>
              <a:t>are responsible for finding them</a:t>
            </a:r>
            <a:r>
              <a:rPr lang="en-US" b="1" dirty="0"/>
              <a:t>. Depending on your category or part of the state, they may be hard to find: plan ahead and have alternatives.</a:t>
            </a:r>
            <a:r>
              <a:rPr lang="en-US" dirty="0"/>
              <a:t> You can take extra classes to earn credit and extend your training status up to 4 years ahead.</a:t>
            </a:r>
          </a:p>
          <a:p>
            <a:endParaRPr lang="en-US" dirty="0"/>
          </a:p>
          <a:p>
            <a:r>
              <a:rPr lang="en-US" b="1" dirty="0"/>
              <a:t>Government applicators</a:t>
            </a:r>
            <a:r>
              <a:rPr lang="en-US" dirty="0"/>
              <a:t> (both RT and commercial) will be renewed and mailed out automatically in May if you have enough recertification credit. </a:t>
            </a:r>
            <a:r>
              <a:rPr lang="en-US" b="1" dirty="0"/>
              <a:t>Make sure OPS has your correct mailing address on file.</a:t>
            </a:r>
          </a:p>
          <a:p>
            <a:endParaRPr lang="en-US" b="1" dirty="0"/>
          </a:p>
          <a:p>
            <a:pPr defTabSz="971029">
              <a:defRPr/>
            </a:pPr>
            <a:r>
              <a:rPr lang="en-US" b="1" dirty="0"/>
              <a:t>Commercial &amp; RT</a:t>
            </a:r>
            <a:r>
              <a:rPr lang="en-US" dirty="0"/>
              <a:t>: In April of the year your certificate expires, OPS will send you a renewal notice, listing your categories and their expiration dates, reminding you </a:t>
            </a:r>
            <a:r>
              <a:rPr lang="en-US" b="1" dirty="0"/>
              <a:t>again</a:t>
            </a:r>
            <a:r>
              <a:rPr lang="en-US" dirty="0"/>
              <a:t> to take a class if necessary. </a:t>
            </a:r>
            <a:r>
              <a:rPr lang="en-US" b="1" dirty="0"/>
              <a:t>This only works if OPS has your correct mailing address on file.</a:t>
            </a:r>
            <a:r>
              <a:rPr lang="en-US" b="1" baseline="0" dirty="0"/>
              <a:t>  </a:t>
            </a:r>
            <a:r>
              <a:rPr lang="en-US" b="0" baseline="0" dirty="0"/>
              <a:t>Note:  </a:t>
            </a:r>
            <a:r>
              <a:rPr lang="en-US" dirty="0"/>
              <a:t>If you hold</a:t>
            </a:r>
            <a:r>
              <a:rPr lang="en-US" baseline="0" dirty="0"/>
              <a:t> both</a:t>
            </a:r>
            <a:r>
              <a:rPr lang="en-US" dirty="0"/>
              <a:t> RT</a:t>
            </a:r>
            <a:r>
              <a:rPr lang="en-US" baseline="0" dirty="0"/>
              <a:t> and a Commercial (C, N or G)</a:t>
            </a:r>
            <a:r>
              <a:rPr lang="en-US" dirty="0"/>
              <a:t> they may be on a different renewal cycle so pay attention to the date on the card.  If</a:t>
            </a:r>
            <a:r>
              <a:rPr lang="en-US" baseline="0" dirty="0"/>
              <a:t> you hold multiple certificates (multiple employers) within the same class they should be the same (i.e. all RT cards issued to an individual working for multiple employers should have same expiration date).</a:t>
            </a:r>
            <a:endParaRPr lang="en-US" dirty="0"/>
          </a:p>
          <a:p>
            <a:pPr defTabSz="971029">
              <a:defRPr/>
            </a:pPr>
            <a:r>
              <a:rPr lang="en-US" dirty="0"/>
              <a:t>  </a:t>
            </a:r>
          </a:p>
          <a:p>
            <a:r>
              <a:rPr lang="en-US" dirty="0"/>
              <a:t>What happens if you’ve been busy or forgetful? For 60 days, from July 1-August 29, you can send in the renewal form with a 20% late fee. For 60 days, from Jul 1-Aug 29, you can try to find a class, or retake certification exams.  </a:t>
            </a:r>
            <a:r>
              <a:rPr lang="en-US" b="1" u="sng" dirty="0"/>
              <a:t>*Until you meet both requirements, you will have an expired certificate and should not be working!</a:t>
            </a:r>
          </a:p>
          <a:p>
            <a:endParaRPr lang="en-US" dirty="0"/>
          </a:p>
          <a:p>
            <a:r>
              <a:rPr lang="en-US" b="1" dirty="0"/>
              <a:t>By law, after Aug. 29, you must start the entire process over and pay </a:t>
            </a:r>
            <a:r>
              <a:rPr lang="en-US" b="1" u="sng" dirty="0"/>
              <a:t>all</a:t>
            </a:r>
            <a:r>
              <a:rPr lang="en-US" b="1" dirty="0"/>
              <a:t> fees, and</a:t>
            </a:r>
            <a:r>
              <a:rPr lang="en-US" dirty="0"/>
              <a:t> </a:t>
            </a:r>
            <a:r>
              <a:rPr lang="en-US" b="1" dirty="0"/>
              <a:t>retake </a:t>
            </a:r>
            <a:r>
              <a:rPr lang="en-US" b="1" u="sng" dirty="0"/>
              <a:t>all</a:t>
            </a:r>
            <a:r>
              <a:rPr lang="en-US" b="1" dirty="0"/>
              <a:t> exams</a:t>
            </a:r>
            <a:r>
              <a:rPr lang="en-US" dirty="0"/>
              <a:t>.</a:t>
            </a:r>
          </a:p>
        </p:txBody>
      </p:sp>
    </p:spTree>
    <p:extLst>
      <p:ext uri="{BB962C8B-B14F-4D97-AF65-F5344CB8AC3E}">
        <p14:creationId xmlns:p14="http://schemas.microsoft.com/office/powerpoint/2010/main" val="144574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trainee and</a:t>
            </a:r>
            <a:r>
              <a:rPr lang="en-US" baseline="0" dirty="0"/>
              <a:t> the </a:t>
            </a:r>
            <a:r>
              <a:rPr lang="en-US" dirty="0"/>
              <a:t>CCA who provides the training will both sign the “</a:t>
            </a:r>
            <a:r>
              <a:rPr lang="en-US" i="1" dirty="0"/>
              <a:t>Pesticide Registered Technician Application</a:t>
            </a:r>
            <a:r>
              <a:rPr lang="en-US" dirty="0"/>
              <a:t>” (RT-A) form and</a:t>
            </a:r>
            <a:r>
              <a:rPr lang="en-US" baseline="0" dirty="0"/>
              <a:t> certify that all required training (40 hours total) has been provided.  </a:t>
            </a:r>
          </a:p>
          <a:p>
            <a:endParaRPr lang="en-US" baseline="0" dirty="0"/>
          </a:p>
        </p:txBody>
      </p:sp>
      <p:sp>
        <p:nvSpPr>
          <p:cNvPr id="4" name="Slide Number Placeholder 3"/>
          <p:cNvSpPr>
            <a:spLocks noGrp="1"/>
          </p:cNvSpPr>
          <p:nvPr>
            <p:ph type="sldNum" sz="quarter" idx="10"/>
          </p:nvPr>
        </p:nvSpPr>
        <p:spPr/>
        <p:txBody>
          <a:bodyPr/>
          <a:lstStyle/>
          <a:p>
            <a:pPr defTabSz="459272">
              <a:defRPr/>
            </a:pPr>
            <a:fld id="{536EF407-9E27-4D9B-8EB8-BA7129A0C87E}" type="slidenum">
              <a:rPr lang="en-US">
                <a:solidFill>
                  <a:prstClr val="black"/>
                </a:solidFill>
                <a:latin typeface="Calibri" panose="020F0502020204030204"/>
              </a:rPr>
              <a:pPr defTabSz="459272">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14498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RT and</a:t>
            </a:r>
            <a:r>
              <a:rPr lang="en-US" baseline="0" dirty="0"/>
              <a:t> the </a:t>
            </a:r>
            <a:r>
              <a:rPr lang="en-US" dirty="0"/>
              <a:t>CCA who provides the training will both sign the “</a:t>
            </a:r>
            <a:r>
              <a:rPr lang="en-US" i="1" dirty="0"/>
              <a:t>Proof</a:t>
            </a:r>
            <a:r>
              <a:rPr lang="en-US" i="1" baseline="0" dirty="0"/>
              <a:t> of Additional Category Specific Training for </a:t>
            </a:r>
            <a:r>
              <a:rPr lang="en-US" i="1" dirty="0"/>
              <a:t>Registered Technicians</a:t>
            </a:r>
            <a:r>
              <a:rPr lang="en-US" dirty="0"/>
              <a:t>” form and</a:t>
            </a:r>
            <a:r>
              <a:rPr lang="en-US" baseline="0" dirty="0"/>
              <a:t> certify that the technician has received training in additional categories.  These categories will appear on the RT Certificate under </a:t>
            </a:r>
            <a:r>
              <a:rPr lang="en-US" b="1" baseline="0" dirty="0"/>
              <a:t>TRAINED IN </a:t>
            </a:r>
            <a:r>
              <a:rPr lang="en-US" baseline="0" dirty="0"/>
              <a:t>section.</a:t>
            </a:r>
          </a:p>
          <a:p>
            <a:endParaRPr lang="en-US" baseline="0" dirty="0"/>
          </a:p>
          <a:p>
            <a:r>
              <a:rPr lang="en-US" baseline="0" dirty="0"/>
              <a:t>http://www.vdacs.virginia.gov/pdf/RegTech.AdditionalCatTraining.pdf</a:t>
            </a:r>
          </a:p>
          <a:p>
            <a:endParaRPr lang="en-US" baseline="0" dirty="0"/>
          </a:p>
        </p:txBody>
      </p:sp>
      <p:sp>
        <p:nvSpPr>
          <p:cNvPr id="4" name="Slide Number Placeholder 3"/>
          <p:cNvSpPr>
            <a:spLocks noGrp="1"/>
          </p:cNvSpPr>
          <p:nvPr>
            <p:ph type="sldNum" sz="quarter" idx="10"/>
          </p:nvPr>
        </p:nvSpPr>
        <p:spPr/>
        <p:txBody>
          <a:bodyPr/>
          <a:lstStyle/>
          <a:p>
            <a:pPr defTabSz="485515">
              <a:defRPr/>
            </a:pPr>
            <a:fld id="{536EF407-9E27-4D9B-8EB8-BA7129A0C87E}" type="slidenum">
              <a:rPr lang="en-US" sz="1300">
                <a:solidFill>
                  <a:prstClr val="black"/>
                </a:solidFill>
                <a:latin typeface="Calibri" panose="020F0502020204030204"/>
              </a:rPr>
              <a:pPr defTabSz="485515">
                <a:defRPr/>
              </a:pPr>
              <a:t>45</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35296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2VAC5-685-20. General Requirements for Certification. Part II. Certification of Pesticide Applicators, states </a:t>
            </a:r>
            <a:r>
              <a:rPr lang="en-US" i="1" dirty="0"/>
              <a:t>C. Employees of local, state, and federal governmental agencies who use or supervise the use of any pesticide on any area in the performance of their official duties must be certified as either commercial applicators not for hire or registered technicians, but they are exempt from any certification fees…</a:t>
            </a:r>
          </a:p>
          <a:p>
            <a:endParaRPr lang="en-US" i="1" dirty="0"/>
          </a:p>
          <a:p>
            <a:r>
              <a:rPr lang="en-US" i="0" dirty="0"/>
              <a:t>Government employees</a:t>
            </a:r>
            <a:r>
              <a:rPr lang="en-US" i="0" baseline="0" dirty="0"/>
              <a:t> are also subject to all other provisions of the Act and Regulations, including training, recertification and recordkeeping.  However, as they do not work for a “pesticide business”, rather they make applications as part of their official duties, government agencies are not required to have a certified commercial applicator on Staff.  This can be problematic as only a certified commercial applicator can train prospective (new) registered technicians.  There are options for governmental agencies seeking to train prospective applicators:</a:t>
            </a:r>
          </a:p>
          <a:p>
            <a:pPr marL="771895" lvl="1" indent="-257298">
              <a:buFont typeface="+mj-lt"/>
              <a:buAutoNum type="arabicPeriod"/>
            </a:pPr>
            <a:r>
              <a:rPr lang="en-US" i="0" baseline="0" dirty="0"/>
              <a:t>Have a certified commercial applicator on Staff to train prospective registered technicians; or</a:t>
            </a:r>
          </a:p>
          <a:p>
            <a:pPr marL="771895" lvl="1" indent="-257298">
              <a:buFont typeface="+mj-lt"/>
              <a:buAutoNum type="arabicPeriod"/>
            </a:pPr>
            <a:r>
              <a:rPr lang="en-US" i="0" baseline="0" dirty="0"/>
              <a:t>Work with other Governmental agencies with a certified commercial applicator to train new prospective registered technicians; or</a:t>
            </a:r>
          </a:p>
          <a:p>
            <a:pPr marL="771895" lvl="1" indent="-257298">
              <a:buFont typeface="+mj-lt"/>
              <a:buAutoNum type="arabicPeriod"/>
            </a:pPr>
            <a:r>
              <a:rPr lang="en-US" i="0" baseline="0" dirty="0"/>
              <a:t>Hire or otherwise retain a certified commercial applicator to train prospective registered technicians.</a:t>
            </a:r>
          </a:p>
          <a:p>
            <a:pPr marL="257298" indent="-257298">
              <a:buFont typeface="+mj-lt"/>
              <a:buAutoNum type="arabicPeriod"/>
            </a:pPr>
            <a:endParaRPr lang="en-US" i="0" baseline="0" dirty="0"/>
          </a:p>
          <a:p>
            <a:endParaRPr lang="en-US" i="0" dirty="0"/>
          </a:p>
          <a:p>
            <a:endParaRPr lang="en-US" dirty="0"/>
          </a:p>
        </p:txBody>
      </p:sp>
      <p:sp>
        <p:nvSpPr>
          <p:cNvPr id="4" name="Slide Number Placeholder 3"/>
          <p:cNvSpPr>
            <a:spLocks noGrp="1"/>
          </p:cNvSpPr>
          <p:nvPr>
            <p:ph type="sldNum" sz="quarter" idx="10"/>
          </p:nvPr>
        </p:nvSpPr>
        <p:spPr/>
        <p:txBody>
          <a:bodyPr/>
          <a:lstStyle/>
          <a:p>
            <a:pPr defTabSz="942289">
              <a:defRPr/>
            </a:pPr>
            <a:fld id="{536EF407-9E27-4D9B-8EB8-BA7129A0C87E}" type="slidenum">
              <a:rPr lang="en-US">
                <a:solidFill>
                  <a:prstClr val="black"/>
                </a:solidFill>
                <a:latin typeface="Calibri" panose="020F0502020204030204"/>
              </a:rPr>
              <a:pPr defTabSz="942289">
                <a:defRPr/>
              </a:pPr>
              <a:t>46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12594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2VAC5-685-20. General Requirements for Certification. Part II. Certification of Pesticide Applicators, states </a:t>
            </a:r>
            <a:r>
              <a:rPr lang="en-US" i="1" dirty="0"/>
              <a:t>C. Employees of local, state, and federal governmental agencies who use or supervise the use of any pesticide on any area in the performance of their official duties must be certified as either commercial applicators not for hire or registered technicians, but they are exempt from any certification fees…</a:t>
            </a:r>
          </a:p>
          <a:p>
            <a:endParaRPr lang="en-US" i="1" dirty="0"/>
          </a:p>
          <a:p>
            <a:r>
              <a:rPr lang="en-US" i="0" dirty="0"/>
              <a:t>Government employees</a:t>
            </a:r>
            <a:r>
              <a:rPr lang="en-US" i="0" baseline="0" dirty="0"/>
              <a:t> are also subject to all other provisions of the Act and Regulations, including training, recertification and recordkeeping.  However, as they do not work for a “pesticide business”, rather they make applications as part of their official duties, government agencies are not required to have a certified commercial applicator on Staff.  This can be problematic as only a certified commercial applicator can train prospective (new) registered technicians.  There are options for governmental agencies seeking to train prospective applicators:</a:t>
            </a:r>
          </a:p>
          <a:p>
            <a:pPr marL="771895" lvl="1" indent="-257298">
              <a:buFont typeface="+mj-lt"/>
              <a:buAutoNum type="arabicPeriod"/>
            </a:pPr>
            <a:r>
              <a:rPr lang="en-US" i="0" baseline="0" dirty="0"/>
              <a:t>Have a certified commercial applicator on Staff to train prospective registered technicians; or</a:t>
            </a:r>
          </a:p>
          <a:p>
            <a:pPr marL="771895" lvl="1" indent="-257298">
              <a:buFont typeface="+mj-lt"/>
              <a:buAutoNum type="arabicPeriod"/>
            </a:pPr>
            <a:r>
              <a:rPr lang="en-US" i="0" baseline="0" dirty="0"/>
              <a:t>Work with other Governmental agencies with a certified commercial applicator to train new prospective registered technicians; or</a:t>
            </a:r>
          </a:p>
          <a:p>
            <a:pPr marL="771895" lvl="1" indent="-257298">
              <a:buFont typeface="+mj-lt"/>
              <a:buAutoNum type="arabicPeriod"/>
            </a:pPr>
            <a:r>
              <a:rPr lang="en-US" i="0" baseline="0" dirty="0"/>
              <a:t>Hire or otherwise retain a certified commercial applicator to train prospective registered technicians.</a:t>
            </a:r>
          </a:p>
          <a:p>
            <a:pPr marL="257298" indent="-257298">
              <a:buFont typeface="+mj-lt"/>
              <a:buAutoNum type="arabicPeriod"/>
            </a:pPr>
            <a:endParaRPr lang="en-US" i="0" baseline="0" dirty="0"/>
          </a:p>
          <a:p>
            <a:endParaRPr lang="en-US" i="0" dirty="0"/>
          </a:p>
          <a:p>
            <a:endParaRPr lang="en-US" dirty="0"/>
          </a:p>
        </p:txBody>
      </p:sp>
      <p:sp>
        <p:nvSpPr>
          <p:cNvPr id="4" name="Slide Number Placeholder 3"/>
          <p:cNvSpPr>
            <a:spLocks noGrp="1"/>
          </p:cNvSpPr>
          <p:nvPr>
            <p:ph type="sldNum" sz="quarter" idx="10"/>
          </p:nvPr>
        </p:nvSpPr>
        <p:spPr/>
        <p:txBody>
          <a:bodyPr/>
          <a:lstStyle/>
          <a:p>
            <a:pPr defTabSz="942289">
              <a:defRPr/>
            </a:pPr>
            <a:fld id="{536EF407-9E27-4D9B-8EB8-BA7129A0C87E}" type="slidenum">
              <a:rPr lang="en-US">
                <a:solidFill>
                  <a:prstClr val="black"/>
                </a:solidFill>
                <a:latin typeface="Calibri" panose="020F0502020204030204"/>
              </a:rPr>
              <a:pPr defTabSz="942289">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29493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 annual pesticide business license is required for each location or outlet that sells, distributes, stores, applies, or recommends for use any pesticide.</a:t>
            </a:r>
          </a:p>
          <a:p>
            <a:endParaRPr lang="en-US" baseline="0" dirty="0"/>
          </a:p>
          <a:p>
            <a:r>
              <a:rPr lang="en-US" u="sng" dirty="0"/>
              <a:t>No</a:t>
            </a:r>
            <a:r>
              <a:rPr lang="en-US" dirty="0"/>
              <a:t> pesticide business may sell, distribute, or store any pesticide without a pesticide business license.</a:t>
            </a:r>
          </a:p>
          <a:p>
            <a:endParaRPr lang="en-US" dirty="0"/>
          </a:p>
          <a:p>
            <a:r>
              <a:rPr lang="en-US" u="sng" dirty="0"/>
              <a:t>No</a:t>
            </a:r>
            <a:r>
              <a:rPr lang="en-US" dirty="0"/>
              <a:t> person may apply or recommend for use any pesticide commercially without a pesticide business license and the employment of a certified commercial applicator responsible for: (i) the safe application of the pesticides; and (ii) providing recommendations for the use of pesticides.</a:t>
            </a:r>
          </a:p>
          <a:p>
            <a:endParaRPr lang="en-US" dirty="0"/>
          </a:p>
          <a:p>
            <a:r>
              <a:rPr lang="en-US" b="1" dirty="0"/>
              <a:t>If a pesticide business license expires or lapses (i.e. the Certificate of Insurance expires during the licensing year), the business cannot legally operate. If a firm’s business license has expired, all certifications of the firm’s pesticide applicators become invalid and the firm’s applicators cannot legally apply pesticides. Additionally, if the pesticide business license expires for a business selling pesticides, that business cannot legally sell pesticide until it renews its license. </a:t>
            </a:r>
            <a:r>
              <a:rPr lang="en-US" b="1" baseline="0" dirty="0"/>
              <a:t>.  </a:t>
            </a:r>
          </a:p>
          <a:p>
            <a:endParaRPr lang="en-US" baseline="0" dirty="0"/>
          </a:p>
          <a:p>
            <a:r>
              <a:rPr lang="en-US" baseline="0" dirty="0"/>
              <a:t>Like with pesticide applicator certification, even if the business owner/operator does not receive a renewal notice, or a notice of expiration of a Certificate of Insurance, it is the business owner/operator who is responsible to ensure the business has a valid pesticide business license.   While OPS does send renewal notices and notifies pesticide businesses if their Certificate of Insurance expires, it is only as a courtesyA business must have a valid license so a business owner/operator must ensure they do!</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42289">
              <a:defRPr/>
            </a:pPr>
            <a:fld id="{536EF407-9E27-4D9B-8EB8-BA7129A0C87E}" type="slidenum">
              <a:rPr lang="en-US">
                <a:solidFill>
                  <a:prstClr val="black"/>
                </a:solidFill>
                <a:latin typeface="Calibri" panose="020F0502020204030204"/>
              </a:rPr>
              <a:pPr defTabSz="942289">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2636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OPS may</a:t>
            </a:r>
            <a:r>
              <a:rPr lang="en-US" baseline="0" dirty="0"/>
              <a:t> notify businesses when their insurance lapses, it is ultimately their responsibility to provide up to date evidence of financial responsibility (i.e. Certificate of Insurance)</a:t>
            </a:r>
          </a:p>
          <a:p>
            <a:endParaRPr lang="en-US" baseline="0" dirty="0"/>
          </a:p>
          <a:p>
            <a:r>
              <a:rPr lang="en-US" baseline="0" dirty="0"/>
              <a:t>Business are required to have the following amount of financial responsibility:</a:t>
            </a:r>
          </a:p>
          <a:p>
            <a:endParaRPr lang="en-US" baseline="0" dirty="0"/>
          </a:p>
          <a:p>
            <a:pPr marL="182068" indent="-182068">
              <a:buFont typeface="Arial" panose="020B0604020202020204" pitchFamily="34" charset="0"/>
              <a:buChar char="•"/>
            </a:pPr>
            <a:r>
              <a:rPr lang="en-US" baseline="0" dirty="0"/>
              <a:t>$100,000 for property damage;</a:t>
            </a:r>
          </a:p>
          <a:p>
            <a:pPr marL="182068" indent="-182068">
              <a:buFont typeface="Arial" panose="020B0604020202020204" pitchFamily="34" charset="0"/>
              <a:buChar char="•"/>
            </a:pPr>
            <a:r>
              <a:rPr lang="en-US" baseline="0" dirty="0"/>
              <a:t>$100,000 for personal injury or death of one person; and,</a:t>
            </a:r>
          </a:p>
          <a:p>
            <a:pPr marL="182068" indent="-182068">
              <a:buFont typeface="Arial" panose="020B0604020202020204" pitchFamily="34" charset="0"/>
              <a:buChar char="•"/>
            </a:pPr>
            <a:r>
              <a:rPr lang="en-US" baseline="0" dirty="0"/>
              <a:t>$300,000 per occurrence.</a:t>
            </a:r>
            <a:endParaRPr lang="en-US" dirty="0"/>
          </a:p>
        </p:txBody>
      </p:sp>
      <p:sp>
        <p:nvSpPr>
          <p:cNvPr id="4" name="Slide Number Placeholder 3"/>
          <p:cNvSpPr>
            <a:spLocks noGrp="1"/>
          </p:cNvSpPr>
          <p:nvPr>
            <p:ph type="sldNum" sz="quarter" idx="10"/>
          </p:nvPr>
        </p:nvSpPr>
        <p:spPr/>
        <p:txBody>
          <a:bodyPr/>
          <a:lstStyle/>
          <a:p>
            <a:pPr defTabSz="942289">
              <a:defRPr/>
            </a:pPr>
            <a:fld id="{536EF407-9E27-4D9B-8EB8-BA7129A0C87E}" type="slidenum">
              <a:rPr lang="en-US">
                <a:solidFill>
                  <a:prstClr val="black"/>
                </a:solidFill>
                <a:latin typeface="Calibri" panose="020F0502020204030204"/>
              </a:rPr>
              <a:pPr defTabSz="942289">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9722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Refunds</a:t>
            </a:r>
            <a:r>
              <a:rPr lang="en-US" baseline="0" dirty="0"/>
              <a:t> are sent from OPS to Finance for processing.</a:t>
            </a:r>
          </a:p>
          <a:p>
            <a:endParaRPr lang="en-US" baseline="0" dirty="0"/>
          </a:p>
          <a:p>
            <a:r>
              <a:rPr lang="en-US" dirty="0"/>
              <a:t>Businesses </a:t>
            </a:r>
            <a:r>
              <a:rPr lang="en-US" baseline="0" dirty="0"/>
              <a:t>should avoid sending duplicate checks if at all possible.  </a:t>
            </a:r>
          </a:p>
          <a:p>
            <a:endParaRPr lang="en-US" baseline="0" dirty="0"/>
          </a:p>
          <a:p>
            <a:r>
              <a:rPr lang="en-US" baseline="0" dirty="0"/>
              <a:t>If a business or person believes that an overpayment has been made, they should not cancel the check.  They should let us refund it.</a:t>
            </a:r>
          </a:p>
          <a:p>
            <a:endParaRPr lang="en-US" baseline="0" dirty="0"/>
          </a:p>
          <a:p>
            <a:r>
              <a:rPr lang="en-US" baseline="0" dirty="0"/>
              <a:t>There is a $50 fee for checks which are returned due to non-sufficient funds, cancellation, etc.</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42289">
              <a:defRPr/>
            </a:pPr>
            <a:fld id="{536EF407-9E27-4D9B-8EB8-BA7129A0C87E}" type="slidenum">
              <a:rPr lang="en-US">
                <a:solidFill>
                  <a:prstClr val="black"/>
                </a:solidFill>
                <a:latin typeface="Calibri" panose="020F0502020204030204"/>
              </a:rPr>
              <a:pPr defTabSz="942289">
                <a:defRPr/>
              </a:pPr>
              <a:t>51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20767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Tell </a:t>
            </a:r>
            <a:r>
              <a:rPr lang="en-US" u="sng" dirty="0">
                <a:latin typeface="Times New Roman" panose="02020603050405020304" pitchFamily="18" charset="0"/>
                <a:cs typeface="Times New Roman" panose="02020603050405020304" pitchFamily="18" charset="0"/>
              </a:rPr>
              <a:t>YOUR</a:t>
            </a:r>
            <a:r>
              <a:rPr lang="en-US" dirty="0">
                <a:latin typeface="Times New Roman" panose="02020603050405020304" pitchFamily="18" charset="0"/>
                <a:cs typeface="Times New Roman" panose="02020603050405020304" pitchFamily="18" charset="0"/>
              </a:rPr>
              <a:t> story every time you apply.</a:t>
            </a:r>
          </a:p>
          <a:p>
            <a:endParaRPr lang="en-US" dirty="0"/>
          </a:p>
        </p:txBody>
      </p:sp>
      <p:sp>
        <p:nvSpPr>
          <p:cNvPr id="4" name="Slide Number Placeholder 3"/>
          <p:cNvSpPr>
            <a:spLocks noGrp="1"/>
          </p:cNvSpPr>
          <p:nvPr>
            <p:ph type="sldNum" sz="quarter" idx="10"/>
          </p:nvPr>
        </p:nvSpPr>
        <p:spPr/>
        <p:txBody>
          <a:bodyPr/>
          <a:lstStyle/>
          <a:p>
            <a:fld id="{821D4944-4D8D-41BA-A4AE-523A741223E3}" type="slidenum">
              <a:rPr lang="en-US" smtClean="0"/>
              <a:t>52</a:t>
            </a:fld>
            <a:endParaRPr lang="en-US" dirty="0"/>
          </a:p>
        </p:txBody>
      </p:sp>
    </p:spTree>
    <p:extLst>
      <p:ext uri="{BB962C8B-B14F-4D97-AF65-F5344CB8AC3E}">
        <p14:creationId xmlns:p14="http://schemas.microsoft.com/office/powerpoint/2010/main" val="1505527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a:t>
            </a:r>
            <a:r>
              <a:rPr lang="en-US" baseline="0" dirty="0"/>
              <a:t> conducting inspections or investigations, Pesticide Investigators will often review pesticide application records which are required by law for all commercial pesticide applications.  Records contain information regarding how a pesticide was applied and are used to determine compliance with the label requirements.</a:t>
            </a:r>
          </a:p>
          <a:p>
            <a:endParaRPr lang="en-US" baseline="0" dirty="0"/>
          </a:p>
          <a:p>
            <a:r>
              <a:rPr lang="en-US" baseline="0" dirty="0"/>
              <a:t>How you keep your records is up to you.  They can be paper, electronic or a combination of both. The law requires records covered in this chapter shall, upon written request, be made available for during normal business hours. Records not readily available shall be submitted to the commissioner within 72 hours if so requested in writing. Records may be submitted electronically in a manner specified by VDACS, including, but not limited to, electronic mail or by completing any forms provided online by VDACS.  Records are required to be kept for 2 years. .  Failure to keep the proper records is a violation and applicators may be subject to enforcement action if they do not keep records.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21D4944-4D8D-41BA-A4AE-523A741223E3}" type="slidenum">
              <a:rPr lang="en-US" smtClean="0"/>
              <a:t>53</a:t>
            </a:fld>
            <a:endParaRPr lang="en-US" dirty="0"/>
          </a:p>
        </p:txBody>
      </p:sp>
    </p:spTree>
    <p:extLst>
      <p:ext uri="{BB962C8B-B14F-4D97-AF65-F5344CB8AC3E}">
        <p14:creationId xmlns:p14="http://schemas.microsoft.com/office/powerpoint/2010/main" val="2619800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2757" indent="-242757">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4</a:t>
            </a:fld>
            <a:endParaRPr lang="en-US" dirty="0"/>
          </a:p>
        </p:txBody>
      </p:sp>
    </p:spTree>
    <p:extLst>
      <p:ext uri="{BB962C8B-B14F-4D97-AF65-F5344CB8AC3E}">
        <p14:creationId xmlns:p14="http://schemas.microsoft.com/office/powerpoint/2010/main" val="408675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information contained</a:t>
            </a:r>
            <a:r>
              <a:rPr lang="en-US" b="1" baseline="0" dirty="0"/>
              <a:t> in Slides 45-48, Private Applicators,  is required to presented in addition to the information contained in Slides 1-29. Additional slides may be added for specific audiences.</a:t>
            </a:r>
            <a:endParaRPr lang="en-US" b="1" dirty="0"/>
          </a:p>
        </p:txBody>
      </p:sp>
      <p:sp>
        <p:nvSpPr>
          <p:cNvPr id="4" name="Slide Number Placeholder 3"/>
          <p:cNvSpPr>
            <a:spLocks noGrp="1"/>
          </p:cNvSpPr>
          <p:nvPr>
            <p:ph type="sldNum" sz="quarter" idx="10"/>
          </p:nvPr>
        </p:nvSpPr>
        <p:spPr/>
        <p:txBody>
          <a:bodyPr/>
          <a:lstStyle/>
          <a:p>
            <a:fld id="{536EF407-9E27-4D9B-8EB8-BA7129A0C87E}" type="slidenum">
              <a:rPr lang="en-US" smtClean="0"/>
              <a:t>54</a:t>
            </a:fld>
            <a:endParaRPr lang="en-US" dirty="0"/>
          </a:p>
        </p:txBody>
      </p:sp>
    </p:spTree>
    <p:extLst>
      <p:ext uri="{BB962C8B-B14F-4D97-AF65-F5344CB8AC3E}">
        <p14:creationId xmlns:p14="http://schemas.microsoft.com/office/powerpoint/2010/main" val="173829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7">
              <a:defRPr/>
            </a:pPr>
            <a:r>
              <a:rPr lang="en-US" b="1" dirty="0"/>
              <a:t>Private applicator</a:t>
            </a:r>
            <a:r>
              <a:rPr lang="en-US" dirty="0"/>
              <a:t> certificates will be renewed and mailed out automatically in December if you have enough recertification credit. </a:t>
            </a:r>
            <a:r>
              <a:rPr lang="en-US" b="1" dirty="0"/>
              <a:t>Make sure OPS has your correct mailing address on file, especially if there has been a 911 change in your county. </a:t>
            </a:r>
            <a:r>
              <a:rPr lang="en-US" dirty="0"/>
              <a:t>You can still take a class up until March 1, but it will delay the renewal of your certificate.</a:t>
            </a:r>
          </a:p>
          <a:p>
            <a:endParaRPr lang="en-US" dirty="0"/>
          </a:p>
        </p:txBody>
      </p:sp>
      <p:sp>
        <p:nvSpPr>
          <p:cNvPr id="4" name="Slide Number Placeholder 3"/>
          <p:cNvSpPr>
            <a:spLocks noGrp="1"/>
          </p:cNvSpPr>
          <p:nvPr>
            <p:ph type="sldNum" sz="quarter" idx="10"/>
          </p:nvPr>
        </p:nvSpPr>
        <p:spPr/>
        <p:txBody>
          <a:bodyPr/>
          <a:lstStyle/>
          <a:p>
            <a:fld id="{6839ACB3-BE22-4129-BE07-3F9D220ACB35}" type="slidenum">
              <a:rPr lang="en-US" smtClean="0"/>
              <a:t>55</a:t>
            </a:fld>
            <a:endParaRPr lang="en-US" dirty="0"/>
          </a:p>
        </p:txBody>
      </p:sp>
    </p:spTree>
    <p:extLst>
      <p:ext uri="{BB962C8B-B14F-4D97-AF65-F5344CB8AC3E}">
        <p14:creationId xmlns:p14="http://schemas.microsoft.com/office/powerpoint/2010/main" val="1504479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Tell </a:t>
            </a:r>
            <a:r>
              <a:rPr lang="en-US" u="sng" dirty="0">
                <a:latin typeface="Times New Roman" panose="02020603050405020304" pitchFamily="18" charset="0"/>
                <a:cs typeface="Times New Roman" panose="02020603050405020304" pitchFamily="18" charset="0"/>
              </a:rPr>
              <a:t>YOUR</a:t>
            </a:r>
            <a:r>
              <a:rPr lang="en-US" dirty="0">
                <a:latin typeface="Times New Roman" panose="02020603050405020304" pitchFamily="18" charset="0"/>
                <a:cs typeface="Times New Roman" panose="02020603050405020304" pitchFamily="18" charset="0"/>
              </a:rPr>
              <a:t> story every time you apply.</a:t>
            </a:r>
          </a:p>
          <a:p>
            <a:r>
              <a:rPr lang="en-US" dirty="0"/>
              <a:t>* The</a:t>
            </a:r>
            <a:r>
              <a:rPr lang="en-US" baseline="0" dirty="0"/>
              <a:t> Office of Pesticides has Pesticide Recordkeeping manuals available upon request. The new requirements are on the book to the left, if you still have any “blue” USDA books they are outdated.</a:t>
            </a:r>
            <a:endParaRPr lang="en-US" dirty="0"/>
          </a:p>
        </p:txBody>
      </p:sp>
      <p:sp>
        <p:nvSpPr>
          <p:cNvPr id="4" name="Slide Number Placeholder 3"/>
          <p:cNvSpPr>
            <a:spLocks noGrp="1"/>
          </p:cNvSpPr>
          <p:nvPr>
            <p:ph type="sldNum" sz="quarter" idx="10"/>
          </p:nvPr>
        </p:nvSpPr>
        <p:spPr/>
        <p:txBody>
          <a:bodyPr/>
          <a:lstStyle/>
          <a:p>
            <a:fld id="{821D4944-4D8D-41BA-A4AE-523A741223E3}" type="slidenum">
              <a:rPr lang="en-US" smtClean="0"/>
              <a:t>56</a:t>
            </a:fld>
            <a:endParaRPr lang="en-US" dirty="0"/>
          </a:p>
        </p:txBody>
      </p:sp>
    </p:spTree>
    <p:extLst>
      <p:ext uri="{BB962C8B-B14F-4D97-AF65-F5344CB8AC3E}">
        <p14:creationId xmlns:p14="http://schemas.microsoft.com/office/powerpoint/2010/main" val="3984992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a:t>
            </a:r>
            <a:r>
              <a:rPr lang="en-US" baseline="0" dirty="0"/>
              <a:t> conducting inspections or investigations, Pesticide Investigators will often review pesticide application records which are required by law private applicators.  Records contain information regarding how a pesticide was applied and are used to determine compliance with the label requirements. Private applicators are required to keep records under the Worker Protection Standard AND of all restricted use pesticide applications.  </a:t>
            </a:r>
          </a:p>
          <a:p>
            <a:endParaRPr lang="en-US" baseline="0" dirty="0"/>
          </a:p>
          <a:p>
            <a:r>
              <a:rPr lang="en-US" dirty="0"/>
              <a:t>The 1990 Farm Bill required all private applicators to keep record(s) of their federally restricted use pesticide (RUP) applications for a period of 2 years.  There is no standard Federal form for recording RUP applications, which allows certified private applicators the flexibility to integrate RUP applications into any recordkeeping system. The 9 required elements that must be recorded within 14 days of each RUP application are as follows:</a:t>
            </a:r>
          </a:p>
          <a:p>
            <a:endParaRPr lang="en-US" dirty="0"/>
          </a:p>
          <a:p>
            <a:pPr marL="228600" indent="-228600">
              <a:buFont typeface="+mj-lt"/>
              <a:buAutoNum type="arabicPeriod"/>
            </a:pPr>
            <a:r>
              <a:rPr lang="en-US" dirty="0"/>
              <a:t>The brand or product name</a:t>
            </a:r>
          </a:p>
          <a:p>
            <a:pPr marL="228600" indent="-228600">
              <a:buFont typeface="+mj-lt"/>
              <a:buAutoNum type="arabicPeriod"/>
            </a:pPr>
            <a:r>
              <a:rPr lang="en-US" dirty="0"/>
              <a:t>The EPA registration number</a:t>
            </a:r>
          </a:p>
          <a:p>
            <a:pPr marL="228600" indent="-228600">
              <a:buFont typeface="+mj-lt"/>
              <a:buAutoNum type="arabicPeriod"/>
            </a:pPr>
            <a:r>
              <a:rPr lang="en-US" dirty="0"/>
              <a:t>The total amount applied</a:t>
            </a:r>
          </a:p>
          <a:p>
            <a:pPr marL="228600" indent="-228600">
              <a:buFont typeface="+mj-lt"/>
              <a:buAutoNum type="arabicPeriod"/>
            </a:pPr>
            <a:r>
              <a:rPr lang="en-US" dirty="0"/>
              <a:t>The month, day, and year</a:t>
            </a:r>
          </a:p>
          <a:p>
            <a:pPr marL="228600" indent="-228600">
              <a:buFont typeface="+mj-lt"/>
              <a:buAutoNum type="arabicPeriod"/>
            </a:pPr>
            <a:r>
              <a:rPr lang="en-US" dirty="0"/>
              <a:t>The location of the application</a:t>
            </a:r>
          </a:p>
          <a:p>
            <a:pPr marL="228600" indent="-228600">
              <a:buFont typeface="+mj-lt"/>
              <a:buAutoNum type="arabicPeriod"/>
            </a:pPr>
            <a:r>
              <a:rPr lang="en-US" dirty="0"/>
              <a:t>The crop, commodity, stored product, or site</a:t>
            </a:r>
          </a:p>
          <a:p>
            <a:pPr marL="228600" indent="-228600">
              <a:buFont typeface="+mj-lt"/>
              <a:buAutoNum type="arabicPeriod"/>
            </a:pPr>
            <a:r>
              <a:rPr lang="en-US" dirty="0"/>
              <a:t>The size of area treated</a:t>
            </a:r>
          </a:p>
          <a:p>
            <a:pPr marL="228600" indent="-228600">
              <a:buFont typeface="+mj-lt"/>
              <a:buAutoNum type="arabicPeriod"/>
            </a:pPr>
            <a:r>
              <a:rPr lang="en-US" dirty="0"/>
              <a:t>The name of the certified applicator</a:t>
            </a:r>
          </a:p>
          <a:p>
            <a:pPr marL="228600" indent="-228600">
              <a:buFont typeface="+mj-lt"/>
              <a:buAutoNum type="arabicPeriod"/>
            </a:pPr>
            <a:r>
              <a:rPr lang="en-US" dirty="0"/>
              <a:t>The certification number of the certified applicator</a:t>
            </a:r>
          </a:p>
          <a:p>
            <a:pPr marL="0" indent="0">
              <a:buFont typeface="+mj-lt"/>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21D4944-4D8D-41BA-A4AE-523A741223E3}" type="slidenum">
              <a:rPr lang="en-US" smtClean="0"/>
              <a:t>57</a:t>
            </a:fld>
            <a:endParaRPr lang="en-US" dirty="0"/>
          </a:p>
        </p:txBody>
      </p:sp>
    </p:spTree>
    <p:extLst>
      <p:ext uri="{BB962C8B-B14F-4D97-AF65-F5344CB8AC3E}">
        <p14:creationId xmlns:p14="http://schemas.microsoft.com/office/powerpoint/2010/main" val="3492439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EPA's Agricultural Worker Protection Standard (WPS) aims to reduce pesticide poisonings and injuries among agricultural workers and pesticide handlers. The WPS offers occupational protections to over 2 million agricultural workers and pesticide handlers who work at over 600,000 agricultural establishments. In 2015, the EPA revised the WPS to decrease pesticide exposure incidents among farmworkers and their family members. Fewer incidents means a healthier workforce and fewer lost wages, medical bills and absences from work and school. </a:t>
            </a:r>
          </a:p>
          <a:p>
            <a:endParaRPr lang="en-US" dirty="0"/>
          </a:p>
          <a:p>
            <a:pPr algn="l"/>
            <a:r>
              <a:rPr lang="en-US" b="1" dirty="0"/>
              <a:t>All of the requirements of the 2015 revised standard are in effect</a:t>
            </a:r>
            <a:r>
              <a:rPr lang="en-US" dirty="0"/>
              <a:t>. </a:t>
            </a:r>
            <a:r>
              <a:rPr lang="en-US" b="0" i="0" dirty="0">
                <a:solidFill>
                  <a:srgbClr val="1B1B1B"/>
                </a:solidFill>
                <a:effectLst/>
                <a:latin typeface="Source Sans Pro Web"/>
              </a:rPr>
              <a:t>In general, employers are responsible for WPS compliance. These include:</a:t>
            </a:r>
          </a:p>
          <a:p>
            <a:pPr lvl="1" algn="l">
              <a:buFont typeface="Arial" panose="020B0604020202020204" pitchFamily="34" charset="0"/>
              <a:buChar char="•"/>
            </a:pPr>
            <a:r>
              <a:rPr lang="en-US" b="0" i="0" dirty="0">
                <a:solidFill>
                  <a:srgbClr val="1B1B1B"/>
                </a:solidFill>
                <a:effectLst/>
                <a:latin typeface="Source Sans Pro Web"/>
              </a:rPr>
              <a:t>Owners/employers on agricultural establishments that grow and harvest for commercial production:</a:t>
            </a:r>
          </a:p>
          <a:p>
            <a:pPr marL="1200150" lvl="2" indent="-285750" algn="l">
              <a:buFont typeface="Arial" panose="020B0604020202020204" pitchFamily="34" charset="0"/>
              <a:buChar char="•"/>
            </a:pPr>
            <a:r>
              <a:rPr lang="en-US" b="0" i="0" dirty="0">
                <a:solidFill>
                  <a:srgbClr val="1B1B1B"/>
                </a:solidFill>
                <a:effectLst/>
                <a:latin typeface="Source Sans Pro Web"/>
              </a:rPr>
              <a:t>Fruits and vegetables on farms.</a:t>
            </a:r>
          </a:p>
          <a:p>
            <a:pPr marL="1200150" lvl="2" indent="-285750" algn="l">
              <a:buFont typeface="Arial" panose="020B0604020202020204" pitchFamily="34" charset="0"/>
              <a:buChar char="•"/>
            </a:pPr>
            <a:r>
              <a:rPr lang="en-US" b="0" i="0" dirty="0">
                <a:solidFill>
                  <a:srgbClr val="1B1B1B"/>
                </a:solidFill>
                <a:effectLst/>
                <a:latin typeface="Source Sans Pro Web"/>
              </a:rPr>
              <a:t>Timber and trees in forests and nurseries.</a:t>
            </a:r>
          </a:p>
          <a:p>
            <a:pPr marL="1200150" lvl="2" indent="-285750" algn="l">
              <a:buFont typeface="Arial" panose="020B0604020202020204" pitchFamily="34" charset="0"/>
              <a:buChar char="•"/>
            </a:pPr>
            <a:r>
              <a:rPr lang="en-US" b="0" i="0" dirty="0">
                <a:solidFill>
                  <a:srgbClr val="1B1B1B"/>
                </a:solidFill>
                <a:effectLst/>
                <a:latin typeface="Source Sans Pro Web"/>
              </a:rPr>
              <a:t>Plants in greenhouses and nurseries.</a:t>
            </a:r>
          </a:p>
          <a:p>
            <a:pPr lvl="1" algn="l">
              <a:buFont typeface="Arial" panose="020B0604020202020204" pitchFamily="34" charset="0"/>
              <a:buChar char="•"/>
            </a:pPr>
            <a:r>
              <a:rPr lang="en-US" b="0" i="0" dirty="0">
                <a:solidFill>
                  <a:srgbClr val="1B1B1B"/>
                </a:solidFill>
                <a:effectLst/>
                <a:latin typeface="Source Sans Pro Web"/>
              </a:rPr>
              <a:t>Employers of researchers who help grow and harvest plants.</a:t>
            </a:r>
          </a:p>
          <a:p>
            <a:pPr lvl="1" algn="l">
              <a:buFont typeface="Arial" panose="020B0604020202020204" pitchFamily="34" charset="0"/>
              <a:buChar char="•"/>
            </a:pPr>
            <a:r>
              <a:rPr lang="en-US" b="0" i="0" dirty="0">
                <a:solidFill>
                  <a:srgbClr val="1B1B1B"/>
                </a:solidFill>
                <a:effectLst/>
                <a:latin typeface="Source Sans Pro Web"/>
              </a:rPr>
              <a:t>Employers at commercial pesticide handling establishments</a:t>
            </a:r>
          </a:p>
          <a:p>
            <a:endParaRPr lang="en-US" dirty="0"/>
          </a:p>
          <a:p>
            <a:r>
              <a:rPr lang="en-US" dirty="0"/>
              <a:t>Pesticide safety training materials with the expanded content required by the 2015 WPS </a:t>
            </a:r>
            <a:r>
              <a:rPr lang="en-US" b="1" u="sng" dirty="0"/>
              <a:t>must</a:t>
            </a:r>
            <a:r>
              <a:rPr lang="en-US" dirty="0"/>
              <a:t> be used to train workers and handlers. </a:t>
            </a:r>
            <a:r>
              <a:rPr lang="en-US" b="1" u="sng" dirty="0"/>
              <a:t>Pesticide training is required annual</a:t>
            </a:r>
            <a:r>
              <a:rPr lang="en-US" dirty="0"/>
              <a:t>ly. EPA-approved training materials for national use are available from the EPA’s WPS webpage as</a:t>
            </a:r>
            <a:r>
              <a:rPr lang="en-US" baseline="0" dirty="0"/>
              <a:t> well as the Pesticide Educational Resources Collaborative (PERC). </a:t>
            </a:r>
          </a:p>
          <a:p>
            <a:endParaRPr lang="en-US" baseline="0" dirty="0"/>
          </a:p>
          <a:p>
            <a:r>
              <a:rPr lang="en-US" baseline="0" dirty="0"/>
              <a:t>Key provision require all employers to do the following:</a:t>
            </a:r>
          </a:p>
          <a:p>
            <a:pPr marL="628650" lvl="1" indent="-171450">
              <a:buFont typeface="Arial" panose="020B0604020202020204" pitchFamily="34" charset="0"/>
              <a:buChar char="•"/>
            </a:pPr>
            <a:r>
              <a:rPr lang="en-US" baseline="0" dirty="0"/>
              <a:t>Do not retaliate against a worker or handler.</a:t>
            </a:r>
          </a:p>
          <a:p>
            <a:pPr marL="628650" lvl="1" indent="-171450">
              <a:buFont typeface="Arial" panose="020B0604020202020204" pitchFamily="34" charset="0"/>
              <a:buChar char="•"/>
            </a:pPr>
            <a:r>
              <a:rPr lang="en-US" b="0" baseline="0" dirty="0"/>
              <a:t>Provide annual pesticide safety training. </a:t>
            </a:r>
            <a:r>
              <a:rPr lang="en-US" b="1" dirty="0"/>
              <a:t>There is no grace period for WPS training! The agricultural employer must ensure that WPS training is completed within the last 12 months before:</a:t>
            </a:r>
            <a:r>
              <a:rPr lang="en-US" dirty="0"/>
              <a:t> </a:t>
            </a:r>
          </a:p>
          <a:p>
            <a:pPr marL="1085850" lvl="2" indent="-171450">
              <a:buFont typeface="Arial" panose="020B0604020202020204" pitchFamily="34" charset="0"/>
              <a:buChar char="•"/>
            </a:pPr>
            <a:r>
              <a:rPr lang="en-US" dirty="0"/>
              <a:t>Any worker enters a treated area on an agricultural establishment where, within the last 30 days, a WPS-labeled pesticide product has been used or a REI for such pesticide has been in effect.</a:t>
            </a:r>
          </a:p>
          <a:p>
            <a:pPr marL="1085850" lvl="2" indent="-171450">
              <a:buFont typeface="Arial" panose="020B0604020202020204" pitchFamily="34" charset="0"/>
              <a:buChar char="•"/>
            </a:pPr>
            <a:r>
              <a:rPr lang="en-US" dirty="0"/>
              <a:t>Any handler conducts any handling task. </a:t>
            </a:r>
            <a:endParaRPr lang="en-US" b="0" baseline="0" dirty="0"/>
          </a:p>
          <a:p>
            <a:pPr marL="628650" lvl="1" indent="-171450">
              <a:buFont typeface="Arial" panose="020B0604020202020204" pitchFamily="34" charset="0"/>
              <a:buChar char="•"/>
            </a:pPr>
            <a:r>
              <a:rPr lang="en-US" baseline="0" dirty="0"/>
              <a:t>Provide access to specific information for workers and handlers at a central location during normal work hours, including  (agricultural employers only):</a:t>
            </a:r>
          </a:p>
          <a:p>
            <a:pPr marL="1085850" lvl="2" indent="-171450">
              <a:buFont typeface="Arial" panose="020B0604020202020204" pitchFamily="34" charset="0"/>
              <a:buChar char="•"/>
            </a:pPr>
            <a:r>
              <a:rPr lang="en-US" baseline="0" dirty="0"/>
              <a:t>Pesticide applications on the establishment;</a:t>
            </a:r>
          </a:p>
          <a:p>
            <a:pPr marL="1085850" lvl="2" indent="-171450">
              <a:buFont typeface="Arial" panose="020B0604020202020204" pitchFamily="34" charset="0"/>
              <a:buChar char="•"/>
            </a:pPr>
            <a:r>
              <a:rPr lang="en-US" baseline="0" dirty="0"/>
              <a:t>Safety Data Sheets for pesticides applied on the establishment; and</a:t>
            </a:r>
          </a:p>
          <a:p>
            <a:pPr marL="1085850" lvl="2" indent="-171450">
              <a:buFont typeface="Arial" panose="020B0604020202020204" pitchFamily="34" charset="0"/>
              <a:buChar char="•"/>
            </a:pPr>
            <a:r>
              <a:rPr lang="en-US" baseline="0" dirty="0"/>
              <a:t>Pesticide safety information that includes emergency information.</a:t>
            </a:r>
          </a:p>
          <a:p>
            <a:pPr marL="628650" lvl="1" indent="-171450">
              <a:buFont typeface="Arial" panose="020B0604020202020204" pitchFamily="34" charset="0"/>
              <a:buChar char="•"/>
            </a:pPr>
            <a:r>
              <a:rPr lang="en-US" baseline="0" dirty="0"/>
              <a:t>Provide WPS-required safety, pesticide application, and hazard information to workers and handlers or their designated representative, or to treating medical personnel, if requested. For additional details, see the Designated Representative section of this webpage or Chapter 2 of the WPS How to Comply Manual. See full requirements at 40 CFR 170.311(b).</a:t>
            </a:r>
          </a:p>
          <a:p>
            <a:pPr marL="628650" lvl="1" indent="-171450">
              <a:buFont typeface="Arial" panose="020B0604020202020204" pitchFamily="34" charset="0"/>
              <a:buChar char="•"/>
            </a:pPr>
            <a:r>
              <a:rPr lang="en-US" baseline="0" dirty="0"/>
              <a:t>Provide decontamination supplies.</a:t>
            </a:r>
          </a:p>
          <a:p>
            <a:pPr marL="628650" lvl="1" indent="-171450">
              <a:buFont typeface="Arial" panose="020B0604020202020204" pitchFamily="34" charset="0"/>
              <a:buChar char="•"/>
            </a:pPr>
            <a:r>
              <a:rPr lang="en-US" baseline="0" dirty="0"/>
              <a:t>Exchange information (between a commercial handler employer and an operator of an agricultural establishment).</a:t>
            </a:r>
          </a:p>
          <a:p>
            <a:pPr marL="628650" lvl="1" indent="-171450">
              <a:buFont typeface="Arial" panose="020B0604020202020204" pitchFamily="34" charset="0"/>
              <a:buChar char="•"/>
            </a:pPr>
            <a:r>
              <a:rPr lang="en-US" baseline="0" dirty="0"/>
              <a:t>Provide emergency assistance by making transportation available to a medical care facility in case of a pesticide injury or poisoning and providing information about the pesticide(s) to which the person may have been exposed.</a:t>
            </a:r>
          </a:p>
          <a:p>
            <a:endParaRPr lang="en-US" baseline="0" dirty="0"/>
          </a:p>
          <a:p>
            <a:r>
              <a:rPr lang="en-US" baseline="0" dirty="0"/>
              <a:t>On October 30, 2020 the EPA finalized improvements to the applications exclusion zone requirements or the </a:t>
            </a:r>
            <a:r>
              <a:rPr lang="en-US" sz="1200" b="0" i="0" kern="1200" dirty="0">
                <a:solidFill>
                  <a:schemeClr val="tx1"/>
                </a:solidFill>
                <a:effectLst/>
                <a:latin typeface="+mn-lt"/>
                <a:ea typeface="+mn-ea"/>
                <a:cs typeface="+mn-cs"/>
              </a:rPr>
              <a:t>area surrounding pesticide application equipment that exists only during outdoor production pesticide applications.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Additional information is available from the EPA’s Worker Protection Standard webpage, your</a:t>
            </a:r>
            <a:r>
              <a:rPr lang="en-US" sz="1200" b="0" i="0" kern="1200" baseline="0" dirty="0">
                <a:solidFill>
                  <a:schemeClr val="tx1"/>
                </a:solidFill>
                <a:effectLst/>
                <a:latin typeface="+mn-lt"/>
                <a:ea typeface="+mn-ea"/>
                <a:cs typeface="+mn-cs"/>
              </a:rPr>
              <a:t> Extension Agent or the Office of Pesticide Services.</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58</a:t>
            </a:fld>
            <a:endParaRPr lang="en-US" dirty="0"/>
          </a:p>
        </p:txBody>
      </p:sp>
    </p:spTree>
    <p:extLst>
      <p:ext uri="{BB962C8B-B14F-4D97-AF65-F5344CB8AC3E}">
        <p14:creationId xmlns:p14="http://schemas.microsoft.com/office/powerpoint/2010/main" val="756357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a:t>
            </a:r>
            <a:r>
              <a:rPr lang="en-US" baseline="0" dirty="0"/>
              <a:t> don’t know, call the Office of Pesticide Services or visit the website!</a:t>
            </a:r>
            <a:endParaRPr lang="en-US" dirty="0"/>
          </a:p>
        </p:txBody>
      </p:sp>
      <p:sp>
        <p:nvSpPr>
          <p:cNvPr id="4" name="Slide Number Placeholder 3"/>
          <p:cNvSpPr>
            <a:spLocks noGrp="1"/>
          </p:cNvSpPr>
          <p:nvPr>
            <p:ph type="sldNum" sz="quarter" idx="10"/>
          </p:nvPr>
        </p:nvSpPr>
        <p:spPr/>
        <p:txBody>
          <a:bodyPr/>
          <a:lstStyle/>
          <a:p>
            <a:pPr defTabSz="942289">
              <a:defRPr/>
            </a:pPr>
            <a:fld id="{536EF407-9E27-4D9B-8EB8-BA7129A0C87E}" type="slidenum">
              <a:rPr lang="en-US">
                <a:solidFill>
                  <a:prstClr val="black"/>
                </a:solidFill>
                <a:latin typeface="Calibri" panose="020F0502020204030204"/>
              </a:rPr>
              <a:pPr defTabSz="942289">
                <a:defRPr/>
              </a:pPr>
              <a:t>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54579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2020-2021 Pesticide Regulatory Update meets the requirements for</a:t>
            </a:r>
            <a:r>
              <a:rPr lang="en-US" baseline="0" dirty="0"/>
              <a:t> the </a:t>
            </a:r>
            <a:r>
              <a:rPr lang="en-US" dirty="0"/>
              <a:t>legal update as part of all approved pesticide applicator recertification programs</a:t>
            </a:r>
            <a:r>
              <a:rPr lang="en-US" baseline="0" dirty="0"/>
              <a:t>. </a:t>
            </a:r>
            <a:r>
              <a:rPr lang="en-US" b="0" baseline="0" dirty="0"/>
              <a:t>All information contained in Slides 1-27 must be presented as part of all approved recertification courses including those for commercial applicators (all categories), registered technicians and private applicators.</a:t>
            </a:r>
            <a:r>
              <a:rPr lang="en-US" b="0" dirty="0"/>
              <a:t>  </a:t>
            </a:r>
            <a:r>
              <a:rPr lang="en-US" dirty="0"/>
              <a:t>In addition, </a:t>
            </a:r>
            <a:r>
              <a:rPr lang="en-US" b="1" dirty="0"/>
              <a:t>for recertification</a:t>
            </a:r>
            <a:r>
              <a:rPr lang="en-US" b="1" baseline="0" dirty="0"/>
              <a:t> of commercial applicators and registered technicians, the information contained in Slides 27-51 must be presented.</a:t>
            </a:r>
            <a:r>
              <a:rPr lang="en-US" baseline="0" dirty="0"/>
              <a:t>  </a:t>
            </a:r>
            <a:r>
              <a:rPr lang="en-US" b="1" baseline="0" dirty="0"/>
              <a:t>For recertification courses for private applicators, the information contained in Slides 52-67 must be presented</a:t>
            </a:r>
            <a:r>
              <a:rPr lang="en-US" baseline="0" dirty="0"/>
              <a:t>. </a:t>
            </a:r>
            <a:r>
              <a:rPr lang="en-US" dirty="0"/>
              <a:t>The items in the Legal Update are required for the Board to approve the training for credit. Should</a:t>
            </a:r>
            <a:r>
              <a:rPr lang="en-US" baseline="0" dirty="0"/>
              <a:t> the complete Legal Update not be provided, re</a:t>
            </a:r>
            <a:r>
              <a:rPr lang="en-US" dirty="0"/>
              <a:t>certification credit will not be given to attendees.</a:t>
            </a:r>
          </a:p>
          <a:p>
            <a:r>
              <a:rPr lang="en-US" dirty="0"/>
              <a:t>Presenters</a:t>
            </a:r>
            <a:r>
              <a:rPr lang="en-US" baseline="0" dirty="0"/>
              <a:t> are free to add to this presentation to </a:t>
            </a:r>
            <a:r>
              <a:rPr lang="en-US" dirty="0"/>
              <a:t>suit different audiences,</a:t>
            </a:r>
            <a:r>
              <a:rPr lang="en-US" baseline="0" dirty="0"/>
              <a:t> if appropriate.  Slides may be added as appropriate for course attendees.</a:t>
            </a:r>
          </a:p>
          <a:p>
            <a:endParaRPr lang="en-US" b="1" u="sng" dirty="0">
              <a:solidFill>
                <a:srgbClr val="FF0000"/>
              </a:solidFill>
            </a:endParaRPr>
          </a:p>
          <a:p>
            <a:r>
              <a:rPr lang="en-US" dirty="0"/>
              <a:t>Talking points are provided in the notes for many of the slides.  Should</a:t>
            </a:r>
            <a:r>
              <a:rPr lang="en-US" baseline="0" dirty="0"/>
              <a:t> you have any questions,  please contact:</a:t>
            </a:r>
          </a:p>
          <a:p>
            <a:r>
              <a:rPr lang="en-US" baseline="0" dirty="0"/>
              <a:t>		-Applicator Certification, Business License, Product Registration, and Training – Micah Raub, Supervisor, at micah.raub@vdacs.virginia.gov or  804-786-4845;</a:t>
            </a:r>
          </a:p>
          <a:p>
            <a:r>
              <a:rPr lang="en-US" baseline="0" dirty="0"/>
              <a:t>		-Enforcement &amp; Field Operations – Clint Shettle, Supervisor, at clinton.shettle@vdacs.virginia.gov or 804-786-8943;</a:t>
            </a:r>
          </a:p>
          <a:p>
            <a:r>
              <a:rPr lang="en-US" baseline="0" dirty="0"/>
              <a:t>		-Compliance – Christine Trostler, Compliance Officer, at christine.trostler@vdacs.virginia.gov or 804-371-8485;</a:t>
            </a:r>
          </a:p>
          <a:p>
            <a:r>
              <a:rPr lang="en-US" baseline="0" dirty="0"/>
              <a:t>		-Pesticide Disposal &amp; Recycling Programs – Jeff Rogers, Environmental Program Planner, at jeffrey.rogers@vdacs.virginia.gov or 804-371-6561.</a:t>
            </a:r>
          </a:p>
          <a:p>
            <a:endParaRPr lang="en-US" baseline="0" dirty="0"/>
          </a:p>
          <a:p>
            <a:r>
              <a:rPr lang="en-US" baseline="0" dirty="0"/>
              <a:t>All other inquiries should be directed to the Office of Pesticide Services at 804-786-3798.</a:t>
            </a:r>
          </a:p>
          <a:p>
            <a:endParaRPr lang="en-US" baseline="0" dirty="0"/>
          </a:p>
          <a:p>
            <a:r>
              <a:rPr lang="en-US" baseline="0" dirty="0"/>
              <a:t>Contact information for the Office of Pesticide Services is also included at the end of the presentation.</a:t>
            </a:r>
          </a:p>
          <a:p>
            <a:endParaRPr lang="en-US" baseline="0" dirty="0"/>
          </a:p>
          <a:p>
            <a:endParaRPr lang="en-US" baseline="0" dirty="0"/>
          </a:p>
          <a:p>
            <a:r>
              <a:rPr lang="en-US" b="1" baseline="0" dirty="0"/>
              <a:t>Notes</a:t>
            </a:r>
            <a:r>
              <a:rPr lang="en-US" baseline="0" dirty="0"/>
              <a:t>:</a:t>
            </a:r>
          </a:p>
          <a:p>
            <a:pPr marL="242757" indent="-242757">
              <a:buFont typeface="+mj-lt"/>
              <a:buAutoNum type="arabicPeriod"/>
            </a:pPr>
            <a:r>
              <a:rPr lang="en-US" b="1" u="sng" baseline="0" dirty="0"/>
              <a:t>When</a:t>
            </a:r>
            <a:r>
              <a:rPr lang="en-US" baseline="0" dirty="0"/>
              <a:t> </a:t>
            </a:r>
            <a:r>
              <a:rPr lang="en-US" b="1" u="sng" baseline="0" dirty="0"/>
              <a:t>offering testing as part of a recertification course</a:t>
            </a:r>
            <a:r>
              <a:rPr lang="en-US" baseline="0" dirty="0"/>
              <a:t>, sponsors should ensure that the applications are submitted in a timely manner well in advance of the test date.  Applications should be received no less than 30 days in advance of the testing date to allow for processing and issuance of a  Letter of Authorization (LOA).  Some sponsors are waiting until a week or two before the exam date to get applications submitted and expecting that OPS will expedite the processing and email or fax the LOAs at the last minute.  </a:t>
            </a:r>
            <a:r>
              <a:rPr lang="en-US" b="1" u="sng" baseline="0" dirty="0"/>
              <a:t>If applications are not submitted in a timely manner, it is possible that sponsors and prospective applicators will not have them by the exam date.  A LOA is required to sit for examination.</a:t>
            </a:r>
          </a:p>
          <a:p>
            <a:pPr marL="242757" indent="-242757">
              <a:buFont typeface="+mj-lt"/>
              <a:buAutoNum type="arabicPeriod"/>
            </a:pPr>
            <a:r>
              <a:rPr lang="en-US" b="1" u="sng" baseline="0" dirty="0"/>
              <a:t>For course sponsors/instructors seeking recertification credit for their own course, </a:t>
            </a:r>
            <a:r>
              <a:rPr lang="en-US" b="0" u="none" baseline="0" dirty="0"/>
              <a:t>you are required, like all attendees, to participate in the entire program and all sessions and complete all required forms. Course sponsors can </a:t>
            </a:r>
            <a:r>
              <a:rPr lang="en-US" b="1" u="sng" baseline="0" dirty="0"/>
              <a:t>not</a:t>
            </a:r>
            <a:r>
              <a:rPr lang="en-US" b="0" u="none" baseline="0" dirty="0"/>
              <a:t> “self recertify” rather the course must include presenters others than the course sponsor.</a:t>
            </a:r>
          </a:p>
          <a:p>
            <a:pPr marL="242757" indent="-242757">
              <a:buFont typeface="+mj-lt"/>
              <a:buAutoNum type="arabicPeriod"/>
            </a:pPr>
            <a:endParaRPr lang="en-US" b="0" u="none"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61</a:t>
            </a:fld>
            <a:endParaRPr lang="en-US" dirty="0"/>
          </a:p>
        </p:txBody>
      </p:sp>
    </p:spTree>
    <p:extLst>
      <p:ext uri="{BB962C8B-B14F-4D97-AF65-F5344CB8AC3E}">
        <p14:creationId xmlns:p14="http://schemas.microsoft.com/office/powerpoint/2010/main" val="3407567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Pesticide</a:t>
            </a:r>
            <a:r>
              <a:rPr lang="en-US" baseline="0" dirty="0"/>
              <a:t> Investigators conduct routine inspections and investigate all tips/complains/reports alleging potential violations of pesticide laws or regulations.  As part of any inspection or investigation, the Pesticide Investigator may complete one or more of the following activities:</a:t>
            </a:r>
          </a:p>
          <a:p>
            <a:pPr marL="242757" indent="-242757">
              <a:buFont typeface="+mj-lt"/>
              <a:buAutoNum type="arabicPeriod"/>
            </a:pPr>
            <a:r>
              <a:rPr lang="en-US" dirty="0"/>
              <a:t>Conducting interviews</a:t>
            </a:r>
          </a:p>
          <a:p>
            <a:pPr marL="242757" indent="-242757">
              <a:buFont typeface="+mj-lt"/>
              <a:buAutoNum type="arabicPeriod"/>
            </a:pPr>
            <a:r>
              <a:rPr lang="en-US" dirty="0"/>
              <a:t>Visiting site</a:t>
            </a:r>
          </a:p>
          <a:p>
            <a:pPr marL="242757" indent="-242757">
              <a:buFont typeface="+mj-lt"/>
              <a:buAutoNum type="arabicPeriod"/>
            </a:pPr>
            <a:r>
              <a:rPr lang="en-US" dirty="0"/>
              <a:t>Observing an application</a:t>
            </a:r>
          </a:p>
          <a:p>
            <a:pPr marL="242757" indent="-242757">
              <a:buFont typeface="+mj-lt"/>
              <a:buAutoNum type="arabicPeriod"/>
            </a:pPr>
            <a:r>
              <a:rPr lang="en-US" dirty="0"/>
              <a:t>Taking photographs</a:t>
            </a:r>
          </a:p>
          <a:p>
            <a:pPr marL="242757" indent="-242757">
              <a:buFont typeface="+mj-lt"/>
              <a:buAutoNum type="arabicPeriod"/>
            </a:pPr>
            <a:r>
              <a:rPr lang="en-US" dirty="0"/>
              <a:t>Collecting samples (residue/formulation)</a:t>
            </a:r>
          </a:p>
          <a:p>
            <a:pPr marL="242757" indent="-242757">
              <a:buFont typeface="+mj-lt"/>
              <a:buAutoNum type="arabicPeriod"/>
            </a:pPr>
            <a:r>
              <a:rPr lang="en-US" dirty="0"/>
              <a:t>Collecting  weather data</a:t>
            </a:r>
          </a:p>
          <a:p>
            <a:pPr marL="242757" indent="-242757">
              <a:buFont typeface="+mj-lt"/>
              <a:buAutoNum type="arabicPeriod"/>
            </a:pPr>
            <a:r>
              <a:rPr lang="en-US" dirty="0"/>
              <a:t>Reviewing pesticide label and application records</a:t>
            </a:r>
          </a:p>
          <a:p>
            <a:pPr marL="242757" indent="-242757">
              <a:buFont typeface="+mj-lt"/>
              <a:buAutoNum type="arabicPeriod"/>
            </a:pPr>
            <a:endParaRPr lang="en-US" dirty="0"/>
          </a:p>
          <a:p>
            <a:r>
              <a:rPr lang="en-US" dirty="0"/>
              <a:t>Once all the information</a:t>
            </a:r>
            <a:r>
              <a:rPr lang="en-US" baseline="0" dirty="0"/>
              <a:t> is collected, the totality of the information or evidence that the Pesticide Investigator is able to collect is reviewed in a 2 stage process.  In those cases in which there is substantial evidence of a violation is found, the respondent is notified and provided an opportunity, by law, to provide additional information prior to any final action.  Should an enforcement action be taken, the respondent has the right to appear the action.</a:t>
            </a:r>
            <a:endParaRPr lang="en-US" dirty="0"/>
          </a:p>
          <a:p>
            <a:pPr marL="242757" indent="-242757">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5</a:t>
            </a:fld>
            <a:endParaRPr lang="en-US" dirty="0"/>
          </a:p>
        </p:txBody>
      </p:sp>
    </p:spTree>
    <p:extLst>
      <p:ext uri="{BB962C8B-B14F-4D97-AF65-F5344CB8AC3E}">
        <p14:creationId xmlns:p14="http://schemas.microsoft.com/office/powerpoint/2010/main" val="379268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VDACS has the legal authority to take an enforcement</a:t>
            </a:r>
            <a:r>
              <a:rPr lang="en-US" baseline="0" dirty="0"/>
              <a:t> action for any violation of the Act or Regulation against any person (including certified applicators and the general public), businesses and other agencies.  There are a number of different types of actions that VDACS can take depending on the circumstances including:</a:t>
            </a:r>
          </a:p>
          <a:p>
            <a:r>
              <a:rPr lang="en-US" dirty="0"/>
              <a:t>	1.</a:t>
            </a:r>
            <a:r>
              <a:rPr lang="en-US" baseline="0" dirty="0"/>
              <a:t> type of violation;</a:t>
            </a:r>
          </a:p>
          <a:p>
            <a:r>
              <a:rPr lang="en-US" baseline="0" dirty="0"/>
              <a:t>	2. damages or potential for damage;</a:t>
            </a:r>
          </a:p>
          <a:p>
            <a:r>
              <a:rPr lang="en-US" baseline="0" dirty="0"/>
              <a:t>	3. culpability;</a:t>
            </a:r>
          </a:p>
          <a:p>
            <a:r>
              <a:rPr lang="en-US" baseline="0" dirty="0"/>
              <a:t>	4. history of violations; and</a:t>
            </a:r>
          </a:p>
          <a:p>
            <a:r>
              <a:rPr lang="en-US" baseline="0" dirty="0"/>
              <a:t>	5. good faith attempt to come into compliance.</a:t>
            </a:r>
          </a:p>
          <a:p>
            <a:endParaRPr lang="en-US" baseline="0" dirty="0"/>
          </a:p>
          <a:p>
            <a:r>
              <a:rPr lang="en-US" baseline="0" dirty="0"/>
              <a:t>For any enforcement action, the person, business or agency has the right to appeal.</a:t>
            </a:r>
          </a:p>
          <a:p>
            <a:endParaRPr lang="en-US" baseline="0" dirty="0"/>
          </a:p>
          <a:p>
            <a:r>
              <a:rPr lang="en-US" baseline="0" dirty="0"/>
              <a:t>VDACS may also refer any violations to the US Environmental Protection Agency for action.</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7</a:t>
            </a:fld>
            <a:endParaRPr lang="en-US" dirty="0"/>
          </a:p>
        </p:txBody>
      </p:sp>
    </p:spTree>
    <p:extLst>
      <p:ext uri="{BB962C8B-B14F-4D97-AF65-F5344CB8AC3E}">
        <p14:creationId xmlns:p14="http://schemas.microsoft.com/office/powerpoint/2010/main" val="1063475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violations for FY21 are the same as in past years – just in a different</a:t>
            </a:r>
            <a:r>
              <a:rPr lang="en-US" baseline="0" dirty="0"/>
              <a:t> order. </a:t>
            </a:r>
            <a:endParaRPr lang="en-US" dirty="0"/>
          </a:p>
          <a:p>
            <a:endParaRPr lang="en-US" dirty="0"/>
          </a:p>
          <a:p>
            <a:pPr defTabSz="971029">
              <a:defRPr/>
            </a:pPr>
            <a:r>
              <a:rPr lang="en-US" dirty="0"/>
              <a:t>#1:  </a:t>
            </a:r>
            <a:r>
              <a:rPr lang="en-US" u="sng" dirty="0"/>
              <a:t>Sale or Use of Unregistered Product</a:t>
            </a:r>
            <a:r>
              <a:rPr lang="en-US" dirty="0"/>
              <a:t>:  Every</a:t>
            </a:r>
            <a:r>
              <a:rPr lang="en-US" baseline="0" dirty="0"/>
              <a:t> product that is manufactured, distributed, sold, offered for sale, used or offered for use must be registered </a:t>
            </a:r>
            <a:r>
              <a:rPr lang="en-US" dirty="0"/>
              <a:t>both by United States Environmental Protection Agency (EPA) and with VDACS (there are some</a:t>
            </a:r>
            <a:r>
              <a:rPr lang="en-US" baseline="0" dirty="0"/>
              <a:t> exemptions to the requirement to be federally registered, however, ALL pesticides must be registered in Virginia).</a:t>
            </a:r>
            <a:r>
              <a:rPr lang="en-US" dirty="0"/>
              <a:t> Investigators inspecting pesticide businesses and retailers found a number of products not registered in VA but offered for sale.  Violations included both discontinued products and those that were never registered.</a:t>
            </a:r>
          </a:p>
          <a:p>
            <a:pPr defTabSz="971029">
              <a:defRPr/>
            </a:pPr>
            <a:endParaRPr lang="en-US" dirty="0"/>
          </a:p>
          <a:p>
            <a:r>
              <a:rPr lang="en-US" dirty="0"/>
              <a:t>#2</a:t>
            </a:r>
            <a:r>
              <a:rPr lang="en-US" u="sng" dirty="0"/>
              <a:t>: Not Certified</a:t>
            </a:r>
            <a:r>
              <a:rPr lang="en-US" dirty="0"/>
              <a:t>: This</a:t>
            </a:r>
            <a:r>
              <a:rPr lang="en-US" baseline="0" dirty="0"/>
              <a:t> includes both applicators that have never been certified as well as applicators that did not maintain their certification or did not renew their certification as required.  The Virginia Pesticide Control Act requires:</a:t>
            </a:r>
          </a:p>
          <a:p>
            <a:pPr marL="182068" indent="-182068">
              <a:buFont typeface="Arial" panose="020B0604020202020204" pitchFamily="34" charset="0"/>
              <a:buChar char="•"/>
            </a:pPr>
            <a:r>
              <a:rPr lang="en-US" dirty="0"/>
              <a:t>Any person who uses (except under supervised conditions of training for certification) or supervises the use of any pesticide in exchange for compensation of any kind</a:t>
            </a:r>
            <a:r>
              <a:rPr lang="en-US" baseline="0" dirty="0"/>
              <a:t> b</a:t>
            </a:r>
            <a:r>
              <a:rPr lang="en-US" dirty="0"/>
              <a:t>e certified</a:t>
            </a:r>
            <a:r>
              <a:rPr lang="en-US" baseline="0" dirty="0"/>
              <a:t> a</a:t>
            </a:r>
            <a:r>
              <a:rPr lang="en-US" dirty="0"/>
              <a:t>s either a commercial applicator or registered technician. All commercial applicator or registered technician</a:t>
            </a:r>
            <a:r>
              <a:rPr lang="en-US" baseline="0" dirty="0"/>
              <a:t> certifications expire on June 30 of either the odd or even year</a:t>
            </a:r>
            <a:r>
              <a:rPr lang="en-US" dirty="0"/>
              <a:t>; and</a:t>
            </a:r>
          </a:p>
          <a:p>
            <a:pPr marL="182068" indent="-182068">
              <a:buFont typeface="Arial" panose="020B0604020202020204" pitchFamily="34" charset="0"/>
              <a:buChar char="•"/>
            </a:pPr>
            <a:r>
              <a:rPr lang="en-US" dirty="0"/>
              <a:t>Any person who applies restricted use on any property in the production of an agricultural commodity</a:t>
            </a:r>
            <a:r>
              <a:rPr lang="en-US" baseline="0" dirty="0"/>
              <a:t> be certified</a:t>
            </a:r>
            <a:r>
              <a:rPr lang="en-US" dirty="0"/>
              <a:t> as private applicator. All private applicator certifications expire on December 31 of either the odd</a:t>
            </a:r>
            <a:r>
              <a:rPr lang="en-US" baseline="0" dirty="0"/>
              <a:t> or even year.</a:t>
            </a:r>
            <a:endParaRPr lang="en-US" dirty="0"/>
          </a:p>
          <a:p>
            <a:pPr marL="182068" indent="-182068">
              <a:buFont typeface="Arial" panose="020B0604020202020204" pitchFamily="34" charset="0"/>
              <a:buChar char="•"/>
            </a:pPr>
            <a:endParaRPr lang="en-US" dirty="0"/>
          </a:p>
          <a:p>
            <a:pPr defTabSz="971029">
              <a:defRPr/>
            </a:pPr>
            <a:r>
              <a:rPr lang="en-US" dirty="0"/>
              <a:t>#3: </a:t>
            </a:r>
            <a:r>
              <a:rPr lang="en-US" u="sng" dirty="0"/>
              <a:t>Misuse</a:t>
            </a:r>
            <a:r>
              <a:rPr lang="en-US" u="sng" baseline="0" dirty="0"/>
              <a:t> and Negligence</a:t>
            </a:r>
            <a:r>
              <a:rPr lang="en-US" baseline="0" dirty="0"/>
              <a:t>:</a:t>
            </a:r>
            <a:endParaRPr lang="en-US" dirty="0"/>
          </a:p>
          <a:p>
            <a:pPr marL="485515" lvl="1" defTabSz="971029">
              <a:defRPr/>
            </a:pPr>
            <a:r>
              <a:rPr lang="en-US" u="sng" dirty="0"/>
              <a:t>Misuse</a:t>
            </a:r>
            <a:r>
              <a:rPr lang="en-US" dirty="0"/>
              <a:t> covers a wide range of things, including failure to wear the personal</a:t>
            </a:r>
            <a:r>
              <a:rPr lang="en-US" baseline="0" dirty="0"/>
              <a:t> protection equipment (PPE)</a:t>
            </a:r>
            <a:r>
              <a:rPr lang="en-US" dirty="0"/>
              <a:t> required by the label.  However, any failure to follow the label is “misuse”. </a:t>
            </a:r>
          </a:p>
          <a:p>
            <a:pPr marL="485515" lvl="1" defTabSz="971029">
              <a:defRPr/>
            </a:pPr>
            <a:r>
              <a:rPr lang="en-US" u="sng" dirty="0"/>
              <a:t>Negligence</a:t>
            </a:r>
            <a:r>
              <a:rPr lang="en-US" baseline="0" dirty="0"/>
              <a:t> refers to “applying any pesticide in a negligent manner” and includes pesticides applied in a way that may have adverse impacts to human health or the environment.</a:t>
            </a:r>
            <a:endParaRPr lang="en-US" dirty="0"/>
          </a:p>
          <a:p>
            <a:endParaRPr lang="en-US" dirty="0"/>
          </a:p>
          <a:p>
            <a:r>
              <a:rPr lang="en-US" dirty="0"/>
              <a:t>#4:  </a:t>
            </a:r>
            <a:r>
              <a:rPr lang="en-US" u="sng" dirty="0"/>
              <a:t>No Business License</a:t>
            </a:r>
            <a:r>
              <a:rPr lang="en-US" dirty="0"/>
              <a:t>:  This is includes those companies that apply pesticides for-hire or sell pesticides that have never had a business license or who did not renew their business license.  All pesticide business licenses expire annually on March 31.</a:t>
            </a:r>
          </a:p>
          <a:p>
            <a:endParaRPr lang="en-US" dirty="0"/>
          </a:p>
          <a:p>
            <a:r>
              <a:rPr lang="en-US" dirty="0"/>
              <a:t>#5: </a:t>
            </a:r>
            <a:r>
              <a:rPr lang="en-US" u="sng" dirty="0"/>
              <a:t>Recordkeeping:</a:t>
            </a:r>
            <a:r>
              <a:rPr lang="en-US" dirty="0"/>
              <a:t> </a:t>
            </a:r>
            <a:r>
              <a:rPr lang="en-US" baseline="0" dirty="0"/>
              <a:t> This refers to not keeping complete rec</a:t>
            </a:r>
            <a:r>
              <a:rPr lang="en-US" dirty="0"/>
              <a:t>ords of applications by applicators and pesticide businesses.  For Private Applicators, this includes Worker Protection Standards (WPS) records and records of Restricted Use Products (RUPs).  Commercial Applicators, Registered Technicians, and Licensed Pesticide Businesses (for-hire applicators) must keep records of ALL pesticides they apply including general use and restricted</a:t>
            </a:r>
            <a:r>
              <a:rPr lang="en-US" baseline="0" dirty="0"/>
              <a:t> use pesticides</a:t>
            </a:r>
            <a:r>
              <a:rPr lang="en-US" dirty="0"/>
              <a:t>. (In addition, licensed Pesticide Businesses must keep sales records of RUPs.)</a:t>
            </a:r>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8</a:t>
            </a:fld>
            <a:endParaRPr lang="en-US" dirty="0"/>
          </a:p>
        </p:txBody>
      </p:sp>
    </p:spTree>
    <p:extLst>
      <p:ext uri="{BB962C8B-B14F-4D97-AF65-F5344CB8AC3E}">
        <p14:creationId xmlns:p14="http://schemas.microsoft.com/office/powerpoint/2010/main" val="324740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avoid violations and a possible enforcement action, all pesticide applicators must follow the Virginia Pesticide Control and its related regulations. A violation can be avoided by following the requirements contained in the Act and regulations. The sections included here are only highlights of the many requirement for applying a pesticide in Virginia. It is the responsibility of all pesticide applicators and all pesticide businesses to read, understand, and follow the Act and Regulations!</a:t>
            </a:r>
          </a:p>
        </p:txBody>
      </p:sp>
      <p:sp>
        <p:nvSpPr>
          <p:cNvPr id="4" name="Slide Number Placeholder 3"/>
          <p:cNvSpPr>
            <a:spLocks noGrp="1"/>
          </p:cNvSpPr>
          <p:nvPr>
            <p:ph type="sldNum" sz="quarter" idx="10"/>
          </p:nvPr>
        </p:nvSpPr>
        <p:spPr/>
        <p:txBody>
          <a:bodyPr/>
          <a:lstStyle/>
          <a:p>
            <a:fld id="{536EF407-9E27-4D9B-8EB8-BA7129A0C87E}" type="slidenum">
              <a:rPr lang="en-US" smtClean="0"/>
              <a:t>9</a:t>
            </a:fld>
            <a:endParaRPr lang="en-US" dirty="0"/>
          </a:p>
        </p:txBody>
      </p:sp>
    </p:spTree>
    <p:extLst>
      <p:ext uri="{BB962C8B-B14F-4D97-AF65-F5344CB8AC3E}">
        <p14:creationId xmlns:p14="http://schemas.microsoft.com/office/powerpoint/2010/main" val="72997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person, business or agency (known as the respondent)  issued a letter of caution or a civil penalty by VDACS has the right to appeal either the fact of the violation or any civil penalty taken.</a:t>
            </a:r>
          </a:p>
          <a:p>
            <a:endParaRPr lang="en-US" baseline="0" dirty="0"/>
          </a:p>
          <a:p>
            <a:r>
              <a:rPr lang="en-US" baseline="0" dirty="0"/>
              <a:t>The first level of appeal is to an “Informal Fact Finding Conference”.  In an informal fact finding conference, a member of the Office of Pesticide Services Staff not involved in either enforcement or compliance will serve as the fact finding conference officer. He/she will listen to any information from the respondent regarding the violation and may ask additional questions.  The fact finding conference officer will make a decision at the end of the conference.  If the respondent does not agree with the decision of the fact finding conference officer, they have the right to appeal during a “Formal Hearing”. </a:t>
            </a:r>
          </a:p>
          <a:p>
            <a:endParaRPr lang="en-US" baseline="0" dirty="0"/>
          </a:p>
          <a:p>
            <a:r>
              <a:rPr lang="en-US" baseline="0" dirty="0"/>
              <a:t>In a formal hearing, the Hearing Officer is an attorney appointed by the Supreme Court of Virginia.  During a formal hearing, VDACS will be represented by the Office of the Attorney General who will present the Department’s case.  The respondent may present their own case or may elect to have an attorney. After listening to both sides, the Hearing Officer will have 30 days to make a recommendation to the Board of Agriculture and Consumer Services. The Board will make the final decision regarding the case.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10</a:t>
            </a:fld>
            <a:endParaRPr lang="en-US" dirty="0"/>
          </a:p>
        </p:txBody>
      </p:sp>
    </p:spTree>
    <p:extLst>
      <p:ext uri="{BB962C8B-B14F-4D97-AF65-F5344CB8AC3E}">
        <p14:creationId xmlns:p14="http://schemas.microsoft.com/office/powerpoint/2010/main" val="407991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625C4-24A6-F04E-7291-73063140AE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E4C68C-A66D-DC49-2C26-C75817BFC5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3388CE-5798-DC99-430D-7D17FEC5A0CD}"/>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5" name="Footer Placeholder 4">
            <a:extLst>
              <a:ext uri="{FF2B5EF4-FFF2-40B4-BE49-F238E27FC236}">
                <a16:creationId xmlns:a16="http://schemas.microsoft.com/office/drawing/2014/main" id="{DB60A34B-E978-7DD1-66E9-61A66C996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E4BF4-15D5-DB20-3F56-330A54E68C0E}"/>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1873711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935D-4901-1B89-16D6-CC9DFD5A19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19931-0065-1982-A6C8-CACF1C2BB5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0254A-F47D-F7AA-D702-27ACECFDA65D}"/>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5" name="Footer Placeholder 4">
            <a:extLst>
              <a:ext uri="{FF2B5EF4-FFF2-40B4-BE49-F238E27FC236}">
                <a16:creationId xmlns:a16="http://schemas.microsoft.com/office/drawing/2014/main" id="{6E90B84C-017E-4E94-81AD-62B39075C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93CDF-CAAA-2009-24CB-A3E5CCAD304B}"/>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289085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F3FA49-60BF-65C1-AC57-94B29C1264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564C0C-C135-6D51-8090-CB6E6FEF7F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3D902-FEE2-19B2-8694-B6D4E6AC144F}"/>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5" name="Footer Placeholder 4">
            <a:extLst>
              <a:ext uri="{FF2B5EF4-FFF2-40B4-BE49-F238E27FC236}">
                <a16:creationId xmlns:a16="http://schemas.microsoft.com/office/drawing/2014/main" id="{BDA31AC3-164E-0904-7B98-3022916DC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DB47F-F073-88E5-10FE-85E721C1C2AF}"/>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3976290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3163824"/>
          </a:xfrm>
          <a:solidFill>
            <a:schemeClr val="accent1">
              <a:lumMod val="75000"/>
            </a:schemeClr>
          </a:solidFill>
        </p:spPr>
        <p:txBody>
          <a:bodyPr/>
          <a:lstStyle>
            <a:lvl1pPr marL="0" indent="0" algn="ctr">
              <a:buNone/>
              <a:defRPr/>
            </a:lvl1pPr>
          </a:lstStyle>
          <a:p>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77824" y="3913632"/>
            <a:ext cx="10305288" cy="1746504"/>
          </a:xfrm>
        </p:spPr>
        <p:txBody>
          <a:bodyPr/>
          <a:lstStyle>
            <a:lvl1pPr>
              <a:lnSpc>
                <a:spcPct val="100000"/>
              </a:lnSpc>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2E67EB87-8CC8-597B-6EC9-8EBA60838A02}"/>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75440036-C3C5-6C07-99C1-04B4835670AD}"/>
              </a:ext>
            </a:extLst>
          </p:cNvPr>
          <p:cNvSpPr>
            <a:spLocks noGrp="1"/>
          </p:cNvSpPr>
          <p:nvPr>
            <p:ph type="ftr" sz="quarter" idx="13"/>
          </p:nvPr>
        </p:nvSpPr>
        <p:spPr/>
        <p:txBody>
          <a:bodyPr/>
          <a:lstStyle>
            <a:lvl1pPr>
              <a:defRPr>
                <a:solidFill>
                  <a:schemeClr val="bg1">
                    <a:alpha val="78000"/>
                  </a:schemeClr>
                </a:solidFill>
              </a:defRPr>
            </a:lvl1pPr>
          </a:lstStyle>
          <a:p>
            <a:r>
              <a:rPr lang="en-US" dirty="0"/>
              <a:t>course title</a:t>
            </a:r>
          </a:p>
        </p:txBody>
      </p:sp>
      <p:sp>
        <p:nvSpPr>
          <p:cNvPr id="6" name="Slide Number Placeholder 5">
            <a:extLst>
              <a:ext uri="{FF2B5EF4-FFF2-40B4-BE49-F238E27FC236}">
                <a16:creationId xmlns:a16="http://schemas.microsoft.com/office/drawing/2014/main" id="{3086AC08-6EB6-7F52-7F52-E874CCF11393}"/>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202215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77824" y="1517904"/>
            <a:ext cx="4416552" cy="1572768"/>
          </a:xfrm>
        </p:spPr>
        <p:txBody>
          <a:bodyPr anchor="b"/>
          <a:lstStyle>
            <a:lvl1pPr>
              <a:defRPr sz="5400" b="1">
                <a:solidFill>
                  <a:schemeClr val="bg1"/>
                </a:solidFill>
                <a:latin typeface="+mn-lt"/>
              </a:defRPr>
            </a:lvl1pPr>
          </a:lstStyle>
          <a:p>
            <a:r>
              <a:rPr lang="en-US" dirty="0"/>
              <a:t>click to edit master title style</a:t>
            </a:r>
          </a:p>
        </p:txBody>
      </p:sp>
      <p:sp>
        <p:nvSpPr>
          <p:cNvPr id="7" name="Footer Placeholder 6">
            <a:extLst>
              <a:ext uri="{FF2B5EF4-FFF2-40B4-BE49-F238E27FC236}">
                <a16:creationId xmlns:a16="http://schemas.microsoft.com/office/drawing/2014/main" id="{B5DF0DBE-FBE3-E653-13B1-8A27023E2F1E}"/>
              </a:ext>
            </a:extLst>
          </p:cNvPr>
          <p:cNvSpPr>
            <a:spLocks noGrp="1"/>
          </p:cNvSpPr>
          <p:nvPr>
            <p:ph type="ftr" sz="quarter" idx="11"/>
          </p:nvPr>
        </p:nvSpPr>
        <p:spPr/>
        <p:txBody>
          <a:bodyPr/>
          <a:lstStyle>
            <a:lvl1pPr>
              <a:defRPr>
                <a:solidFill>
                  <a:schemeClr val="bg1">
                    <a:alpha val="78000"/>
                  </a:schemeClr>
                </a:solidFill>
              </a:defRPr>
            </a:lvl1pPr>
          </a:lstStyle>
          <a:p>
            <a:r>
              <a:rPr lang="en-US" dirty="0"/>
              <a:t>course title</a:t>
            </a:r>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877824" y="3429000"/>
            <a:ext cx="4242816" cy="2350008"/>
          </a:xfrm>
        </p:spPr>
        <p:txBody>
          <a:bodyPr/>
          <a:lstStyle>
            <a:lvl1pPr marL="0" indent="0" algn="l">
              <a:spcBef>
                <a:spcPts val="0"/>
              </a:spcBef>
              <a:buNone/>
              <a:defRPr sz="1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Picture Placeholder 11">
            <a:extLst>
              <a:ext uri="{FF2B5EF4-FFF2-40B4-BE49-F238E27FC236}">
                <a16:creationId xmlns:a16="http://schemas.microsoft.com/office/drawing/2014/main" id="{6DD0971A-C596-F81B-B6DF-4B71CD042706}"/>
              </a:ext>
            </a:extLst>
          </p:cNvPr>
          <p:cNvSpPr>
            <a:spLocks noGrp="1"/>
          </p:cNvSpPr>
          <p:nvPr>
            <p:ph type="pic" sz="quarter" idx="10"/>
          </p:nvPr>
        </p:nvSpPr>
        <p:spPr>
          <a:xfrm>
            <a:off x="5690616" y="0"/>
            <a:ext cx="6501384" cy="6858000"/>
          </a:xfrm>
          <a:custGeom>
            <a:avLst/>
            <a:gdLst>
              <a:gd name="connsiteX0" fmla="*/ 5755419 w 6501384"/>
              <a:gd name="connsiteY0" fmla="*/ 6245920 h 6858000"/>
              <a:gd name="connsiteX1" fmla="*/ 5755419 w 6501384"/>
              <a:gd name="connsiteY1" fmla="*/ 6291639 h 6858000"/>
              <a:gd name="connsiteX2" fmla="*/ 6242504 w 6501384"/>
              <a:gd name="connsiteY2" fmla="*/ 6291639 h 6858000"/>
              <a:gd name="connsiteX3" fmla="*/ 6242504 w 6501384"/>
              <a:gd name="connsiteY3" fmla="*/ 6245920 h 6858000"/>
              <a:gd name="connsiteX4" fmla="*/ 0 w 6501384"/>
              <a:gd name="connsiteY4" fmla="*/ 0 h 6858000"/>
              <a:gd name="connsiteX5" fmla="*/ 6501384 w 6501384"/>
              <a:gd name="connsiteY5" fmla="*/ 0 h 6858000"/>
              <a:gd name="connsiteX6" fmla="*/ 6501384 w 6501384"/>
              <a:gd name="connsiteY6" fmla="*/ 6858000 h 6858000"/>
              <a:gd name="connsiteX7" fmla="*/ 0 w 650138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84" h="6858000">
                <a:moveTo>
                  <a:pt x="5755419" y="6245920"/>
                </a:moveTo>
                <a:lnTo>
                  <a:pt x="5755419" y="6291639"/>
                </a:lnTo>
                <a:lnTo>
                  <a:pt x="6242504" y="6291639"/>
                </a:lnTo>
                <a:lnTo>
                  <a:pt x="6242504" y="6245920"/>
                </a:lnTo>
                <a:close/>
                <a:moveTo>
                  <a:pt x="0" y="0"/>
                </a:moveTo>
                <a:lnTo>
                  <a:pt x="6501384" y="0"/>
                </a:lnTo>
                <a:lnTo>
                  <a:pt x="6501384"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endParaRPr lang="en-US" dirty="0"/>
          </a:p>
        </p:txBody>
      </p:sp>
      <p:sp>
        <p:nvSpPr>
          <p:cNvPr id="13" name="Rectangle 12">
            <a:extLst>
              <a:ext uri="{FF2B5EF4-FFF2-40B4-BE49-F238E27FC236}">
                <a16:creationId xmlns:a16="http://schemas.microsoft.com/office/drawing/2014/main" id="{15B50D50-73C7-3F50-52F5-210AF03CEA5F}"/>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37675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5BDF924A-968E-48D6-B0D4-FE0EE53B84B0}" type="datetime1">
              <a:rPr lang="en-US" smtClean="0"/>
              <a:t>5/30/2024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4007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E657F-F129-F1FF-9974-B0C97A20D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1A7C3-18AB-DABA-4438-FD42E9F864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FC51A-97F6-428E-B77F-69205AA945D8}"/>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5" name="Footer Placeholder 4">
            <a:extLst>
              <a:ext uri="{FF2B5EF4-FFF2-40B4-BE49-F238E27FC236}">
                <a16:creationId xmlns:a16="http://schemas.microsoft.com/office/drawing/2014/main" id="{075BBDC9-8198-0E4B-2148-B80330F6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03E0D-5BA0-E40D-3650-9678FF1D3E6F}"/>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1835412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E4C0-6842-86C8-CC6E-97FB6998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AAE0C-8378-1522-833B-39DB7D5ECA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81F863-9F11-6426-9172-08A78FBFA27E}"/>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5" name="Footer Placeholder 4">
            <a:extLst>
              <a:ext uri="{FF2B5EF4-FFF2-40B4-BE49-F238E27FC236}">
                <a16:creationId xmlns:a16="http://schemas.microsoft.com/office/drawing/2014/main" id="{267970E0-3559-8B6B-824C-7C7C5EE2E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7D4E2F-3BA8-CC69-0CF1-49443003223C}"/>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1731006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77E5-B89C-F1BD-B376-17647EDF6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E5642-E0FE-15A1-B12A-F4600AF930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F04486-618F-B9FA-1876-B3B3BA84E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7EB9CF-C633-AF5A-0C29-F348F8EE39B2}"/>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6" name="Footer Placeholder 5">
            <a:extLst>
              <a:ext uri="{FF2B5EF4-FFF2-40B4-BE49-F238E27FC236}">
                <a16:creationId xmlns:a16="http://schemas.microsoft.com/office/drawing/2014/main" id="{008E80A9-7DDB-90AD-5F92-AB6D4BC36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03BF0-D4FE-2259-367E-31A89D9A3D2E}"/>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213939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29DB-0A2B-D9CC-8AB4-759764931C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3E0CE0-D209-47EC-439E-31F098468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3B0E4B-EBDA-34AB-0A0D-717E55C6EF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A9CAC3-891B-9C1B-2DA2-668220CA03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A3D16B-CEA9-8A1E-F2B8-BBB5663663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58482A-0748-756A-00A5-3E5B652F8908}"/>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8" name="Footer Placeholder 7">
            <a:extLst>
              <a:ext uri="{FF2B5EF4-FFF2-40B4-BE49-F238E27FC236}">
                <a16:creationId xmlns:a16="http://schemas.microsoft.com/office/drawing/2014/main" id="{2F3B290C-06B0-6D39-3E7A-92E5319DC4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7B2F58-C48D-6BFB-7866-17BB13B42CC8}"/>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912252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BD84-70AE-6F4F-2426-73DEF121CC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632C0F-4419-A99F-D30C-79089D890FD6}"/>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4" name="Footer Placeholder 3">
            <a:extLst>
              <a:ext uri="{FF2B5EF4-FFF2-40B4-BE49-F238E27FC236}">
                <a16:creationId xmlns:a16="http://schemas.microsoft.com/office/drawing/2014/main" id="{422B8DD9-1B3C-D883-077B-E7610F2E19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7F66E-E429-3414-CADA-84CC50C04C9D}"/>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3755976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C27BFA-2362-3121-E01C-7CBAF46C9D24}"/>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3" name="Footer Placeholder 2">
            <a:extLst>
              <a:ext uri="{FF2B5EF4-FFF2-40B4-BE49-F238E27FC236}">
                <a16:creationId xmlns:a16="http://schemas.microsoft.com/office/drawing/2014/main" id="{8C92E7D6-A321-9579-841E-B04F9A97E9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B87CC4-AC5F-20C2-6561-583FD6A617F1}"/>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244455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ACDBF-3804-0CA8-C731-649F6B3D25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7F6FDE-B89C-836C-8C30-800B193A1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2F9DA-4652-3DEA-F2DF-2A07AA4F2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75EEA6-C43A-8948-B783-2A06C347CC3C}"/>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6" name="Footer Placeholder 5">
            <a:extLst>
              <a:ext uri="{FF2B5EF4-FFF2-40B4-BE49-F238E27FC236}">
                <a16:creationId xmlns:a16="http://schemas.microsoft.com/office/drawing/2014/main" id="{7CAC4C00-F62E-8F35-3815-F5E1675215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3CF42-8030-556B-C6F9-860F61859628}"/>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297746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B2946-6A5A-E378-32EF-63342B8C92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C94D9A-C2EE-8C7C-2F80-E8365813C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9884D-C8A2-C8A4-BC52-1FA3EA706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DD835-CCE1-9FF7-2733-1A7994EABA6A}"/>
              </a:ext>
            </a:extLst>
          </p:cNvPr>
          <p:cNvSpPr>
            <a:spLocks noGrp="1"/>
          </p:cNvSpPr>
          <p:nvPr>
            <p:ph type="dt" sz="half" idx="10"/>
          </p:nvPr>
        </p:nvSpPr>
        <p:spPr/>
        <p:txBody>
          <a:bodyPr/>
          <a:lstStyle/>
          <a:p>
            <a:fld id="{28C38CE3-ED4F-48EB-B2BF-2A362C590EF3}" type="datetimeFigureOut">
              <a:rPr lang="en-US" smtClean="0"/>
              <a:t>5/30/2024</a:t>
            </a:fld>
            <a:endParaRPr lang="en-US"/>
          </a:p>
        </p:txBody>
      </p:sp>
      <p:sp>
        <p:nvSpPr>
          <p:cNvPr id="6" name="Footer Placeholder 5">
            <a:extLst>
              <a:ext uri="{FF2B5EF4-FFF2-40B4-BE49-F238E27FC236}">
                <a16:creationId xmlns:a16="http://schemas.microsoft.com/office/drawing/2014/main" id="{10426BBD-E1D4-CF63-86D3-54941D879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84F5EB-9246-79DB-FB15-4DFF5BAC61A9}"/>
              </a:ext>
            </a:extLst>
          </p:cNvPr>
          <p:cNvSpPr>
            <a:spLocks noGrp="1"/>
          </p:cNvSpPr>
          <p:nvPr>
            <p:ph type="sldNum" sz="quarter" idx="12"/>
          </p:nvPr>
        </p:nvSpPr>
        <p:spPr/>
        <p:txBody>
          <a:bodyPr/>
          <a:lstStyle/>
          <a:p>
            <a:fld id="{90488D03-B2BC-4295-8CB7-E3800EDB090D}" type="slidenum">
              <a:rPr lang="en-US" smtClean="0"/>
              <a:t>‹#›</a:t>
            </a:fld>
            <a:endParaRPr lang="en-US"/>
          </a:p>
        </p:txBody>
      </p:sp>
    </p:spTree>
    <p:extLst>
      <p:ext uri="{BB962C8B-B14F-4D97-AF65-F5344CB8AC3E}">
        <p14:creationId xmlns:p14="http://schemas.microsoft.com/office/powerpoint/2010/main" val="3987526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C2B55-2BEC-F14B-7B3C-662AF33EE5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B3FF5-09D5-B38C-D06C-71D22E0204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E9E91-9EBC-F217-8D05-1BB198C145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C38CE3-ED4F-48EB-B2BF-2A362C590EF3}" type="datetimeFigureOut">
              <a:rPr lang="en-US" smtClean="0"/>
              <a:t>5/30/2024</a:t>
            </a:fld>
            <a:endParaRPr lang="en-US"/>
          </a:p>
        </p:txBody>
      </p:sp>
      <p:sp>
        <p:nvSpPr>
          <p:cNvPr id="5" name="Footer Placeholder 4">
            <a:extLst>
              <a:ext uri="{FF2B5EF4-FFF2-40B4-BE49-F238E27FC236}">
                <a16:creationId xmlns:a16="http://schemas.microsoft.com/office/drawing/2014/main" id="{BCBD9601-DA41-14F7-CBAD-9B6EA16B01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3147D1-5BB2-E0E4-9A02-4ACCE8828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88D03-B2BC-4295-8CB7-E3800EDB090D}" type="slidenum">
              <a:rPr lang="en-US" smtClean="0"/>
              <a:t>‹#›</a:t>
            </a:fld>
            <a:endParaRPr lang="en-US"/>
          </a:p>
        </p:txBody>
      </p:sp>
    </p:spTree>
    <p:extLst>
      <p:ext uri="{BB962C8B-B14F-4D97-AF65-F5344CB8AC3E}">
        <p14:creationId xmlns:p14="http://schemas.microsoft.com/office/powerpoint/2010/main" val="3230926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hyperlink" Target="mailto:espp@epa.gov"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www.vdacs.virginia.gov/pesticides.shtml" TargetMode="External"/><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hyperlink" Target="http://www.vdacs.virginia.gov/pesticide-product-registration.s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www.vdacs.virginia.gov/pesticide-collection.s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vdacs.virginia.gov/pesticide-container-recycling.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mailto:opsclrt.vdacs@vdacs.virginia.gov"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mailto:opsclrt.vdacs@vdacs.virginia.g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forms.office.com/r/RMZUttunt4" TargetMode="External"/><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3.gif"/><Relationship Id="rId5" Type="http://schemas.openxmlformats.org/officeDocument/2006/relationships/hyperlink" Target="mailto:MidAtlanticWPSSafety@telamon.org" TargetMode="Externa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www.vdacs.virginia.gov/pesticides.shtml"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hyperlink" Target="mailto:robert.christian@vdacs.virginia.gov" TargetMode="External"/><Relationship Id="rId4" Type="http://schemas.openxmlformats.org/officeDocument/2006/relationships/diagramLayout" Target="../diagrams/layout5.xml"/><Relationship Id="rId9" Type="http://schemas.openxmlformats.org/officeDocument/2006/relationships/hyperlink" Target="mailto:opsclrt.vdacs@vdacs.virginia.go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7904" y="154742"/>
            <a:ext cx="9414075" cy="1363162"/>
          </a:xfrm>
        </p:spPr>
        <p:txBody>
          <a:bodyPr>
            <a:normAutofit fontScale="90000"/>
          </a:bodyPr>
          <a:lstStyle/>
          <a:p>
            <a:r>
              <a:rPr lang="en-US" sz="3200" b="1" dirty="0">
                <a:latin typeface="+mn-lt"/>
              </a:rPr>
              <a:t>2023-2024</a:t>
            </a:r>
            <a:br>
              <a:rPr lang="en-US" sz="3200" b="1" dirty="0">
                <a:latin typeface="+mn-lt"/>
              </a:rPr>
            </a:br>
            <a:r>
              <a:rPr lang="en-US" sz="3200" b="1" dirty="0">
                <a:latin typeface="+mn-lt"/>
              </a:rPr>
              <a:t>Pesticide Regulatory Update </a:t>
            </a:r>
            <a:br>
              <a:rPr lang="en-US" sz="3200" b="1" dirty="0">
                <a:latin typeface="+mn-lt"/>
              </a:rPr>
            </a:br>
            <a:endParaRPr lang="en-US" sz="3200" b="1" dirty="0">
              <a:latin typeface="+mn-lt"/>
            </a:endParaRPr>
          </a:p>
        </p:txBody>
      </p:sp>
      <p:sp>
        <p:nvSpPr>
          <p:cNvPr id="3" name="Subtitle 2"/>
          <p:cNvSpPr>
            <a:spLocks noGrp="1"/>
          </p:cNvSpPr>
          <p:nvPr>
            <p:ph type="subTitle" idx="1"/>
          </p:nvPr>
        </p:nvSpPr>
        <p:spPr>
          <a:xfrm>
            <a:off x="545592" y="4712208"/>
            <a:ext cx="11100816" cy="1536192"/>
          </a:xfrm>
        </p:spPr>
        <p:txBody>
          <a:bodyPr>
            <a:normAutofit/>
          </a:bodyPr>
          <a:lstStyle/>
          <a:p>
            <a:endParaRPr lang="en-US" dirty="0">
              <a:solidFill>
                <a:srgbClr val="002060"/>
              </a:solidFill>
            </a:endParaRPr>
          </a:p>
          <a:p>
            <a:r>
              <a:rPr lang="en-US" sz="2800" b="1" dirty="0">
                <a:solidFill>
                  <a:srgbClr val="002060"/>
                </a:solidFill>
              </a:rPr>
              <a:t>Virginia Department of Agriculture and Consumer Services</a:t>
            </a:r>
          </a:p>
          <a:p>
            <a:r>
              <a:rPr lang="en-US" sz="2800" b="1" dirty="0">
                <a:solidFill>
                  <a:srgbClr val="002060"/>
                </a:solidFill>
              </a:rPr>
              <a:t>Office of Pesticide Services</a:t>
            </a:r>
          </a:p>
        </p:txBody>
      </p:sp>
      <p:sp>
        <p:nvSpPr>
          <p:cNvPr id="4" name="Slide Number Placeholder 3"/>
          <p:cNvSpPr>
            <a:spLocks noGrp="1"/>
          </p:cNvSpPr>
          <p:nvPr>
            <p:ph type="sldNum" sz="quarter" idx="12"/>
          </p:nvPr>
        </p:nvSpPr>
        <p:spPr/>
        <p:txBody>
          <a:bodyPr/>
          <a:lstStyle/>
          <a:p>
            <a:fld id="{F570B3D5-320C-44A2-81BF-BC1224605DE1}" type="slidenum">
              <a:rPr lang="en-US" smtClean="0"/>
              <a:t>1</a:t>
            </a:fld>
            <a:endParaRPr lang="en-US" dirty="0"/>
          </a:p>
        </p:txBody>
      </p:sp>
      <p:pic>
        <p:nvPicPr>
          <p:cNvPr id="3074" name="Picture 2">
            <a:extLst>
              <a:ext uri="{FF2B5EF4-FFF2-40B4-BE49-F238E27FC236}">
                <a16:creationId xmlns:a16="http://schemas.microsoft.com/office/drawing/2014/main" id="{1A34D81E-76C1-C40E-8CCB-32889F06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1000" y="1758082"/>
            <a:ext cx="3733206" cy="20999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5D9B6CF-2BD4-8051-C2C6-DA3023B2DDE8}"/>
              </a:ext>
            </a:extLst>
          </p:cNvPr>
          <p:cNvPicPr>
            <a:picLocks noChangeAspect="1"/>
          </p:cNvPicPr>
          <p:nvPr/>
        </p:nvPicPr>
        <p:blipFill>
          <a:blip r:embed="rId4"/>
          <a:stretch>
            <a:fillRect/>
          </a:stretch>
        </p:blipFill>
        <p:spPr>
          <a:xfrm>
            <a:off x="8161935" y="1758081"/>
            <a:ext cx="3725265" cy="2095462"/>
          </a:xfrm>
          <a:prstGeom prst="rect">
            <a:avLst/>
          </a:prstGeom>
        </p:spPr>
      </p:pic>
      <p:pic>
        <p:nvPicPr>
          <p:cNvPr id="9" name="Picture 8" descr="A pair of headphones&#10;&#10;Description automatically generated with low confidence">
            <a:extLst>
              <a:ext uri="{FF2B5EF4-FFF2-40B4-BE49-F238E27FC236}">
                <a16:creationId xmlns:a16="http://schemas.microsoft.com/office/drawing/2014/main" id="{7848A205-E0E3-DA47-1568-4BACD254D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427" y="1758081"/>
            <a:ext cx="2253185" cy="2095462"/>
          </a:xfrm>
          <a:prstGeom prst="rect">
            <a:avLst/>
          </a:prstGeom>
        </p:spPr>
      </p:pic>
    </p:spTree>
    <p:extLst>
      <p:ext uri="{BB962C8B-B14F-4D97-AF65-F5344CB8AC3E}">
        <p14:creationId xmlns:p14="http://schemas.microsoft.com/office/powerpoint/2010/main" val="3561900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0030" y="136525"/>
            <a:ext cx="9931940" cy="1154097"/>
          </a:xfrm>
        </p:spPr>
        <p:txBody>
          <a:bodyPr>
            <a:noAutofit/>
          </a:bodyPr>
          <a:lstStyle/>
          <a:p>
            <a:pPr algn="ctr"/>
            <a:r>
              <a:rPr lang="en-US" b="1" dirty="0">
                <a:latin typeface="+mn-lt"/>
              </a:rPr>
              <a:t>Appeal Process: </a:t>
            </a:r>
            <a:r>
              <a:rPr lang="en-US" b="1" i="1" dirty="0">
                <a:latin typeface="+mn-lt"/>
              </a:rPr>
              <a:t>If You Don’t Agree</a:t>
            </a:r>
          </a:p>
        </p:txBody>
      </p:sp>
      <p:sp>
        <p:nvSpPr>
          <p:cNvPr id="5" name="Text Placeholder 4"/>
          <p:cNvSpPr>
            <a:spLocks noGrp="1"/>
          </p:cNvSpPr>
          <p:nvPr>
            <p:ph type="body" idx="1"/>
          </p:nvPr>
        </p:nvSpPr>
        <p:spPr>
          <a:xfrm>
            <a:off x="924129" y="1097281"/>
            <a:ext cx="4643552" cy="619759"/>
          </a:xfrm>
        </p:spPr>
        <p:txBody>
          <a:bodyPr>
            <a:normAutofit/>
          </a:bodyPr>
          <a:lstStyle/>
          <a:p>
            <a:pPr algn="ctr"/>
            <a:r>
              <a:rPr lang="en-US" sz="2800" b="1" dirty="0">
                <a:solidFill>
                  <a:srgbClr val="C00000"/>
                </a:solidFill>
              </a:rPr>
              <a:t>Informal Fact Finding </a:t>
            </a:r>
          </a:p>
        </p:txBody>
      </p:sp>
      <p:sp>
        <p:nvSpPr>
          <p:cNvPr id="6" name="Content Placeholder 5"/>
          <p:cNvSpPr>
            <a:spLocks noGrp="1"/>
          </p:cNvSpPr>
          <p:nvPr>
            <p:ph sz="half" idx="2"/>
          </p:nvPr>
        </p:nvSpPr>
        <p:spPr>
          <a:xfrm>
            <a:off x="966281" y="2225978"/>
            <a:ext cx="5171871" cy="4424680"/>
          </a:xfrm>
          <a:prstGeom prst="rect">
            <a:avLst/>
          </a:prstGeom>
        </p:spPr>
        <p:txBody>
          <a:bodyPr>
            <a:noAutofit/>
          </a:bodyPr>
          <a:lstStyle/>
          <a:p>
            <a:r>
              <a:rPr lang="en-US" sz="2400" dirty="0"/>
              <a:t>Officer appointed by the Program Manager (Office of Pesticide Services)</a:t>
            </a:r>
          </a:p>
          <a:p>
            <a:r>
              <a:rPr lang="en-US" sz="2400" dirty="0"/>
              <a:t>Opportunity for respondent to offer additional information, ask questions</a:t>
            </a:r>
          </a:p>
          <a:p>
            <a:r>
              <a:rPr lang="en-US" sz="2400" dirty="0"/>
              <a:t>Officer is authorized to affirm, raise, lower, abate or negotiate a settlement</a:t>
            </a:r>
          </a:p>
          <a:p>
            <a:r>
              <a:rPr lang="en-US" sz="2400" dirty="0"/>
              <a:t>Decision can be appealed to Formal Hearing</a:t>
            </a:r>
          </a:p>
        </p:txBody>
      </p:sp>
      <p:sp>
        <p:nvSpPr>
          <p:cNvPr id="7" name="Text Placeholder 6"/>
          <p:cNvSpPr>
            <a:spLocks noGrp="1"/>
          </p:cNvSpPr>
          <p:nvPr>
            <p:ph type="body" sz="quarter" idx="3"/>
          </p:nvPr>
        </p:nvSpPr>
        <p:spPr>
          <a:xfrm>
            <a:off x="6429376" y="1102360"/>
            <a:ext cx="4416964" cy="609600"/>
          </a:xfrm>
        </p:spPr>
        <p:txBody>
          <a:bodyPr>
            <a:normAutofit/>
          </a:bodyPr>
          <a:lstStyle/>
          <a:p>
            <a:pPr algn="ctr"/>
            <a:r>
              <a:rPr lang="en-US" sz="2800" b="1" dirty="0">
                <a:solidFill>
                  <a:srgbClr val="C00000"/>
                </a:solidFill>
              </a:rPr>
              <a:t>Formal Hearing</a:t>
            </a:r>
          </a:p>
        </p:txBody>
      </p:sp>
      <p:sp>
        <p:nvSpPr>
          <p:cNvPr id="8" name="Content Placeholder 7"/>
          <p:cNvSpPr>
            <a:spLocks noGrp="1"/>
          </p:cNvSpPr>
          <p:nvPr>
            <p:ph sz="quarter" idx="4"/>
          </p:nvPr>
        </p:nvSpPr>
        <p:spPr>
          <a:xfrm>
            <a:off x="6429376" y="2225978"/>
            <a:ext cx="4796343" cy="3657600"/>
          </a:xfrm>
          <a:prstGeom prst="rect">
            <a:avLst/>
          </a:prstGeom>
        </p:spPr>
        <p:txBody>
          <a:bodyPr>
            <a:normAutofit/>
          </a:bodyPr>
          <a:lstStyle/>
          <a:p>
            <a:r>
              <a:rPr lang="en-US" sz="2400" dirty="0"/>
              <a:t>Officer is Court appointed Attorney</a:t>
            </a:r>
          </a:p>
          <a:p>
            <a:r>
              <a:rPr lang="en-US" sz="2400" dirty="0"/>
              <a:t>Hears all relevant information and considers facts of all violations in the case</a:t>
            </a:r>
          </a:p>
          <a:p>
            <a:r>
              <a:rPr lang="en-US" sz="2400" dirty="0"/>
              <a:t>Makes recommendation to Board to affirm, raise, lower, abate or may recommend another outcome</a:t>
            </a:r>
          </a:p>
          <a:p>
            <a:endParaRPr lang="en-US" dirty="0"/>
          </a:p>
        </p:txBody>
      </p:sp>
      <p:sp>
        <p:nvSpPr>
          <p:cNvPr id="2" name="Slide Number Placeholder 1"/>
          <p:cNvSpPr>
            <a:spLocks noGrp="1"/>
          </p:cNvSpPr>
          <p:nvPr>
            <p:ph type="sldNum" sz="quarter" idx="12"/>
          </p:nvPr>
        </p:nvSpPr>
        <p:spPr/>
        <p:txBody>
          <a:bodyPr/>
          <a:lstStyle/>
          <a:p>
            <a:fld id="{F570B3D5-320C-44A2-81BF-BC1224605DE1}" type="slidenum">
              <a:rPr lang="en-US" smtClean="0"/>
              <a:t>10</a:t>
            </a:fld>
            <a:endParaRPr lang="en-US" dirty="0"/>
          </a:p>
        </p:txBody>
      </p:sp>
    </p:spTree>
    <p:extLst>
      <p:ext uri="{BB962C8B-B14F-4D97-AF65-F5344CB8AC3E}">
        <p14:creationId xmlns:p14="http://schemas.microsoft.com/office/powerpoint/2010/main" val="28555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008" y="187452"/>
            <a:ext cx="7610856" cy="818388"/>
          </a:xfrm>
        </p:spPr>
        <p:txBody>
          <a:bodyPr/>
          <a:lstStyle/>
          <a:p>
            <a:pPr algn="ctr"/>
            <a:r>
              <a:rPr lang="en-US" b="1" dirty="0">
                <a:latin typeface="+mn-lt"/>
              </a:rPr>
              <a:t>The Label is the Law</a:t>
            </a:r>
          </a:p>
        </p:txBody>
      </p:sp>
      <p:sp>
        <p:nvSpPr>
          <p:cNvPr id="3" name="Content Placeholder 2"/>
          <p:cNvSpPr>
            <a:spLocks noGrp="1"/>
          </p:cNvSpPr>
          <p:nvPr>
            <p:ph idx="1"/>
          </p:nvPr>
        </p:nvSpPr>
        <p:spPr>
          <a:xfrm>
            <a:off x="0" y="1103972"/>
            <a:ext cx="12192000" cy="1293540"/>
          </a:xfrm>
        </p:spPr>
        <p:txBody>
          <a:bodyPr>
            <a:normAutofit/>
          </a:bodyPr>
          <a:lstStyle/>
          <a:p>
            <a:pPr marL="0" indent="0" algn="ctr">
              <a:buNone/>
            </a:pPr>
            <a:r>
              <a:rPr lang="en-US" sz="2400" b="1" dirty="0">
                <a:solidFill>
                  <a:srgbClr val="C00000"/>
                </a:solidFill>
              </a:rPr>
              <a:t>ALWAYS READ AND FOLLOW PESTICIDE PRODUCT LABELING</a:t>
            </a:r>
          </a:p>
          <a:p>
            <a:pPr marL="0" indent="0" algn="ctr">
              <a:buNone/>
            </a:pPr>
            <a:r>
              <a:rPr lang="en-US" sz="2400" b="1" i="1" dirty="0"/>
              <a:t>It is a violation of Federal and state law to </a:t>
            </a:r>
            <a:r>
              <a:rPr lang="en-US" sz="2400" b="1" i="1" dirty="0">
                <a:solidFill>
                  <a:srgbClr val="C00000"/>
                </a:solidFill>
              </a:rPr>
              <a:t>use</a:t>
            </a:r>
            <a:r>
              <a:rPr lang="en-US" sz="2400" b="1" i="1" dirty="0"/>
              <a:t> any pesticide product in a manner inconsistent with its labeling.​​​​​​​​​..</a:t>
            </a:r>
          </a:p>
        </p:txBody>
      </p:sp>
      <p:sp>
        <p:nvSpPr>
          <p:cNvPr id="4" name="Slide Number Placeholder 3"/>
          <p:cNvSpPr>
            <a:spLocks noGrp="1"/>
          </p:cNvSpPr>
          <p:nvPr>
            <p:ph type="sldNum" sz="quarter" idx="12"/>
          </p:nvPr>
        </p:nvSpPr>
        <p:spPr/>
        <p:txBody>
          <a:bodyPr/>
          <a:lstStyle/>
          <a:p>
            <a:fld id="{F570B3D5-320C-44A2-81BF-BC1224605DE1}" type="slidenum">
              <a:rPr lang="en-US" smtClean="0"/>
              <a:t>11</a:t>
            </a:fld>
            <a:endParaRPr lang="en-US" dirty="0"/>
          </a:p>
        </p:txBody>
      </p:sp>
      <p:pic>
        <p:nvPicPr>
          <p:cNvPr id="5" name="Picture 4" descr="C:\Users\xwf58872\AppData\Local\Microsoft\Windows\Temporary Internet Files\Content.IE5\S3F4MZVQ\EPAreadlabel[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77972" y="2397512"/>
            <a:ext cx="1734014" cy="17340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577972" y="4814175"/>
            <a:ext cx="6605857" cy="1403745"/>
          </a:xfrm>
          <a:prstGeom prst="rect">
            <a:avLst/>
          </a:prstGeom>
        </p:spPr>
      </p:pic>
      <p:sp>
        <p:nvSpPr>
          <p:cNvPr id="7" name="Content Placeholder 2"/>
          <p:cNvSpPr txBox="1">
            <a:spLocks/>
          </p:cNvSpPr>
          <p:nvPr/>
        </p:nvSpPr>
        <p:spPr>
          <a:xfrm>
            <a:off x="0" y="2373318"/>
            <a:ext cx="5497551" cy="448468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400"/>
              <a:t>In Virginia, "</a:t>
            </a:r>
            <a:r>
              <a:rPr lang="en-US" sz="2400" b="1" i="1">
                <a:solidFill>
                  <a:srgbClr val="C00000"/>
                </a:solidFill>
              </a:rPr>
              <a:t>pesticide use</a:t>
            </a:r>
            <a:r>
              <a:rPr lang="en-US" sz="2400"/>
              <a:t>" is defined as the application or supervision of an application of a pesticide. </a:t>
            </a:r>
          </a:p>
          <a:p>
            <a:endParaRPr lang="en-US" sz="2400"/>
          </a:p>
          <a:p>
            <a:r>
              <a:rPr lang="en-US" sz="2400"/>
              <a:t>This includes </a:t>
            </a:r>
            <a:r>
              <a:rPr lang="en-US" sz="2400" b="1">
                <a:solidFill>
                  <a:srgbClr val="C00000"/>
                </a:solidFill>
              </a:rPr>
              <a:t>all of the routine activities </a:t>
            </a:r>
            <a:r>
              <a:rPr lang="en-US" sz="2400"/>
              <a:t>that are part of a normal pesticide application:</a:t>
            </a:r>
          </a:p>
          <a:p>
            <a:pPr lvl="1"/>
            <a:r>
              <a:rPr lang="en-US" sz="2000"/>
              <a:t>mixing, </a:t>
            </a:r>
          </a:p>
          <a:p>
            <a:pPr lvl="1"/>
            <a:r>
              <a:rPr lang="en-US" sz="2000"/>
              <a:t>loading, </a:t>
            </a:r>
          </a:p>
          <a:p>
            <a:pPr lvl="1"/>
            <a:r>
              <a:rPr lang="en-US" sz="2000"/>
              <a:t>applying,</a:t>
            </a:r>
          </a:p>
          <a:p>
            <a:pPr lvl="1"/>
            <a:r>
              <a:rPr lang="en-US" sz="2000"/>
              <a:t>handling a pesticide after the container seal is broken,</a:t>
            </a:r>
          </a:p>
          <a:p>
            <a:pPr lvl="1"/>
            <a:r>
              <a:rPr lang="en-US" sz="2000"/>
              <a:t>clean up, and </a:t>
            </a:r>
          </a:p>
          <a:p>
            <a:pPr lvl="1"/>
            <a:r>
              <a:rPr lang="en-US" sz="2000"/>
              <a:t>storage and disposal of excess product &amp; empty containers. </a:t>
            </a:r>
          </a:p>
          <a:p>
            <a:pPr lvl="1"/>
            <a:endParaRPr lang="en-US" dirty="0"/>
          </a:p>
        </p:txBody>
      </p:sp>
      <p:pic>
        <p:nvPicPr>
          <p:cNvPr id="6148" name="Picture 4">
            <a:extLst>
              <a:ext uri="{FF2B5EF4-FFF2-40B4-BE49-F238E27FC236}">
                <a16:creationId xmlns:a16="http://schemas.microsoft.com/office/drawing/2014/main" id="{D84E9E44-607A-1B93-8A63-891F904D3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000" y="2219934"/>
            <a:ext cx="1153794" cy="241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57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736" y="344811"/>
            <a:ext cx="4365708" cy="688461"/>
          </a:xfrm>
        </p:spPr>
        <p:txBody>
          <a:bodyPr>
            <a:normAutofit fontScale="90000"/>
          </a:bodyPr>
          <a:lstStyle/>
          <a:p>
            <a:pPr algn="ctr"/>
            <a:r>
              <a:rPr lang="en-US" b="1" i="1" dirty="0">
                <a:latin typeface="+mn-lt"/>
              </a:rPr>
              <a:t>The Label…</a:t>
            </a:r>
          </a:p>
        </p:txBody>
      </p:sp>
      <p:sp>
        <p:nvSpPr>
          <p:cNvPr id="3" name="Content Placeholder 2"/>
          <p:cNvSpPr>
            <a:spLocks noGrp="1"/>
          </p:cNvSpPr>
          <p:nvPr>
            <p:ph idx="1"/>
          </p:nvPr>
        </p:nvSpPr>
        <p:spPr>
          <a:xfrm>
            <a:off x="0" y="1197864"/>
            <a:ext cx="6208776" cy="5660136"/>
          </a:xfrm>
        </p:spPr>
        <p:txBody>
          <a:bodyPr>
            <a:normAutofit/>
          </a:bodyPr>
          <a:lstStyle/>
          <a:p>
            <a:r>
              <a:rPr lang="en-US" sz="2400" dirty="0"/>
              <a:t>Is a legal agreement between the registrant, the EPA, the end-user and the State Lead Agency for pesticide regulation.</a:t>
            </a:r>
          </a:p>
          <a:p>
            <a:r>
              <a:rPr lang="en-US" sz="2400" dirty="0"/>
              <a:t>Mitigates the risk of the use of the pesticide to an acceptable level</a:t>
            </a:r>
          </a:p>
          <a:p>
            <a:pPr lvl="1"/>
            <a:r>
              <a:rPr lang="en-US" sz="2000" dirty="0"/>
              <a:t>Human Health</a:t>
            </a:r>
          </a:p>
          <a:p>
            <a:pPr lvl="1"/>
            <a:r>
              <a:rPr lang="en-US" sz="2000" dirty="0"/>
              <a:t>Environmental Health</a:t>
            </a:r>
          </a:p>
          <a:p>
            <a:r>
              <a:rPr lang="en-US" sz="2400" dirty="0"/>
              <a:t>Includes risk mitigation measures that may be implemented throughout label, for example: use rate; use site; PPE; weather conditions; buffer zones; storage; disposal, etc…</a:t>
            </a:r>
          </a:p>
          <a:p>
            <a:r>
              <a:rPr lang="en-US" sz="2400" dirty="0"/>
              <a:t>Prescribes proper use which ensures continued use and availability of pesticide.</a:t>
            </a:r>
          </a:p>
        </p:txBody>
      </p:sp>
      <p:sp>
        <p:nvSpPr>
          <p:cNvPr id="4" name="Slide Number Placeholder 3"/>
          <p:cNvSpPr>
            <a:spLocks noGrp="1"/>
          </p:cNvSpPr>
          <p:nvPr>
            <p:ph type="sldNum" sz="quarter" idx="12"/>
          </p:nvPr>
        </p:nvSpPr>
        <p:spPr/>
        <p:txBody>
          <a:bodyPr/>
          <a:lstStyle/>
          <a:p>
            <a:fld id="{F570B3D5-320C-44A2-81BF-BC1224605DE1}" type="slidenum">
              <a:rPr lang="en-US" smtClean="0"/>
              <a:t>12</a:t>
            </a:fld>
            <a:endParaRPr lang="en-US" dirty="0"/>
          </a:p>
        </p:txBody>
      </p:sp>
      <p:pic>
        <p:nvPicPr>
          <p:cNvPr id="5" name="Picture 2"/>
          <p:cNvPicPr>
            <a:picLocks noChangeAspect="1" noChangeArrowheads="1"/>
          </p:cNvPicPr>
          <p:nvPr/>
        </p:nvPicPr>
        <p:blipFill>
          <a:blip r:embed="rId2" cstate="print"/>
          <a:srcRect/>
          <a:stretch>
            <a:fillRect/>
          </a:stretch>
        </p:blipFill>
        <p:spPr bwMode="auto">
          <a:xfrm>
            <a:off x="6509558" y="129791"/>
            <a:ext cx="4943294" cy="4453128"/>
          </a:xfrm>
          <a:prstGeom prst="rect">
            <a:avLst/>
          </a:prstGeom>
          <a:noFill/>
          <a:ln w="9525">
            <a:noFill/>
            <a:miter lim="800000"/>
            <a:headEnd/>
            <a:tailEnd/>
          </a:ln>
        </p:spPr>
      </p:pic>
      <p:sp>
        <p:nvSpPr>
          <p:cNvPr id="6" name="TextBox 5">
            <a:extLst>
              <a:ext uri="{FF2B5EF4-FFF2-40B4-BE49-F238E27FC236}">
                <a16:creationId xmlns:a16="http://schemas.microsoft.com/office/drawing/2014/main" id="{88E67182-EE05-558B-BE4D-B53BD21B8D5F}"/>
              </a:ext>
            </a:extLst>
          </p:cNvPr>
          <p:cNvSpPr txBox="1"/>
          <p:nvPr/>
        </p:nvSpPr>
        <p:spPr>
          <a:xfrm>
            <a:off x="5821680" y="4747511"/>
            <a:ext cx="597408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FF0000"/>
                </a:solidFill>
              </a:rPr>
              <a:t>WHICH PESTICIDE LABEL MUST BE FOLLOWED BY USERS?</a:t>
            </a:r>
          </a:p>
          <a:p>
            <a:pPr marL="457200" indent="-457200">
              <a:buFont typeface="Arial" panose="020B0604020202020204" pitchFamily="34" charset="0"/>
              <a:buChar char="•"/>
            </a:pPr>
            <a:r>
              <a:rPr lang="en-US" sz="3200" dirty="0">
                <a:solidFill>
                  <a:srgbClr val="FF0000"/>
                </a:solidFill>
              </a:rPr>
              <a:t>HOW OFTEN SHOULD THE PESTICIDE LABEL BE READ?</a:t>
            </a:r>
          </a:p>
        </p:txBody>
      </p:sp>
    </p:spTree>
    <p:extLst>
      <p:ext uri="{BB962C8B-B14F-4D97-AF65-F5344CB8AC3E}">
        <p14:creationId xmlns:p14="http://schemas.microsoft.com/office/powerpoint/2010/main" val="1933061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78CF1-61A5-FE4C-D956-D0175D35E706}"/>
              </a:ext>
            </a:extLst>
          </p:cNvPr>
          <p:cNvSpPr>
            <a:spLocks noGrp="1"/>
          </p:cNvSpPr>
          <p:nvPr>
            <p:ph type="title"/>
          </p:nvPr>
        </p:nvSpPr>
        <p:spPr>
          <a:xfrm>
            <a:off x="4775200" y="101600"/>
            <a:ext cx="4663440" cy="1734289"/>
          </a:xfrm>
        </p:spPr>
        <p:txBody>
          <a:bodyPr>
            <a:normAutofit fontScale="90000"/>
          </a:bodyPr>
          <a:lstStyle/>
          <a:p>
            <a:pPr algn="ctr"/>
            <a:br>
              <a:rPr lang="en-US" b="1" dirty="0"/>
            </a:br>
            <a:r>
              <a:rPr lang="en-US" b="1" dirty="0"/>
              <a:t>The Pesticide Label</a:t>
            </a:r>
            <a:br>
              <a:rPr lang="en-US" b="1" dirty="0"/>
            </a:br>
            <a:r>
              <a:rPr lang="en-US" b="1" dirty="0"/>
              <a:t>The Intersect of ESA &amp; FIFRA</a:t>
            </a:r>
            <a:br>
              <a:rPr lang="en-US" b="1" dirty="0"/>
            </a:br>
            <a:endParaRPr lang="en-US" b="1" dirty="0"/>
          </a:p>
        </p:txBody>
      </p:sp>
      <p:sp>
        <p:nvSpPr>
          <p:cNvPr id="4" name="Text Placeholder 3">
            <a:extLst>
              <a:ext uri="{FF2B5EF4-FFF2-40B4-BE49-F238E27FC236}">
                <a16:creationId xmlns:a16="http://schemas.microsoft.com/office/drawing/2014/main" id="{12D8B268-5F42-35FC-E3FB-0DEBE2B8CBFF}"/>
              </a:ext>
            </a:extLst>
          </p:cNvPr>
          <p:cNvSpPr>
            <a:spLocks noGrp="1"/>
          </p:cNvSpPr>
          <p:nvPr>
            <p:ph type="body" idx="1"/>
          </p:nvPr>
        </p:nvSpPr>
        <p:spPr>
          <a:xfrm>
            <a:off x="901107" y="2617893"/>
            <a:ext cx="5157787" cy="823912"/>
          </a:xfrm>
        </p:spPr>
        <p:txBody>
          <a:bodyPr>
            <a:normAutofit/>
          </a:bodyPr>
          <a:lstStyle/>
          <a:p>
            <a:pPr algn="ctr"/>
            <a:r>
              <a:rPr lang="en-US" b="1" i="1" dirty="0">
                <a:solidFill>
                  <a:schemeClr val="tx1"/>
                </a:solidFill>
              </a:rPr>
              <a:t>Endangered Species Act</a:t>
            </a:r>
          </a:p>
        </p:txBody>
      </p:sp>
      <p:sp>
        <p:nvSpPr>
          <p:cNvPr id="5" name="Content Placeholder 4">
            <a:extLst>
              <a:ext uri="{FF2B5EF4-FFF2-40B4-BE49-F238E27FC236}">
                <a16:creationId xmlns:a16="http://schemas.microsoft.com/office/drawing/2014/main" id="{754571C4-7F61-3D1D-87D0-A124CEF03F0D}"/>
              </a:ext>
            </a:extLst>
          </p:cNvPr>
          <p:cNvSpPr>
            <a:spLocks noGrp="1"/>
          </p:cNvSpPr>
          <p:nvPr>
            <p:ph sz="half" idx="2"/>
          </p:nvPr>
        </p:nvSpPr>
        <p:spPr>
          <a:xfrm>
            <a:off x="6523972" y="3458104"/>
            <a:ext cx="5183188" cy="2837955"/>
          </a:xfrm>
        </p:spPr>
        <p:txBody>
          <a:bodyPr>
            <a:normAutofit fontScale="92500" lnSpcReduction="20000"/>
          </a:bodyPr>
          <a:lstStyle/>
          <a:p>
            <a:r>
              <a:rPr lang="en-US" sz="1800" dirty="0"/>
              <a:t>“</a:t>
            </a:r>
            <a:r>
              <a:rPr lang="en-US" sz="1800" i="1" dirty="0">
                <a:solidFill>
                  <a:srgbClr val="FF0000"/>
                </a:solidFill>
              </a:rPr>
              <a:t>Actions</a:t>
            </a:r>
            <a:r>
              <a:rPr lang="en-US" sz="1800" dirty="0"/>
              <a:t>” for EPA are all pesticide registration decisions (new or registration review).</a:t>
            </a:r>
          </a:p>
          <a:p>
            <a:pPr lvl="1"/>
            <a:r>
              <a:rPr lang="en-US" sz="1800" dirty="0">
                <a:solidFill>
                  <a:srgbClr val="1B1B1B"/>
                </a:solidFill>
              </a:rPr>
              <a:t>P</a:t>
            </a:r>
            <a:r>
              <a:rPr lang="en-US" sz="1800" b="0" i="0" dirty="0">
                <a:solidFill>
                  <a:srgbClr val="1B1B1B"/>
                </a:solidFill>
                <a:effectLst/>
              </a:rPr>
              <a:t>esticides are one of many factors that can contribute to population declines of listed species.</a:t>
            </a:r>
          </a:p>
          <a:p>
            <a:r>
              <a:rPr lang="en-US" sz="1800" dirty="0">
                <a:solidFill>
                  <a:srgbClr val="1B1B1B"/>
                </a:solidFill>
              </a:rPr>
              <a:t>Risk/Benefit Act</a:t>
            </a:r>
          </a:p>
          <a:p>
            <a:pPr lvl="1"/>
            <a:r>
              <a:rPr lang="en-US" sz="1800" dirty="0">
                <a:solidFill>
                  <a:srgbClr val="1B1B1B"/>
                </a:solidFill>
              </a:rPr>
              <a:t>M</a:t>
            </a:r>
            <a:r>
              <a:rPr lang="en-US" sz="1800" b="0" i="0" dirty="0">
                <a:solidFill>
                  <a:srgbClr val="1B1B1B"/>
                </a:solidFill>
                <a:effectLst/>
              </a:rPr>
              <a:t>any pesticide products and amendments that require EPA assessment and over 1,600 listed species in the United States. </a:t>
            </a:r>
          </a:p>
          <a:p>
            <a:pPr lvl="1"/>
            <a:r>
              <a:rPr lang="en-US" sz="1800" dirty="0">
                <a:solidFill>
                  <a:srgbClr val="1B1B1B"/>
                </a:solidFill>
              </a:rPr>
              <a:t>I</a:t>
            </a:r>
            <a:r>
              <a:rPr lang="en-US" sz="1800" b="0" i="0" dirty="0">
                <a:solidFill>
                  <a:srgbClr val="1B1B1B"/>
                </a:solidFill>
                <a:effectLst/>
              </a:rPr>
              <a:t>nformation on the vulnerability, biology, and location of many of these species is limited, especially information on how pesticides may impact their survival</a:t>
            </a:r>
            <a:endParaRPr lang="en-US" sz="1800" dirty="0">
              <a:solidFill>
                <a:srgbClr val="1B1B1B"/>
              </a:solidFill>
            </a:endParaRPr>
          </a:p>
        </p:txBody>
      </p:sp>
      <p:sp>
        <p:nvSpPr>
          <p:cNvPr id="6" name="Text Placeholder 5">
            <a:extLst>
              <a:ext uri="{FF2B5EF4-FFF2-40B4-BE49-F238E27FC236}">
                <a16:creationId xmlns:a16="http://schemas.microsoft.com/office/drawing/2014/main" id="{1745D5AB-28E0-A5D4-C1C4-627A181379AE}"/>
              </a:ext>
            </a:extLst>
          </p:cNvPr>
          <p:cNvSpPr>
            <a:spLocks noGrp="1"/>
          </p:cNvSpPr>
          <p:nvPr>
            <p:ph type="body" sz="quarter" idx="3"/>
          </p:nvPr>
        </p:nvSpPr>
        <p:spPr>
          <a:xfrm>
            <a:off x="6523972" y="2571115"/>
            <a:ext cx="5183188" cy="782003"/>
          </a:xfrm>
        </p:spPr>
        <p:txBody>
          <a:bodyPr>
            <a:noAutofit/>
          </a:bodyPr>
          <a:lstStyle/>
          <a:p>
            <a:pPr algn="ctr">
              <a:lnSpc>
                <a:spcPct val="100000"/>
              </a:lnSpc>
              <a:spcBef>
                <a:spcPts val="0"/>
              </a:spcBef>
            </a:pPr>
            <a:r>
              <a:rPr lang="en-US" b="1" i="1" dirty="0">
                <a:solidFill>
                  <a:schemeClr val="tx1"/>
                </a:solidFill>
              </a:rPr>
              <a:t>Federal Insecticide, Fungicide, </a:t>
            </a:r>
          </a:p>
          <a:p>
            <a:pPr algn="ctr">
              <a:lnSpc>
                <a:spcPct val="100000"/>
              </a:lnSpc>
              <a:spcBef>
                <a:spcPts val="0"/>
              </a:spcBef>
            </a:pPr>
            <a:r>
              <a:rPr lang="en-US" b="1" i="1" dirty="0">
                <a:solidFill>
                  <a:schemeClr val="tx1"/>
                </a:solidFill>
              </a:rPr>
              <a:t>and Rodenticide Act</a:t>
            </a:r>
          </a:p>
        </p:txBody>
      </p:sp>
      <p:sp>
        <p:nvSpPr>
          <p:cNvPr id="7" name="Content Placeholder 6">
            <a:extLst>
              <a:ext uri="{FF2B5EF4-FFF2-40B4-BE49-F238E27FC236}">
                <a16:creationId xmlns:a16="http://schemas.microsoft.com/office/drawing/2014/main" id="{E8B36D9D-7E7C-9A1D-54B4-4178EC6A449B}"/>
              </a:ext>
            </a:extLst>
          </p:cNvPr>
          <p:cNvSpPr>
            <a:spLocks noGrp="1"/>
          </p:cNvSpPr>
          <p:nvPr>
            <p:ph sz="quarter" idx="4"/>
          </p:nvPr>
        </p:nvSpPr>
        <p:spPr>
          <a:xfrm>
            <a:off x="680720" y="3708399"/>
            <a:ext cx="5157787" cy="2976063"/>
          </a:xfrm>
        </p:spPr>
        <p:txBody>
          <a:bodyPr>
            <a:normAutofit fontScale="92500" lnSpcReduction="20000"/>
          </a:bodyPr>
          <a:lstStyle/>
          <a:p>
            <a:r>
              <a:rPr lang="en-US" sz="1800" b="0" i="0" dirty="0">
                <a:solidFill>
                  <a:srgbClr val="1B1B1B"/>
                </a:solidFill>
                <a:effectLst/>
              </a:rPr>
              <a:t>Provides for the conservation of threatened and endangered plants and animals and the habitats in which they are found.</a:t>
            </a:r>
          </a:p>
          <a:p>
            <a:pPr lvl="1"/>
            <a:r>
              <a:rPr lang="en-US" sz="1800" dirty="0">
                <a:solidFill>
                  <a:srgbClr val="1B1B1B"/>
                </a:solidFill>
              </a:rPr>
              <a:t>US Fish &amp; Wildlife Services (FWS)</a:t>
            </a:r>
          </a:p>
          <a:p>
            <a:pPr lvl="1"/>
            <a:r>
              <a:rPr lang="en-US" sz="1800" dirty="0">
                <a:solidFill>
                  <a:srgbClr val="1B1B1B"/>
                </a:solidFill>
              </a:rPr>
              <a:t>US National Oceanic and Atmospheric Administration (NOAA)</a:t>
            </a:r>
            <a:endParaRPr lang="en-US" sz="1800" b="0" i="0" dirty="0">
              <a:solidFill>
                <a:srgbClr val="1B1B1B"/>
              </a:solidFill>
              <a:effectLst/>
            </a:endParaRPr>
          </a:p>
          <a:p>
            <a:r>
              <a:rPr lang="en-US" sz="1800" b="0" i="0" dirty="0">
                <a:solidFill>
                  <a:srgbClr val="1B1B1B"/>
                </a:solidFill>
                <a:effectLst/>
              </a:rPr>
              <a:t>Requires federal agencies, in consultation with the U.S. Fish and Wildlife Service and/or the NOAA Fisheries Service, to ensure that </a:t>
            </a:r>
            <a:r>
              <a:rPr lang="en-US" sz="1800" b="0" i="1" dirty="0">
                <a:solidFill>
                  <a:srgbClr val="FF0000"/>
                </a:solidFill>
                <a:effectLst/>
              </a:rPr>
              <a:t>actions</a:t>
            </a:r>
            <a:r>
              <a:rPr lang="en-US" sz="1800" b="0" i="0" dirty="0">
                <a:solidFill>
                  <a:srgbClr val="1B1B1B"/>
                </a:solidFill>
                <a:effectLst/>
              </a:rPr>
              <a:t> they authorize, fund, or carry out are </a:t>
            </a:r>
            <a:r>
              <a:rPr lang="en-US" sz="1800" b="0" i="0" u="sng" dirty="0">
                <a:solidFill>
                  <a:srgbClr val="1B1B1B"/>
                </a:solidFill>
                <a:effectLst/>
              </a:rPr>
              <a:t>not likely to jeopardize the continued existence of any listed species or result in the destruction or adverse modification of designated critical habitat of such species.</a:t>
            </a:r>
            <a:endParaRPr lang="en-US" sz="1800" u="sng" dirty="0"/>
          </a:p>
        </p:txBody>
      </p:sp>
      <p:pic>
        <p:nvPicPr>
          <p:cNvPr id="9" name="Picture 8">
            <a:extLst>
              <a:ext uri="{FF2B5EF4-FFF2-40B4-BE49-F238E27FC236}">
                <a16:creationId xmlns:a16="http://schemas.microsoft.com/office/drawing/2014/main" id="{F883C2B5-B9CA-46F2-DCBB-C366FECCE425}"/>
              </a:ext>
            </a:extLst>
          </p:cNvPr>
          <p:cNvPicPr>
            <a:picLocks noChangeAspect="1"/>
          </p:cNvPicPr>
          <p:nvPr/>
        </p:nvPicPr>
        <p:blipFill>
          <a:blip r:embed="rId2"/>
          <a:stretch>
            <a:fillRect/>
          </a:stretch>
        </p:blipFill>
        <p:spPr>
          <a:xfrm>
            <a:off x="110006" y="101601"/>
            <a:ext cx="1629095" cy="1954913"/>
          </a:xfrm>
          <a:prstGeom prst="rect">
            <a:avLst/>
          </a:prstGeom>
        </p:spPr>
      </p:pic>
      <p:pic>
        <p:nvPicPr>
          <p:cNvPr id="11" name="Picture 10">
            <a:extLst>
              <a:ext uri="{FF2B5EF4-FFF2-40B4-BE49-F238E27FC236}">
                <a16:creationId xmlns:a16="http://schemas.microsoft.com/office/drawing/2014/main" id="{AA8F6286-4921-42EE-728E-4D47237FA634}"/>
              </a:ext>
            </a:extLst>
          </p:cNvPr>
          <p:cNvPicPr>
            <a:picLocks noChangeAspect="1"/>
          </p:cNvPicPr>
          <p:nvPr/>
        </p:nvPicPr>
        <p:blipFill>
          <a:blip r:embed="rId3"/>
          <a:stretch>
            <a:fillRect/>
          </a:stretch>
        </p:blipFill>
        <p:spPr>
          <a:xfrm>
            <a:off x="2282874" y="101601"/>
            <a:ext cx="1953478" cy="1883709"/>
          </a:xfrm>
          <a:prstGeom prst="rect">
            <a:avLst/>
          </a:prstGeom>
        </p:spPr>
      </p:pic>
      <p:pic>
        <p:nvPicPr>
          <p:cNvPr id="12" name="Picture 11">
            <a:extLst>
              <a:ext uri="{FF2B5EF4-FFF2-40B4-BE49-F238E27FC236}">
                <a16:creationId xmlns:a16="http://schemas.microsoft.com/office/drawing/2014/main" id="{9F87A443-4B1D-9257-B081-EB990F7E8F13}"/>
              </a:ext>
            </a:extLst>
          </p:cNvPr>
          <p:cNvPicPr>
            <a:picLocks noChangeAspect="1"/>
          </p:cNvPicPr>
          <p:nvPr/>
        </p:nvPicPr>
        <p:blipFill>
          <a:blip r:embed="rId4"/>
          <a:stretch>
            <a:fillRect/>
          </a:stretch>
        </p:blipFill>
        <p:spPr>
          <a:xfrm>
            <a:off x="10347705" y="180066"/>
            <a:ext cx="1734289" cy="1734289"/>
          </a:xfrm>
          <a:prstGeom prst="rect">
            <a:avLst/>
          </a:prstGeom>
        </p:spPr>
      </p:pic>
    </p:spTree>
    <p:extLst>
      <p:ext uri="{BB962C8B-B14F-4D97-AF65-F5344CB8AC3E}">
        <p14:creationId xmlns:p14="http://schemas.microsoft.com/office/powerpoint/2010/main" val="3515885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6EC1-B9D1-D40B-9ADB-CBDEA55CB566}"/>
              </a:ext>
            </a:extLst>
          </p:cNvPr>
          <p:cNvSpPr>
            <a:spLocks noGrp="1"/>
          </p:cNvSpPr>
          <p:nvPr>
            <p:ph type="title"/>
          </p:nvPr>
        </p:nvSpPr>
        <p:spPr>
          <a:xfrm>
            <a:off x="572493" y="238539"/>
            <a:ext cx="11018520" cy="1434415"/>
          </a:xfrm>
        </p:spPr>
        <p:txBody>
          <a:bodyPr anchor="b">
            <a:normAutofit/>
          </a:bodyPr>
          <a:lstStyle/>
          <a:p>
            <a:r>
              <a:rPr lang="en-US" sz="5400" dirty="0"/>
              <a:t> </a:t>
            </a:r>
          </a:p>
        </p:txBody>
      </p:sp>
      <p:sp>
        <p:nvSpPr>
          <p:cNvPr id="3" name="Content Placeholder 2">
            <a:extLst>
              <a:ext uri="{FF2B5EF4-FFF2-40B4-BE49-F238E27FC236}">
                <a16:creationId xmlns:a16="http://schemas.microsoft.com/office/drawing/2014/main" id="{D694B684-E611-5C93-490C-014C934A9FF4}"/>
              </a:ext>
            </a:extLst>
          </p:cNvPr>
          <p:cNvSpPr>
            <a:spLocks noGrp="1"/>
          </p:cNvSpPr>
          <p:nvPr>
            <p:ph idx="1"/>
          </p:nvPr>
        </p:nvSpPr>
        <p:spPr>
          <a:xfrm>
            <a:off x="572493" y="1287399"/>
            <a:ext cx="6667832" cy="5332061"/>
          </a:xfrm>
        </p:spPr>
        <p:txBody>
          <a:bodyPr anchor="t">
            <a:normAutofit lnSpcReduction="10000"/>
          </a:bodyPr>
          <a:lstStyle/>
          <a:p>
            <a:r>
              <a:rPr lang="en-US" sz="1900" dirty="0"/>
              <a:t>If limitations on pesticide use are necessary to protect listed species or their habitats, they will be referenced on the pesticide label.</a:t>
            </a:r>
          </a:p>
          <a:p>
            <a:r>
              <a:rPr lang="en-US" sz="1900" dirty="0"/>
              <a:t>Any limitations in an area are considered Pesticide Use Limitation Area (PULA).</a:t>
            </a:r>
          </a:p>
          <a:p>
            <a:r>
              <a:rPr lang="en-US" sz="1900" dirty="0"/>
              <a:t>PULA’s are contained within Endangered Species Protection Program (ESPP) Bulletins and are accessed through </a:t>
            </a:r>
            <a:r>
              <a:rPr lang="en-US" sz="1900" b="1" dirty="0">
                <a:hlinkClick r:id="rId3"/>
              </a:rPr>
              <a:t>Bulletins Live! Two</a:t>
            </a:r>
            <a:endParaRPr lang="en-US" sz="1900" b="1" dirty="0"/>
          </a:p>
          <a:p>
            <a:r>
              <a:rPr lang="en-US" sz="1900" dirty="0"/>
              <a:t>A bulletin consists of:</a:t>
            </a:r>
          </a:p>
          <a:p>
            <a:pPr lvl="1"/>
            <a:r>
              <a:rPr lang="en-US" sz="1900" dirty="0"/>
              <a:t>Spatial location of pesticide use limitations</a:t>
            </a:r>
          </a:p>
          <a:p>
            <a:pPr lvl="1"/>
            <a:r>
              <a:rPr lang="en-US" sz="1900" dirty="0"/>
              <a:t>Product/application/formulation information</a:t>
            </a:r>
          </a:p>
          <a:p>
            <a:pPr lvl="1"/>
            <a:r>
              <a:rPr lang="en-US" sz="1900" dirty="0"/>
              <a:t>Limitation/mitigation language</a:t>
            </a:r>
          </a:p>
          <a:p>
            <a:r>
              <a:rPr lang="en-US" sz="3600" b="1" i="1" dirty="0"/>
              <a:t>Bulletins are an extension of the label and are enforceable.</a:t>
            </a:r>
          </a:p>
          <a:p>
            <a:r>
              <a:rPr lang="en-US" sz="1900" dirty="0"/>
              <a:t>Allows for location-specific protections.</a:t>
            </a:r>
          </a:p>
          <a:p>
            <a:r>
              <a:rPr lang="en-US" sz="1900" dirty="0"/>
              <a:t>Bulletins can be converted into a ‘printable’ pdf.</a:t>
            </a:r>
            <a:r>
              <a:rPr lang="en-US" sz="1700" dirty="0"/>
              <a:t>	</a:t>
            </a:r>
          </a:p>
        </p:txBody>
      </p:sp>
      <p:pic>
        <p:nvPicPr>
          <p:cNvPr id="4" name="Picture Placeholder 7" descr="School of gray fish">
            <a:extLst>
              <a:ext uri="{FF2B5EF4-FFF2-40B4-BE49-F238E27FC236}">
                <a16:creationId xmlns:a16="http://schemas.microsoft.com/office/drawing/2014/main" id="{D8F5C04F-1B33-FC1F-CB25-8DB82988D4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6790" r="26994" b="1"/>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FDF1B9D2-D85D-944B-B341-FD2361DE8EFA}"/>
              </a:ext>
            </a:extLst>
          </p:cNvPr>
          <p:cNvSpPr txBox="1"/>
          <p:nvPr/>
        </p:nvSpPr>
        <p:spPr>
          <a:xfrm>
            <a:off x="1411662" y="641069"/>
            <a:ext cx="9294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The Label &amp; Pesticide Use Limitation Areas</a:t>
            </a:r>
          </a:p>
        </p:txBody>
      </p:sp>
    </p:spTree>
    <p:extLst>
      <p:ext uri="{BB962C8B-B14F-4D97-AF65-F5344CB8AC3E}">
        <p14:creationId xmlns:p14="http://schemas.microsoft.com/office/powerpoint/2010/main" val="3573608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527801-9FC9-CD8A-54BF-86EE14425F6E}"/>
              </a:ext>
            </a:extLst>
          </p:cNvPr>
          <p:cNvSpPr>
            <a:spLocks noGrp="1"/>
          </p:cNvSpPr>
          <p:nvPr>
            <p:ph type="title"/>
          </p:nvPr>
        </p:nvSpPr>
        <p:spPr>
          <a:xfrm>
            <a:off x="699714" y="248038"/>
            <a:ext cx="4438344" cy="1159200"/>
          </a:xfrm>
          <a:prstGeom prst="ellipse">
            <a:avLst/>
          </a:prstGeom>
        </p:spPr>
        <p:txBody>
          <a:bodyPr vert="horz" lIns="91440" tIns="45720" rIns="91440" bIns="45720" rtlCol="0" anchor="ctr">
            <a:normAutofit fontScale="90000"/>
          </a:bodyPr>
          <a:lstStyle/>
          <a:p>
            <a:r>
              <a:rPr lang="en-US" sz="3700" b="1" i="1" kern="1200" dirty="0">
                <a:latin typeface="+mj-lt"/>
                <a:ea typeface="+mj-ea"/>
                <a:cs typeface="+mj-cs"/>
              </a:rPr>
              <a:t>Example Label Language</a:t>
            </a:r>
          </a:p>
        </p:txBody>
      </p:sp>
      <p:sp>
        <p:nvSpPr>
          <p:cNvPr id="19" name="Content Placeholder 18">
            <a:extLst>
              <a:ext uri="{FF2B5EF4-FFF2-40B4-BE49-F238E27FC236}">
                <a16:creationId xmlns:a16="http://schemas.microsoft.com/office/drawing/2014/main" id="{97B69770-ECC1-ACD2-7F84-F4586F916049}"/>
              </a:ext>
            </a:extLst>
          </p:cNvPr>
          <p:cNvSpPr>
            <a:spLocks noGrp="1"/>
          </p:cNvSpPr>
          <p:nvPr>
            <p:ph idx="1"/>
          </p:nvPr>
        </p:nvSpPr>
        <p:spPr>
          <a:xfrm>
            <a:off x="6096000" y="390832"/>
            <a:ext cx="5710085" cy="1159200"/>
          </a:xfrm>
        </p:spPr>
        <p:txBody>
          <a:bodyPr vert="horz" lIns="91440" tIns="45720" rIns="91440" bIns="45720" rtlCol="0" anchor="ctr">
            <a:normAutofit/>
          </a:bodyPr>
          <a:lstStyle/>
          <a:p>
            <a:pPr marL="0" indent="0">
              <a:buNone/>
            </a:pPr>
            <a:r>
              <a:rPr lang="en-US" kern="1200" dirty="0">
                <a:latin typeface="+mn-lt"/>
                <a:ea typeface="+mn-ea"/>
                <a:cs typeface="+mn-cs"/>
              </a:rPr>
              <a:t>Enlist Duo (EPA Registration No. 62719-649)</a:t>
            </a:r>
          </a:p>
        </p:txBody>
      </p:sp>
      <p:pic>
        <p:nvPicPr>
          <p:cNvPr id="4" name="Picture 3">
            <a:extLst>
              <a:ext uri="{FF2B5EF4-FFF2-40B4-BE49-F238E27FC236}">
                <a16:creationId xmlns:a16="http://schemas.microsoft.com/office/drawing/2014/main" id="{6941E968-A3AE-C8E6-4F76-CE64A48EB626}"/>
              </a:ext>
            </a:extLst>
          </p:cNvPr>
          <p:cNvPicPr>
            <a:picLocks noChangeAspect="1"/>
          </p:cNvPicPr>
          <p:nvPr/>
        </p:nvPicPr>
        <p:blipFill>
          <a:blip r:embed="rId3"/>
          <a:stretch>
            <a:fillRect/>
          </a:stretch>
        </p:blipFill>
        <p:spPr>
          <a:xfrm>
            <a:off x="293914" y="1619463"/>
            <a:ext cx="11651697" cy="2342937"/>
          </a:xfrm>
          <a:prstGeom prst="rect">
            <a:avLst/>
          </a:prstGeom>
        </p:spPr>
      </p:pic>
      <p:pic>
        <p:nvPicPr>
          <p:cNvPr id="7" name="Picture 6">
            <a:extLst>
              <a:ext uri="{FF2B5EF4-FFF2-40B4-BE49-F238E27FC236}">
                <a16:creationId xmlns:a16="http://schemas.microsoft.com/office/drawing/2014/main" id="{30EA9FCB-5969-E32E-63D4-39CEE8006976}"/>
              </a:ext>
            </a:extLst>
          </p:cNvPr>
          <p:cNvPicPr>
            <a:picLocks noChangeAspect="1"/>
          </p:cNvPicPr>
          <p:nvPr/>
        </p:nvPicPr>
        <p:blipFill>
          <a:blip r:embed="rId4"/>
          <a:stretch>
            <a:fillRect/>
          </a:stretch>
        </p:blipFill>
        <p:spPr>
          <a:xfrm>
            <a:off x="293914" y="3962400"/>
            <a:ext cx="11651698" cy="861660"/>
          </a:xfrm>
          <a:prstGeom prst="rect">
            <a:avLst/>
          </a:prstGeom>
        </p:spPr>
      </p:pic>
    </p:spTree>
    <p:extLst>
      <p:ext uri="{BB962C8B-B14F-4D97-AF65-F5344CB8AC3E}">
        <p14:creationId xmlns:p14="http://schemas.microsoft.com/office/powerpoint/2010/main" val="3189260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0DA-76C5-5564-6736-F977B69E60BA}"/>
              </a:ext>
            </a:extLst>
          </p:cNvPr>
          <p:cNvSpPr>
            <a:spLocks noGrp="1"/>
          </p:cNvSpPr>
          <p:nvPr>
            <p:ph type="title"/>
          </p:nvPr>
        </p:nvSpPr>
        <p:spPr>
          <a:xfrm>
            <a:off x="8699500" y="375855"/>
            <a:ext cx="2832099" cy="3744887"/>
          </a:xfrm>
        </p:spPr>
        <p:txBody>
          <a:bodyPr vert="horz" lIns="91440" tIns="45720" rIns="91440" bIns="45720" rtlCol="0" anchor="ctr">
            <a:normAutofit/>
          </a:bodyPr>
          <a:lstStyle/>
          <a:p>
            <a:r>
              <a:rPr lang="en-US" sz="5200" b="1" kern="1200" dirty="0">
                <a:solidFill>
                  <a:schemeClr val="tx1"/>
                </a:solidFill>
                <a:latin typeface="+mj-lt"/>
                <a:ea typeface="+mj-ea"/>
                <a:cs typeface="+mj-cs"/>
              </a:rPr>
              <a:t>Accessing ESPP Bulletins</a:t>
            </a:r>
          </a:p>
        </p:txBody>
      </p:sp>
      <p:sp>
        <p:nvSpPr>
          <p:cNvPr id="4" name="Rectangle 3">
            <a:extLst>
              <a:ext uri="{FF2B5EF4-FFF2-40B4-BE49-F238E27FC236}">
                <a16:creationId xmlns:a16="http://schemas.microsoft.com/office/drawing/2014/main" id="{36DBB2AB-291F-EDEA-98AA-0A1DFB2CBBF9}"/>
              </a:ext>
            </a:extLst>
          </p:cNvPr>
          <p:cNvSpPr/>
          <p:nvPr/>
        </p:nvSpPr>
        <p:spPr>
          <a:xfrm>
            <a:off x="838200" y="2798849"/>
            <a:ext cx="10515600" cy="12603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aphicFrame>
        <p:nvGraphicFramePr>
          <p:cNvPr id="77" name="Content Placeholder 2">
            <a:extLst>
              <a:ext uri="{FF2B5EF4-FFF2-40B4-BE49-F238E27FC236}">
                <a16:creationId xmlns:a16="http://schemas.microsoft.com/office/drawing/2014/main" id="{104676E5-F1F7-DEB1-B696-72F0E5CD61FA}"/>
              </a:ext>
            </a:extLst>
          </p:cNvPr>
          <p:cNvGraphicFramePr>
            <a:graphicFrameLocks noGrp="1"/>
          </p:cNvGraphicFramePr>
          <p:nvPr>
            <p:ph idx="1"/>
          </p:nvPr>
        </p:nvGraphicFramePr>
        <p:xfrm>
          <a:off x="573277" y="675376"/>
          <a:ext cx="7962900" cy="4404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9A50B65-518D-C8B0-F685-1870CF579349}"/>
              </a:ext>
            </a:extLst>
          </p:cNvPr>
          <p:cNvSpPr txBox="1"/>
          <p:nvPr/>
        </p:nvSpPr>
        <p:spPr>
          <a:xfrm>
            <a:off x="573277" y="5281815"/>
            <a:ext cx="9156699" cy="1200329"/>
          </a:xfrm>
          <a:prstGeom prst="rect">
            <a:avLst/>
          </a:prstGeom>
          <a:noFill/>
        </p:spPr>
        <p:txBody>
          <a:bodyPr wrap="square">
            <a:spAutoFit/>
          </a:bodyPr>
          <a:lstStyle/>
          <a:p>
            <a:pPr lvl="0"/>
            <a:r>
              <a:rPr lang="en-US" b="1" i="1" dirty="0">
                <a:solidFill>
                  <a:srgbClr val="FF0000"/>
                </a:solidFill>
              </a:rPr>
              <a:t>If you are not able to access Bulletins Live! Two using your cell phone browser, or if you have other questions, you can contact EPA for assistance at:</a:t>
            </a:r>
          </a:p>
          <a:p>
            <a:pPr lvl="1"/>
            <a:r>
              <a:rPr lang="en-US" b="1" i="1" dirty="0">
                <a:solidFill>
                  <a:srgbClr val="FF0000"/>
                </a:solidFill>
              </a:rPr>
              <a:t> 1) EPA Help Desk Inbox </a:t>
            </a:r>
            <a:r>
              <a:rPr lang="en-US" b="1" i="1" dirty="0">
                <a:solidFill>
                  <a:srgbClr val="FF0000"/>
                </a:solidFill>
                <a:hlinkClick r:id="rId8">
                  <a:extLst>
                    <a:ext uri="{A12FA001-AC4F-418D-AE19-62706E023703}">
                      <ahyp:hlinkClr xmlns:ahyp="http://schemas.microsoft.com/office/drawing/2018/hyperlinkcolor" val="tx"/>
                    </a:ext>
                  </a:extLst>
                </a:hlinkClick>
              </a:rPr>
              <a:t>espp@epa.gov</a:t>
            </a:r>
            <a:r>
              <a:rPr lang="en-US" b="1" i="1" dirty="0">
                <a:solidFill>
                  <a:srgbClr val="FF0000"/>
                </a:solidFill>
              </a:rPr>
              <a:t>;  or</a:t>
            </a:r>
          </a:p>
          <a:p>
            <a:pPr lvl="1"/>
            <a:r>
              <a:rPr lang="en-US" b="1" i="1" dirty="0">
                <a:solidFill>
                  <a:srgbClr val="FF0000"/>
                </a:solidFill>
              </a:rPr>
              <a:t>2) EPA Hotline at 1-844-447-3813. </a:t>
            </a:r>
            <a:endParaRPr lang="en-US" b="1" dirty="0">
              <a:solidFill>
                <a:srgbClr val="FF0000"/>
              </a:solidFill>
            </a:endParaRPr>
          </a:p>
        </p:txBody>
      </p:sp>
      <p:sp>
        <p:nvSpPr>
          <p:cNvPr id="3" name="Slide Number Placeholder 2">
            <a:extLst>
              <a:ext uri="{FF2B5EF4-FFF2-40B4-BE49-F238E27FC236}">
                <a16:creationId xmlns:a16="http://schemas.microsoft.com/office/drawing/2014/main" id="{BEC40771-1301-C5A4-70D1-E6980F30EB5B}"/>
              </a:ext>
            </a:extLst>
          </p:cNvPr>
          <p:cNvSpPr>
            <a:spLocks noGrp="1"/>
          </p:cNvSpPr>
          <p:nvPr>
            <p:ph type="sldNum" sz="quarter" idx="14"/>
          </p:nvPr>
        </p:nvSpPr>
        <p:spPr/>
        <p:txBody>
          <a:bodyPr/>
          <a:lstStyle/>
          <a:p>
            <a:fld id="{8058A7CE-F400-7B46-9E16-10D36E8C32FD}" type="slidenum">
              <a:rPr lang="en-US" smtClean="0"/>
              <a:pPr/>
              <a:t>16</a:t>
            </a:fld>
            <a:endParaRPr lang="en-US" dirty="0"/>
          </a:p>
        </p:txBody>
      </p:sp>
      <p:sp>
        <p:nvSpPr>
          <p:cNvPr id="6" name="Slide Number Placeholder 2">
            <a:extLst>
              <a:ext uri="{FF2B5EF4-FFF2-40B4-BE49-F238E27FC236}">
                <a16:creationId xmlns:a16="http://schemas.microsoft.com/office/drawing/2014/main" id="{DDDBF987-607A-B107-563D-E1852DDC695C}"/>
              </a:ext>
            </a:extLst>
          </p:cNvPr>
          <p:cNvSpPr txBox="1">
            <a:spLocks/>
          </p:cNvSpPr>
          <p:nvPr/>
        </p:nvSpPr>
        <p:spPr>
          <a:xfrm>
            <a:off x="10776583" y="6061335"/>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16</a:t>
            </a:fld>
            <a:endParaRPr lang="en-US" dirty="0">
              <a:latin typeface="Gill Sans MT" panose="020B0502020104020203"/>
            </a:endParaRPr>
          </a:p>
        </p:txBody>
      </p:sp>
    </p:spTree>
    <p:extLst>
      <p:ext uri="{BB962C8B-B14F-4D97-AF65-F5344CB8AC3E}">
        <p14:creationId xmlns:p14="http://schemas.microsoft.com/office/powerpoint/2010/main" val="2061273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BB0CFD3-E2B8-9B62-B125-774C1F73FCFE}"/>
              </a:ext>
            </a:extLst>
          </p:cNvPr>
          <p:cNvSpPr>
            <a:spLocks noGrp="1"/>
          </p:cNvSpPr>
          <p:nvPr>
            <p:ph type="title"/>
          </p:nvPr>
        </p:nvSpPr>
        <p:spPr>
          <a:xfrm>
            <a:off x="591545" y="3695331"/>
            <a:ext cx="3290887" cy="2452687"/>
          </a:xfrm>
        </p:spPr>
        <p:txBody>
          <a:bodyPr vert="horz" lIns="91440" tIns="45720" rIns="91440" bIns="45720" rtlCol="0" anchor="ctr">
            <a:normAutofit/>
          </a:bodyPr>
          <a:lstStyle/>
          <a:p>
            <a:r>
              <a:rPr lang="en-US" sz="3600" dirty="0">
                <a:solidFill>
                  <a:schemeClr val="tx1"/>
                </a:solidFill>
                <a:latin typeface="+mj-lt"/>
              </a:rPr>
              <a:t>Finding Mitigation Requirements</a:t>
            </a:r>
          </a:p>
        </p:txBody>
      </p:sp>
      <p:pic>
        <p:nvPicPr>
          <p:cNvPr id="12" name="Picture 11">
            <a:extLst>
              <a:ext uri="{FF2B5EF4-FFF2-40B4-BE49-F238E27FC236}">
                <a16:creationId xmlns:a16="http://schemas.microsoft.com/office/drawing/2014/main" id="{6B9370EA-E50B-96E3-B897-54C3FAB95282}"/>
              </a:ext>
            </a:extLst>
          </p:cNvPr>
          <p:cNvPicPr>
            <a:picLocks noChangeAspect="1"/>
          </p:cNvPicPr>
          <p:nvPr/>
        </p:nvPicPr>
        <p:blipFill rotWithShape="1">
          <a:blip r:embed="rId3"/>
          <a:srcRect t="15651" b="3728"/>
          <a:stretch/>
        </p:blipFill>
        <p:spPr>
          <a:xfrm>
            <a:off x="20" y="10"/>
            <a:ext cx="12191980" cy="375284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7" name="Text Placeholder 16">
            <a:extLst>
              <a:ext uri="{FF2B5EF4-FFF2-40B4-BE49-F238E27FC236}">
                <a16:creationId xmlns:a16="http://schemas.microsoft.com/office/drawing/2014/main" id="{8E8E84A9-A84C-29D7-BA40-91FE0721FE7B}"/>
              </a:ext>
            </a:extLst>
          </p:cNvPr>
          <p:cNvSpPr>
            <a:spLocks noGrp="1"/>
          </p:cNvSpPr>
          <p:nvPr>
            <p:ph type="body" idx="1"/>
          </p:nvPr>
        </p:nvSpPr>
        <p:spPr>
          <a:xfrm>
            <a:off x="3808326" y="3752850"/>
            <a:ext cx="7901070" cy="2818772"/>
          </a:xfrm>
        </p:spPr>
        <p:txBody>
          <a:bodyPr vert="horz" lIns="91440" tIns="45720" rIns="91440" bIns="45720" rtlCol="0" anchor="ctr">
            <a:normAutofit/>
          </a:bodyPr>
          <a:lstStyle/>
          <a:p>
            <a:pPr marL="285750" indent="-228600">
              <a:buFont typeface="Arial" panose="020B0604020202020204" pitchFamily="34" charset="0"/>
              <a:buChar char="•"/>
            </a:pPr>
            <a:r>
              <a:rPr lang="en-US" sz="2000" dirty="0">
                <a:solidFill>
                  <a:schemeClr val="tx1"/>
                </a:solidFill>
              </a:rPr>
              <a:t>Bulletins Live! Two allows pesticide users to search by:</a:t>
            </a:r>
          </a:p>
          <a:p>
            <a:pPr marL="742950" lvl="1" indent="-228600">
              <a:buFont typeface="Arial" panose="020B0604020202020204" pitchFamily="34" charset="0"/>
              <a:buChar char="•"/>
            </a:pPr>
            <a:r>
              <a:rPr lang="en-US" dirty="0">
                <a:solidFill>
                  <a:schemeClr val="tx1"/>
                </a:solidFill>
              </a:rPr>
              <a:t>Location (field, address, crossroads, zip code, GPS coordinates, or other location area)</a:t>
            </a:r>
          </a:p>
          <a:p>
            <a:pPr marL="742950" lvl="1" indent="-228600">
              <a:buFont typeface="Arial" panose="020B0604020202020204" pitchFamily="34" charset="0"/>
              <a:buChar char="•"/>
            </a:pPr>
            <a:r>
              <a:rPr lang="en-US" dirty="0">
                <a:solidFill>
                  <a:schemeClr val="tx1"/>
                </a:solidFill>
              </a:rPr>
              <a:t>Application Month</a:t>
            </a:r>
          </a:p>
          <a:p>
            <a:pPr marL="742950" lvl="1" indent="-228600">
              <a:buFont typeface="Arial" panose="020B0604020202020204" pitchFamily="34" charset="0"/>
              <a:buChar char="•"/>
            </a:pPr>
            <a:r>
              <a:rPr lang="en-US" dirty="0">
                <a:solidFill>
                  <a:schemeClr val="tx1"/>
                </a:solidFill>
              </a:rPr>
              <a:t>EPA Registration Number</a:t>
            </a:r>
          </a:p>
          <a:p>
            <a:pPr marL="514350" lvl="1"/>
            <a:endParaRPr lang="en-US" dirty="0">
              <a:solidFill>
                <a:schemeClr val="tx1"/>
              </a:solidFill>
            </a:endParaRPr>
          </a:p>
          <a:p>
            <a:pPr marL="285750" indent="-228600">
              <a:buFont typeface="Arial" panose="020B0604020202020204" pitchFamily="34" charset="0"/>
              <a:buChar char="•"/>
            </a:pPr>
            <a:r>
              <a:rPr lang="en-US" sz="2000" dirty="0">
                <a:solidFill>
                  <a:schemeClr val="tx1"/>
                </a:solidFill>
              </a:rPr>
              <a:t>Works on a computer.</a:t>
            </a:r>
          </a:p>
        </p:txBody>
      </p:sp>
      <p:sp>
        <p:nvSpPr>
          <p:cNvPr id="6" name="Slide Number Placeholder 5">
            <a:extLst>
              <a:ext uri="{FF2B5EF4-FFF2-40B4-BE49-F238E27FC236}">
                <a16:creationId xmlns:a16="http://schemas.microsoft.com/office/drawing/2014/main" id="{90DC9013-B60B-DADE-5F23-244BD8F73DD4}"/>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defTabSz="914400">
              <a:spcAft>
                <a:spcPts val="600"/>
              </a:spcAft>
              <a:defRPr/>
            </a:pPr>
            <a:fld id="{8058A7CE-F400-7B46-9E16-10D36E8C32FD}" type="slidenum">
              <a:rPr lang="en-US">
                <a:solidFill>
                  <a:schemeClr val="tx1">
                    <a:lumMod val="75000"/>
                    <a:lumOff val="25000"/>
                  </a:schemeClr>
                </a:solidFill>
                <a:latin typeface="Calibri" panose="020F0502020204030204"/>
              </a:rPr>
              <a:pPr defTabSz="914400">
                <a:spcAft>
                  <a:spcPts val="600"/>
                </a:spcAft>
                <a:defRPr/>
              </a:pPr>
              <a:t>17</a:t>
            </a:fld>
            <a:endParaRPr lang="en-US" dirty="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3261101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429FF50-22B0-3230-7444-797CDA8C02F4}"/>
              </a:ext>
            </a:extLst>
          </p:cNvPr>
          <p:cNvSpPr>
            <a:spLocks noGrp="1"/>
          </p:cNvSpPr>
          <p:nvPr>
            <p:ph type="sldNum" sz="quarter" idx="12"/>
          </p:nvPr>
        </p:nvSpPr>
        <p:spPr/>
        <p:txBody>
          <a:bodyPr/>
          <a:lstStyle/>
          <a:p>
            <a:fld id="{0B9AF34B-7A0B-4CB2-BA31-2CDD5F470179}" type="slidenum">
              <a:rPr lang="en-US" smtClean="0"/>
              <a:t>18</a:t>
            </a:fld>
            <a:endParaRPr lang="en-US" dirty="0"/>
          </a:p>
        </p:txBody>
      </p:sp>
      <p:pic>
        <p:nvPicPr>
          <p:cNvPr id="10" name="Picture 9">
            <a:extLst>
              <a:ext uri="{FF2B5EF4-FFF2-40B4-BE49-F238E27FC236}">
                <a16:creationId xmlns:a16="http://schemas.microsoft.com/office/drawing/2014/main" id="{945998EA-1C29-DAB4-798A-069A9EAA6F45}"/>
              </a:ext>
            </a:extLst>
          </p:cNvPr>
          <p:cNvPicPr>
            <a:picLocks noChangeAspect="1"/>
          </p:cNvPicPr>
          <p:nvPr/>
        </p:nvPicPr>
        <p:blipFill>
          <a:blip r:embed="rId2"/>
          <a:stretch>
            <a:fillRect/>
          </a:stretch>
        </p:blipFill>
        <p:spPr>
          <a:xfrm>
            <a:off x="295891" y="322118"/>
            <a:ext cx="4651634" cy="2359874"/>
          </a:xfrm>
          <a:prstGeom prst="rect">
            <a:avLst/>
          </a:prstGeom>
        </p:spPr>
      </p:pic>
      <p:sp>
        <p:nvSpPr>
          <p:cNvPr id="16" name="Arrow: Right 15">
            <a:extLst>
              <a:ext uri="{FF2B5EF4-FFF2-40B4-BE49-F238E27FC236}">
                <a16:creationId xmlns:a16="http://schemas.microsoft.com/office/drawing/2014/main" id="{03136739-DD4F-B946-CFDA-DFC8E1736B40}"/>
              </a:ext>
            </a:extLst>
          </p:cNvPr>
          <p:cNvSpPr/>
          <p:nvPr/>
        </p:nvSpPr>
        <p:spPr>
          <a:xfrm rot="7948126">
            <a:off x="9693205" y="1924005"/>
            <a:ext cx="2008396" cy="421136"/>
          </a:xfrm>
          <a:prstGeom prst="rightArrow">
            <a:avLst>
              <a:gd name="adj1" fmla="val 85225"/>
              <a:gd name="adj2" fmla="val 50000"/>
            </a:avLst>
          </a:prstGeom>
          <a:solidFill>
            <a:srgbClr val="F17A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AFF183F0-734F-F1E4-FD72-EC3AC1D3EECA}"/>
              </a:ext>
            </a:extLst>
          </p:cNvPr>
          <p:cNvPicPr>
            <a:picLocks noChangeAspect="1"/>
          </p:cNvPicPr>
          <p:nvPr/>
        </p:nvPicPr>
        <p:blipFill>
          <a:blip r:embed="rId3"/>
          <a:stretch>
            <a:fillRect/>
          </a:stretch>
        </p:blipFill>
        <p:spPr>
          <a:xfrm>
            <a:off x="7169858" y="2837416"/>
            <a:ext cx="4858600" cy="2545076"/>
          </a:xfrm>
          <a:prstGeom prst="rect">
            <a:avLst/>
          </a:prstGeom>
        </p:spPr>
      </p:pic>
      <p:pic>
        <p:nvPicPr>
          <p:cNvPr id="21" name="Content Placeholder 14">
            <a:extLst>
              <a:ext uri="{FF2B5EF4-FFF2-40B4-BE49-F238E27FC236}">
                <a16:creationId xmlns:a16="http://schemas.microsoft.com/office/drawing/2014/main" id="{3B134B05-A6FF-E2D1-A1F7-9596D10AE461}"/>
              </a:ext>
            </a:extLst>
          </p:cNvPr>
          <p:cNvPicPr>
            <a:picLocks noChangeAspect="1"/>
          </p:cNvPicPr>
          <p:nvPr/>
        </p:nvPicPr>
        <p:blipFill>
          <a:blip r:embed="rId4"/>
          <a:stretch>
            <a:fillRect/>
          </a:stretch>
        </p:blipFill>
        <p:spPr>
          <a:xfrm>
            <a:off x="2985977" y="1845687"/>
            <a:ext cx="3923095" cy="4351338"/>
          </a:xfrm>
          <a:prstGeom prst="rect">
            <a:avLst/>
          </a:prstGeom>
        </p:spPr>
      </p:pic>
      <p:sp>
        <p:nvSpPr>
          <p:cNvPr id="22" name="Arrow: Right 21">
            <a:extLst>
              <a:ext uri="{FF2B5EF4-FFF2-40B4-BE49-F238E27FC236}">
                <a16:creationId xmlns:a16="http://schemas.microsoft.com/office/drawing/2014/main" id="{BC5D650A-1911-51B6-9D72-80FEFD287A25}"/>
              </a:ext>
            </a:extLst>
          </p:cNvPr>
          <p:cNvSpPr/>
          <p:nvPr/>
        </p:nvSpPr>
        <p:spPr>
          <a:xfrm>
            <a:off x="990006" y="4988169"/>
            <a:ext cx="2148371" cy="648973"/>
          </a:xfrm>
          <a:prstGeom prst="rightArrow">
            <a:avLst/>
          </a:prstGeom>
          <a:solidFill>
            <a:srgbClr val="F17A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192345D-ECD1-94C8-BC91-24B5FE79CFA7}"/>
              </a:ext>
            </a:extLst>
          </p:cNvPr>
          <p:cNvSpPr txBox="1"/>
          <p:nvPr/>
        </p:nvSpPr>
        <p:spPr>
          <a:xfrm>
            <a:off x="5693752" y="281540"/>
            <a:ext cx="6097464" cy="1077218"/>
          </a:xfrm>
          <a:prstGeom prst="rect">
            <a:avLst/>
          </a:prstGeom>
          <a:noFill/>
        </p:spPr>
        <p:txBody>
          <a:bodyPr wrap="square">
            <a:spAutoFit/>
          </a:bodyPr>
          <a:lstStyle/>
          <a:p>
            <a:r>
              <a:rPr lang="en-US" sz="3200" i="1" dirty="0"/>
              <a:t>In this example, there </a:t>
            </a:r>
            <a:r>
              <a:rPr lang="en-US" sz="3200" b="1" i="1" u="sng" dirty="0"/>
              <a:t>is</a:t>
            </a:r>
            <a:r>
              <a:rPr lang="en-US" sz="3200" i="1" dirty="0"/>
              <a:t> a pesticide use limitation in place.</a:t>
            </a:r>
          </a:p>
        </p:txBody>
      </p:sp>
    </p:spTree>
    <p:extLst>
      <p:ext uri="{BB962C8B-B14F-4D97-AF65-F5344CB8AC3E}">
        <p14:creationId xmlns:p14="http://schemas.microsoft.com/office/powerpoint/2010/main" val="3846530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39E38B-BBC3-1A49-F1A3-842A039F9862}"/>
              </a:ext>
            </a:extLst>
          </p:cNvPr>
          <p:cNvSpPr>
            <a:spLocks noGrp="1"/>
          </p:cNvSpPr>
          <p:nvPr>
            <p:ph type="title"/>
          </p:nvPr>
        </p:nvSpPr>
        <p:spPr>
          <a:xfrm>
            <a:off x="841247" y="548640"/>
            <a:ext cx="3600861" cy="4450080"/>
          </a:xfrm>
        </p:spPr>
        <p:txBody>
          <a:bodyPr>
            <a:normAutofit/>
          </a:bodyPr>
          <a:lstStyle/>
          <a:p>
            <a:r>
              <a:rPr lang="es-MX" sz="5000" b="1" dirty="0"/>
              <a:t>IMPORTANT! IMPORTANT!</a:t>
            </a:r>
          </a:p>
        </p:txBody>
      </p:sp>
      <p:sp>
        <p:nvSpPr>
          <p:cNvPr id="23" name="Content Placeholder 3">
            <a:extLst>
              <a:ext uri="{FF2B5EF4-FFF2-40B4-BE49-F238E27FC236}">
                <a16:creationId xmlns:a16="http://schemas.microsoft.com/office/drawing/2014/main" id="{E19A697E-FF0C-72B6-6A79-9C166891BD44}"/>
              </a:ext>
            </a:extLst>
          </p:cNvPr>
          <p:cNvSpPr>
            <a:spLocks noGrp="1"/>
          </p:cNvSpPr>
          <p:nvPr>
            <p:ph idx="1"/>
          </p:nvPr>
        </p:nvSpPr>
        <p:spPr>
          <a:xfrm>
            <a:off x="5126418" y="552091"/>
            <a:ext cx="6224335" cy="5431536"/>
          </a:xfrm>
        </p:spPr>
        <p:txBody>
          <a:bodyPr anchor="ctr">
            <a:normAutofit fontScale="92500" lnSpcReduction="20000"/>
          </a:bodyPr>
          <a:lstStyle/>
          <a:p>
            <a:endParaRPr lang="en-US" sz="2200" dirty="0"/>
          </a:p>
          <a:p>
            <a:endParaRPr lang="en-US" sz="2200" dirty="0"/>
          </a:p>
          <a:p>
            <a:endParaRPr lang="en-US" sz="2200" dirty="0"/>
          </a:p>
          <a:p>
            <a:endParaRPr lang="en-US" sz="2200" dirty="0"/>
          </a:p>
          <a:p>
            <a:r>
              <a:rPr lang="en-US" sz="2200" u="sng" dirty="0"/>
              <a:t>Not</a:t>
            </a:r>
            <a:r>
              <a:rPr lang="en-US" sz="2200" dirty="0"/>
              <a:t> all pesticides that reference Bulletins Live! Two on the label will have geographically specific ESA mitigation.</a:t>
            </a:r>
          </a:p>
          <a:p>
            <a:r>
              <a:rPr lang="en-US" sz="2200" dirty="0"/>
              <a:t>The pdf will show a blank map.</a:t>
            </a:r>
          </a:p>
          <a:p>
            <a:r>
              <a:rPr lang="en-US" sz="2200" dirty="0"/>
              <a:t>The text will read “</a:t>
            </a:r>
            <a:r>
              <a:rPr lang="en-US" sz="2200" i="1" dirty="0"/>
              <a:t>Currently, no pesticide use limitations exist within the printed map view for the month/year and product you selected, beyond the instructions specified on the pesticide label</a:t>
            </a:r>
            <a:r>
              <a:rPr lang="en-US" sz="2200" dirty="0"/>
              <a:t>”.</a:t>
            </a:r>
          </a:p>
          <a:p>
            <a:r>
              <a:rPr lang="en-US" sz="2200" dirty="0"/>
              <a:t>Absence of a bulletin one season does not indicate absence of a bulletin for the following season.</a:t>
            </a:r>
          </a:p>
          <a:p>
            <a:r>
              <a:rPr lang="en-US" sz="4000" dirty="0"/>
              <a:t>Applicators must check the system within 6 months of planned application.</a:t>
            </a:r>
          </a:p>
          <a:p>
            <a:endParaRPr lang="en-US" sz="2200" dirty="0"/>
          </a:p>
          <a:p>
            <a:endParaRPr lang="en-US" sz="2200" dirty="0"/>
          </a:p>
          <a:p>
            <a:endParaRPr lang="en-US" sz="2200" dirty="0"/>
          </a:p>
        </p:txBody>
      </p:sp>
      <p:sp>
        <p:nvSpPr>
          <p:cNvPr id="3" name="Slide Number Placeholder 2">
            <a:extLst>
              <a:ext uri="{FF2B5EF4-FFF2-40B4-BE49-F238E27FC236}">
                <a16:creationId xmlns:a16="http://schemas.microsoft.com/office/drawing/2014/main" id="{992A92BE-427A-F427-0851-316B15192F10}"/>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0B9AF34B-7A0B-4CB2-BA31-2CDD5F470179}" type="slidenum">
              <a:rPr kumimoji="0" lang="en-US"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19</a:t>
            </a:fld>
            <a:endParaRPr kumimoji="0" lang="en-US" b="0" i="0" u="none" strike="noStrike" kern="1200" cap="none" spc="0" normalizeH="0" baseline="0" noProof="0" dirty="0">
              <a:ln>
                <a:noFill/>
              </a:ln>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494763B-BC69-A810-E1A4-01EE736C260A}"/>
              </a:ext>
            </a:extLst>
          </p:cNvPr>
          <p:cNvSpPr txBox="1"/>
          <p:nvPr/>
        </p:nvSpPr>
        <p:spPr>
          <a:xfrm>
            <a:off x="1783080" y="5642891"/>
            <a:ext cx="8625840" cy="830997"/>
          </a:xfrm>
          <a:prstGeom prst="rect">
            <a:avLst/>
          </a:prstGeom>
          <a:noFill/>
        </p:spPr>
        <p:txBody>
          <a:bodyPr wrap="square">
            <a:spAutoFit/>
          </a:bodyPr>
          <a:lstStyle/>
          <a:p>
            <a:pPr marL="0" indent="0" algn="ctr">
              <a:buNone/>
            </a:pPr>
            <a:r>
              <a:rPr lang="en-US" sz="2400" b="1" i="1" dirty="0"/>
              <a:t>It is a violation of Federal and state law to </a:t>
            </a:r>
            <a:r>
              <a:rPr lang="en-US" sz="2400" b="1" i="1" dirty="0">
                <a:solidFill>
                  <a:srgbClr val="C00000"/>
                </a:solidFill>
              </a:rPr>
              <a:t>use</a:t>
            </a:r>
            <a:r>
              <a:rPr lang="en-US" sz="2400" b="1" i="1" dirty="0"/>
              <a:t> any pesticide product in a manner inconsistent with its labeling.​​​​​​​​​..</a:t>
            </a:r>
          </a:p>
        </p:txBody>
      </p:sp>
    </p:spTree>
    <p:extLst>
      <p:ext uri="{BB962C8B-B14F-4D97-AF65-F5344CB8AC3E}">
        <p14:creationId xmlns:p14="http://schemas.microsoft.com/office/powerpoint/2010/main" val="4170041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244" y="956128"/>
            <a:ext cx="4381077" cy="1089988"/>
          </a:xfrm>
        </p:spPr>
        <p:txBody>
          <a:bodyPr>
            <a:normAutofit/>
          </a:bodyPr>
          <a:lstStyle/>
          <a:p>
            <a:pPr algn="ctr"/>
            <a:r>
              <a:rPr lang="en-US" b="1" dirty="0">
                <a:latin typeface="+mn-lt"/>
              </a:rPr>
              <a:t>Discussion points</a:t>
            </a:r>
          </a:p>
        </p:txBody>
      </p:sp>
      <p:sp>
        <p:nvSpPr>
          <p:cNvPr id="3" name="Content Placeholder 2"/>
          <p:cNvSpPr>
            <a:spLocks noGrp="1"/>
          </p:cNvSpPr>
          <p:nvPr>
            <p:ph sz="half" idx="1"/>
          </p:nvPr>
        </p:nvSpPr>
        <p:spPr>
          <a:xfrm>
            <a:off x="1051244" y="3611657"/>
            <a:ext cx="4455475" cy="3330719"/>
          </a:xfrm>
        </p:spPr>
        <p:txBody>
          <a:bodyPr>
            <a:normAutofit lnSpcReduction="10000"/>
          </a:bodyPr>
          <a:lstStyle/>
          <a:p>
            <a:r>
              <a:rPr lang="en-US" sz="2800" dirty="0"/>
              <a:t>Regulatory Authority</a:t>
            </a:r>
          </a:p>
          <a:p>
            <a:r>
              <a:rPr lang="en-US" sz="2800" dirty="0"/>
              <a:t>Common Violations &amp; Enforcement Actions </a:t>
            </a:r>
          </a:p>
          <a:p>
            <a:r>
              <a:rPr lang="en-US" sz="2800" i="1" dirty="0"/>
              <a:t>Label is the Law</a:t>
            </a:r>
          </a:p>
          <a:p>
            <a:r>
              <a:rPr lang="en-US" sz="2800" dirty="0"/>
              <a:t>Storage, Disposal &amp; Recycling</a:t>
            </a:r>
          </a:p>
          <a:p>
            <a:endParaRPr lang="en-US" sz="3200" dirty="0"/>
          </a:p>
          <a:p>
            <a:endParaRPr lang="en-US" sz="3200" dirty="0"/>
          </a:p>
          <a:p>
            <a:endParaRPr lang="en-US" dirty="0"/>
          </a:p>
          <a:p>
            <a:endParaRPr lang="en-US" dirty="0"/>
          </a:p>
        </p:txBody>
      </p:sp>
      <p:sp>
        <p:nvSpPr>
          <p:cNvPr id="4" name="Content Placeholder 3"/>
          <p:cNvSpPr>
            <a:spLocks noGrp="1"/>
          </p:cNvSpPr>
          <p:nvPr>
            <p:ph sz="half" idx="2"/>
          </p:nvPr>
        </p:nvSpPr>
        <p:spPr>
          <a:xfrm>
            <a:off x="6470398" y="3611657"/>
            <a:ext cx="4883402" cy="2744693"/>
          </a:xfrm>
        </p:spPr>
        <p:txBody>
          <a:bodyPr>
            <a:normAutofit lnSpcReduction="10000"/>
          </a:bodyPr>
          <a:lstStyle/>
          <a:p>
            <a:r>
              <a:rPr lang="en-US" sz="2800" dirty="0"/>
              <a:t>Supervision</a:t>
            </a:r>
          </a:p>
          <a:p>
            <a:r>
              <a:rPr lang="en-US" dirty="0"/>
              <a:t>Recordkeeping</a:t>
            </a:r>
            <a:endParaRPr lang="en-US" sz="2800" dirty="0"/>
          </a:p>
          <a:p>
            <a:r>
              <a:rPr lang="en-US" sz="2800" dirty="0"/>
              <a:t>Incident Reporting</a:t>
            </a:r>
          </a:p>
          <a:p>
            <a:r>
              <a:rPr lang="en-US" sz="2800" dirty="0"/>
              <a:t>Pesticide Product Registration</a:t>
            </a:r>
          </a:p>
          <a:p>
            <a:r>
              <a:rPr lang="en-US" sz="2800" dirty="0"/>
              <a:t>Federal and State Regulatory Activities</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F570B3D5-320C-44A2-81BF-BC1224605DE1}" type="slidenum">
              <a:rPr lang="en-US" smtClean="0"/>
              <a:t>2</a:t>
            </a:fld>
            <a:endParaRPr lang="en-US" dirty="0"/>
          </a:p>
        </p:txBody>
      </p:sp>
      <p:pic>
        <p:nvPicPr>
          <p:cNvPr id="4100" name="Picture 4" descr="Thumbnail">
            <a:extLst>
              <a:ext uri="{FF2B5EF4-FFF2-40B4-BE49-F238E27FC236}">
                <a16:creationId xmlns:a16="http://schemas.microsoft.com/office/drawing/2014/main" id="{EA3CA0E3-6AE7-C929-2984-84B82BE42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525" y="240257"/>
            <a:ext cx="2220947" cy="20854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A5ADF8-BBAB-E320-3616-8BF2223F396F}"/>
              </a:ext>
            </a:extLst>
          </p:cNvPr>
          <p:cNvPicPr>
            <a:picLocks noChangeAspect="1"/>
          </p:cNvPicPr>
          <p:nvPr/>
        </p:nvPicPr>
        <p:blipFill>
          <a:blip r:embed="rId4"/>
          <a:stretch>
            <a:fillRect/>
          </a:stretch>
        </p:blipFill>
        <p:spPr>
          <a:xfrm>
            <a:off x="6095999" y="2325728"/>
            <a:ext cx="6096001" cy="1006751"/>
          </a:xfrm>
          <a:prstGeom prst="rect">
            <a:avLst/>
          </a:prstGeom>
        </p:spPr>
      </p:pic>
    </p:spTree>
    <p:extLst>
      <p:ext uri="{BB962C8B-B14F-4D97-AF65-F5344CB8AC3E}">
        <p14:creationId xmlns:p14="http://schemas.microsoft.com/office/powerpoint/2010/main" val="233590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1393263-17F4-E644-5382-66DBEE4CCBC6}"/>
              </a:ext>
            </a:extLst>
          </p:cNvPr>
          <p:cNvSpPr>
            <a:spLocks noGrp="1"/>
          </p:cNvSpPr>
          <p:nvPr>
            <p:ph type="body" sz="half" idx="2"/>
          </p:nvPr>
        </p:nvSpPr>
        <p:spPr>
          <a:xfrm>
            <a:off x="970397" y="2431473"/>
            <a:ext cx="3932237" cy="1995054"/>
          </a:xfrm>
        </p:spPr>
        <p:txBody>
          <a:bodyPr>
            <a:normAutofit/>
          </a:bodyPr>
          <a:lstStyle/>
          <a:p>
            <a:r>
              <a:rPr lang="en-US" sz="3200" i="1" dirty="0"/>
              <a:t>In this example, there are </a:t>
            </a:r>
            <a:r>
              <a:rPr lang="en-US" sz="3200" b="1" i="1" u="sng" dirty="0"/>
              <a:t>no</a:t>
            </a:r>
            <a:r>
              <a:rPr lang="en-US" sz="3200" i="1" dirty="0"/>
              <a:t> pesticide use limitation in place.</a:t>
            </a:r>
          </a:p>
        </p:txBody>
      </p:sp>
      <p:sp>
        <p:nvSpPr>
          <p:cNvPr id="3" name="Slide Number Placeholder 2">
            <a:extLst>
              <a:ext uri="{FF2B5EF4-FFF2-40B4-BE49-F238E27FC236}">
                <a16:creationId xmlns:a16="http://schemas.microsoft.com/office/drawing/2014/main" id="{53C26255-1CF0-436D-12E6-6020F1A33020}"/>
              </a:ext>
            </a:extLst>
          </p:cNvPr>
          <p:cNvSpPr>
            <a:spLocks noGrp="1"/>
          </p:cNvSpPr>
          <p:nvPr>
            <p:ph type="sldNum" sz="quarter" idx="12"/>
          </p:nvPr>
        </p:nvSpPr>
        <p:spPr/>
        <p:txBody>
          <a:bodyPr/>
          <a:lstStyle/>
          <a:p>
            <a:fld id="{0B9AF34B-7A0B-4CB2-BA31-2CDD5F470179}" type="slidenum">
              <a:rPr lang="en-US" smtClean="0"/>
              <a:t>20</a:t>
            </a:fld>
            <a:endParaRPr lang="en-US" dirty="0"/>
          </a:p>
        </p:txBody>
      </p:sp>
      <p:pic>
        <p:nvPicPr>
          <p:cNvPr id="5" name="Picture 4">
            <a:extLst>
              <a:ext uri="{FF2B5EF4-FFF2-40B4-BE49-F238E27FC236}">
                <a16:creationId xmlns:a16="http://schemas.microsoft.com/office/drawing/2014/main" id="{85C5B5A2-888B-0DDF-839F-292B5A619168}"/>
              </a:ext>
            </a:extLst>
          </p:cNvPr>
          <p:cNvPicPr>
            <a:picLocks noChangeAspect="1"/>
          </p:cNvPicPr>
          <p:nvPr/>
        </p:nvPicPr>
        <p:blipFill>
          <a:blip r:embed="rId2"/>
          <a:stretch>
            <a:fillRect/>
          </a:stretch>
        </p:blipFill>
        <p:spPr>
          <a:xfrm>
            <a:off x="5858020" y="198347"/>
            <a:ext cx="5494192" cy="5748976"/>
          </a:xfrm>
          <a:prstGeom prst="rect">
            <a:avLst/>
          </a:prstGeom>
        </p:spPr>
      </p:pic>
      <p:sp>
        <p:nvSpPr>
          <p:cNvPr id="9" name="Arrow: Right 8">
            <a:extLst>
              <a:ext uri="{FF2B5EF4-FFF2-40B4-BE49-F238E27FC236}">
                <a16:creationId xmlns:a16="http://schemas.microsoft.com/office/drawing/2014/main" id="{ADEF2DC0-1C24-01CA-75B8-CEDB6E7850AE}"/>
              </a:ext>
            </a:extLst>
          </p:cNvPr>
          <p:cNvSpPr/>
          <p:nvPr/>
        </p:nvSpPr>
        <p:spPr>
          <a:xfrm>
            <a:off x="3478280" y="4578395"/>
            <a:ext cx="2971800" cy="581891"/>
          </a:xfrm>
          <a:prstGeom prst="rightArrow">
            <a:avLst/>
          </a:prstGeom>
          <a:solidFill>
            <a:srgbClr val="F17A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2551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96" y="246515"/>
            <a:ext cx="5339168" cy="1241005"/>
          </a:xfrm>
        </p:spPr>
        <p:txBody>
          <a:bodyPr>
            <a:normAutofit fontScale="90000"/>
          </a:bodyPr>
          <a:lstStyle/>
          <a:p>
            <a:pPr algn="ctr"/>
            <a:r>
              <a:rPr lang="en-US" b="1" dirty="0">
                <a:latin typeface="+mn-lt"/>
              </a:rPr>
              <a:t>Pesticide Product Registration</a:t>
            </a:r>
          </a:p>
        </p:txBody>
      </p:sp>
      <p:sp>
        <p:nvSpPr>
          <p:cNvPr id="5" name="Text Placeholder 4"/>
          <p:cNvSpPr>
            <a:spLocks noGrp="1"/>
          </p:cNvSpPr>
          <p:nvPr>
            <p:ph type="body" idx="1"/>
          </p:nvPr>
        </p:nvSpPr>
        <p:spPr>
          <a:xfrm>
            <a:off x="567412" y="1792608"/>
            <a:ext cx="5157787" cy="588795"/>
          </a:xfrm>
        </p:spPr>
        <p:txBody>
          <a:bodyPr>
            <a:normAutofit/>
          </a:bodyPr>
          <a:lstStyle/>
          <a:p>
            <a:pPr algn="ctr"/>
            <a:r>
              <a:rPr lang="en-US" sz="2800" dirty="0">
                <a:latin typeface="Calibri" panose="020F0502020204030204" pitchFamily="34" charset="0"/>
                <a:cs typeface="Calibri" panose="020F0502020204030204" pitchFamily="34" charset="0"/>
              </a:rPr>
              <a:t>All Pesticides</a:t>
            </a:r>
          </a:p>
        </p:txBody>
      </p:sp>
      <p:sp>
        <p:nvSpPr>
          <p:cNvPr id="6" name="Content Placeholder 5"/>
          <p:cNvSpPr>
            <a:spLocks noGrp="1"/>
          </p:cNvSpPr>
          <p:nvPr>
            <p:ph sz="half" idx="2"/>
          </p:nvPr>
        </p:nvSpPr>
        <p:spPr>
          <a:xfrm>
            <a:off x="452934" y="2462323"/>
            <a:ext cx="5272266" cy="3476750"/>
          </a:xfrm>
        </p:spPr>
        <p:txBody>
          <a:bodyPr>
            <a:normAutofit/>
          </a:bodyPr>
          <a:lstStyle/>
          <a:p>
            <a:r>
              <a:rPr lang="en-US" sz="2000" dirty="0"/>
              <a:t>§ 3.2-3914 of the Virginia Pesticide Control Act requires…Every</a:t>
            </a:r>
            <a:r>
              <a:rPr lang="en-US" sz="2000" i="1" dirty="0"/>
              <a:t> pesticide manufactured, distributed, sold, offered for sale, used, or offered for use shall be registered …</a:t>
            </a:r>
          </a:p>
          <a:p>
            <a:r>
              <a:rPr lang="en-US" sz="2000" dirty="0"/>
              <a:t>Pesticides classified by EPA as 25(b) Exempt products are </a:t>
            </a:r>
            <a:r>
              <a:rPr lang="en-US" sz="2000" u="sng" dirty="0"/>
              <a:t>not</a:t>
            </a:r>
            <a:r>
              <a:rPr lang="en-US" sz="2000" dirty="0"/>
              <a:t> exempt from state registration.</a:t>
            </a:r>
          </a:p>
          <a:p>
            <a:r>
              <a:rPr lang="en-US" sz="2000" dirty="0"/>
              <a:t>To check the state registration status of a pesticide or to find a registered pesticide for a specific pest visit the Pesticide Product Registration page of our website.</a:t>
            </a:r>
          </a:p>
          <a:p>
            <a:pPr marL="0" indent="0" algn="ctr">
              <a:buNone/>
            </a:pPr>
            <a:endParaRPr lang="en-US" sz="400" i="1" dirty="0">
              <a:hlinkClick r:id="rId3"/>
            </a:endParaRPr>
          </a:p>
          <a:p>
            <a:pPr marL="0" indent="0">
              <a:buNone/>
            </a:pPr>
            <a:endParaRPr lang="en-US" sz="2400" i="1" dirty="0"/>
          </a:p>
        </p:txBody>
      </p:sp>
      <p:sp>
        <p:nvSpPr>
          <p:cNvPr id="3" name="Slide Number Placeholder 2"/>
          <p:cNvSpPr>
            <a:spLocks noGrp="1"/>
          </p:cNvSpPr>
          <p:nvPr>
            <p:ph type="sldNum" sz="quarter" idx="12"/>
          </p:nvPr>
        </p:nvSpPr>
        <p:spPr/>
        <p:txBody>
          <a:bodyPr/>
          <a:lstStyle/>
          <a:p>
            <a:fld id="{F570B3D5-320C-44A2-81BF-BC1224605DE1}" type="slidenum">
              <a:rPr lang="en-US" smtClean="0"/>
              <a:t>21</a:t>
            </a:fld>
            <a:endParaRPr lang="en-US" dirty="0"/>
          </a:p>
        </p:txBody>
      </p:sp>
      <p:sp>
        <p:nvSpPr>
          <p:cNvPr id="4" name="TextBox 3"/>
          <p:cNvSpPr txBox="1"/>
          <p:nvPr/>
        </p:nvSpPr>
        <p:spPr>
          <a:xfrm>
            <a:off x="205274" y="5792741"/>
            <a:ext cx="6301212" cy="400110"/>
          </a:xfrm>
          <a:prstGeom prst="rect">
            <a:avLst/>
          </a:prstGeom>
          <a:noFill/>
        </p:spPr>
        <p:txBody>
          <a:bodyPr wrap="square" rtlCol="0">
            <a:spAutoFit/>
          </a:bodyPr>
          <a:lstStyle/>
          <a:p>
            <a:r>
              <a:rPr lang="en-US" sz="2000" i="1" dirty="0">
                <a:hlinkClick r:id="rId4"/>
              </a:rPr>
              <a:t>http://www.vdacs.virginia.gov/pesticide-product-registration.shtml</a:t>
            </a:r>
            <a:r>
              <a:rPr lang="en-US" sz="2000" i="1" dirty="0"/>
              <a:t>  </a:t>
            </a:r>
          </a:p>
        </p:txBody>
      </p:sp>
      <p:pic>
        <p:nvPicPr>
          <p:cNvPr id="9" name="Picture 8"/>
          <p:cNvPicPr>
            <a:picLocks noChangeAspect="1"/>
          </p:cNvPicPr>
          <p:nvPr/>
        </p:nvPicPr>
        <p:blipFill>
          <a:blip r:embed="rId5"/>
          <a:stretch>
            <a:fillRect/>
          </a:stretch>
        </p:blipFill>
        <p:spPr>
          <a:xfrm>
            <a:off x="6506486" y="339731"/>
            <a:ext cx="2683329" cy="909604"/>
          </a:xfrm>
          <a:prstGeom prst="rect">
            <a:avLst/>
          </a:prstGeom>
        </p:spPr>
      </p:pic>
      <p:pic>
        <p:nvPicPr>
          <p:cNvPr id="10" name="Picture 9"/>
          <p:cNvPicPr>
            <a:picLocks noChangeAspect="1"/>
          </p:cNvPicPr>
          <p:nvPr/>
        </p:nvPicPr>
        <p:blipFill>
          <a:blip r:embed="rId6"/>
          <a:stretch>
            <a:fillRect/>
          </a:stretch>
        </p:blipFill>
        <p:spPr>
          <a:xfrm>
            <a:off x="9982200" y="116099"/>
            <a:ext cx="1624933" cy="1624933"/>
          </a:xfrm>
          <a:prstGeom prst="rect">
            <a:avLst/>
          </a:prstGeom>
        </p:spPr>
      </p:pic>
      <p:pic>
        <p:nvPicPr>
          <p:cNvPr id="16" name="Picture 15">
            <a:extLst>
              <a:ext uri="{FF2B5EF4-FFF2-40B4-BE49-F238E27FC236}">
                <a16:creationId xmlns:a16="http://schemas.microsoft.com/office/drawing/2014/main" id="{C08EC1E3-BEED-ACF0-79E7-D4FABF764B89}"/>
              </a:ext>
            </a:extLst>
          </p:cNvPr>
          <p:cNvPicPr>
            <a:picLocks noChangeAspect="1"/>
          </p:cNvPicPr>
          <p:nvPr/>
        </p:nvPicPr>
        <p:blipFill>
          <a:blip r:embed="rId7"/>
          <a:stretch>
            <a:fillRect/>
          </a:stretch>
        </p:blipFill>
        <p:spPr>
          <a:xfrm>
            <a:off x="5906292" y="2198915"/>
            <a:ext cx="6187738" cy="3855436"/>
          </a:xfrm>
          <a:prstGeom prst="rect">
            <a:avLst/>
          </a:prstGeom>
        </p:spPr>
      </p:pic>
    </p:spTree>
    <p:extLst>
      <p:ext uri="{BB962C8B-B14F-4D97-AF65-F5344CB8AC3E}">
        <p14:creationId xmlns:p14="http://schemas.microsoft.com/office/powerpoint/2010/main" val="1888428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286603"/>
            <a:ext cx="10058400" cy="1425465"/>
          </a:xfrm>
        </p:spPr>
        <p:txBody>
          <a:bodyPr>
            <a:normAutofit/>
          </a:bodyPr>
          <a:lstStyle/>
          <a:p>
            <a:pPr algn="ctr"/>
            <a:r>
              <a:rPr lang="en-US" b="1" dirty="0">
                <a:latin typeface="+mn-lt"/>
              </a:rPr>
              <a:t>Implications of Label PROVISION</a:t>
            </a:r>
            <a:br>
              <a:rPr lang="en-US" b="1" dirty="0">
                <a:latin typeface="+mn-lt"/>
              </a:rPr>
            </a:br>
            <a:r>
              <a:rPr lang="en-US" b="1" dirty="0">
                <a:latin typeface="+mn-lt"/>
              </a:rPr>
              <a:t>“To be used By Certified Applicators only”</a:t>
            </a:r>
          </a:p>
        </p:txBody>
      </p:sp>
      <p:sp>
        <p:nvSpPr>
          <p:cNvPr id="5" name="Content Placeholder 4"/>
          <p:cNvSpPr>
            <a:spLocks noGrp="1"/>
          </p:cNvSpPr>
          <p:nvPr>
            <p:ph sz="half" idx="1"/>
          </p:nvPr>
        </p:nvSpPr>
        <p:spPr>
          <a:xfrm>
            <a:off x="0" y="3210866"/>
            <a:ext cx="8243158" cy="3522872"/>
          </a:xfrm>
        </p:spPr>
        <p:txBody>
          <a:bodyPr>
            <a:normAutofit/>
          </a:bodyPr>
          <a:lstStyle/>
          <a:p>
            <a:r>
              <a:rPr lang="en-US" sz="2600" dirty="0"/>
              <a:t>While some restricted use pesticides allow uncertified persons to work under the supervision of a certified applicator, </a:t>
            </a:r>
            <a:r>
              <a:rPr lang="en-US" sz="2600" b="1" dirty="0"/>
              <a:t>pesticides that contain the above statement may only be applied by certified (commercial and private) applicators </a:t>
            </a:r>
            <a:r>
              <a:rPr lang="en-US" sz="2600" dirty="0"/>
              <a:t>(i.e.: Dicamba and Paraquat); and</a:t>
            </a:r>
          </a:p>
          <a:p>
            <a:r>
              <a:rPr lang="en-US" sz="2600" dirty="0"/>
              <a:t>Virginia’s Certified Registered Technicians do </a:t>
            </a:r>
            <a:r>
              <a:rPr lang="en-US" sz="2600" b="1" u="sng" dirty="0">
                <a:solidFill>
                  <a:srgbClr val="C00000"/>
                </a:solidFill>
              </a:rPr>
              <a:t>not</a:t>
            </a:r>
            <a:r>
              <a:rPr lang="en-US" sz="2600" dirty="0"/>
              <a:t> meet the federal definition of a certified applicator thus are prohibited from making applications of any pesticide with the above statement (40 CFR Part 171).</a:t>
            </a:r>
          </a:p>
          <a:p>
            <a:endParaRPr lang="en-US" dirty="0"/>
          </a:p>
        </p:txBody>
      </p:sp>
      <p:sp>
        <p:nvSpPr>
          <p:cNvPr id="3" name="Slide Number Placeholder 2"/>
          <p:cNvSpPr>
            <a:spLocks noGrp="1"/>
          </p:cNvSpPr>
          <p:nvPr>
            <p:ph type="sldNum" sz="quarter" idx="12"/>
          </p:nvPr>
        </p:nvSpPr>
        <p:spPr/>
        <p:txBody>
          <a:bodyPr/>
          <a:lstStyle/>
          <a:p>
            <a:fld id="{F570B3D5-320C-44A2-81BF-BC1224605DE1}" type="slidenum">
              <a:rPr lang="en-US" smtClean="0"/>
              <a:t>22</a:t>
            </a:fld>
            <a:endParaRPr lang="en-US" dirty="0"/>
          </a:p>
        </p:txBody>
      </p:sp>
      <p:sp>
        <p:nvSpPr>
          <p:cNvPr id="2" name="TextBox 1"/>
          <p:cNvSpPr txBox="1"/>
          <p:nvPr/>
        </p:nvSpPr>
        <p:spPr>
          <a:xfrm>
            <a:off x="996043" y="1886694"/>
            <a:ext cx="10585368" cy="1200329"/>
          </a:xfrm>
          <a:prstGeom prst="rect">
            <a:avLst/>
          </a:prstGeom>
          <a:noFill/>
          <a:ln w="38100">
            <a:solidFill>
              <a:schemeClr val="tx1"/>
            </a:solidFill>
          </a:ln>
        </p:spPr>
        <p:txBody>
          <a:bodyPr wrap="square" rtlCol="0">
            <a:spAutoFit/>
          </a:bodyPr>
          <a:lstStyle/>
          <a:p>
            <a:pPr algn="ctr"/>
            <a:r>
              <a:rPr lang="en-US" sz="2400" b="1" dirty="0">
                <a:solidFill>
                  <a:srgbClr val="FF0000"/>
                </a:solidFill>
              </a:rPr>
              <a:t>RESTRICTED USE PESTICIDE</a:t>
            </a:r>
          </a:p>
          <a:p>
            <a:pPr algn="ctr"/>
            <a:r>
              <a:rPr lang="en-US" sz="2400" dirty="0">
                <a:solidFill>
                  <a:srgbClr val="FF0000"/>
                </a:solidFill>
              </a:rPr>
              <a:t> To be used by certified applicators only; NOT to be used by uncertified persons working under the supervision of a certified applicator</a:t>
            </a:r>
          </a:p>
        </p:txBody>
      </p:sp>
      <p:pic>
        <p:nvPicPr>
          <p:cNvPr id="7" name="Picture 6"/>
          <p:cNvPicPr>
            <a:picLocks noChangeAspect="1"/>
          </p:cNvPicPr>
          <p:nvPr/>
        </p:nvPicPr>
        <p:blipFill>
          <a:blip r:embed="rId3"/>
          <a:stretch>
            <a:fillRect/>
          </a:stretch>
        </p:blipFill>
        <p:spPr>
          <a:xfrm>
            <a:off x="8125228" y="3807285"/>
            <a:ext cx="4066772" cy="1396085"/>
          </a:xfrm>
          <a:prstGeom prst="rect">
            <a:avLst/>
          </a:prstGeom>
        </p:spPr>
      </p:pic>
    </p:spTree>
    <p:extLst>
      <p:ext uri="{BB962C8B-B14F-4D97-AF65-F5344CB8AC3E}">
        <p14:creationId xmlns:p14="http://schemas.microsoft.com/office/powerpoint/2010/main" val="370884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57419"/>
            <a:ext cx="10058400" cy="1342781"/>
          </a:xfrm>
        </p:spPr>
        <p:txBody>
          <a:bodyPr>
            <a:normAutofit/>
          </a:bodyPr>
          <a:lstStyle/>
          <a:p>
            <a:pPr algn="ctr"/>
            <a:r>
              <a:rPr lang="en-US" b="1" dirty="0">
                <a:latin typeface="+mn-lt"/>
              </a:rPr>
              <a:t>Storage</a:t>
            </a:r>
          </a:p>
        </p:txBody>
      </p:sp>
      <p:sp>
        <p:nvSpPr>
          <p:cNvPr id="3" name="Content Placeholder 2"/>
          <p:cNvSpPr>
            <a:spLocks noGrp="1"/>
          </p:cNvSpPr>
          <p:nvPr>
            <p:ph sz="half" idx="1"/>
          </p:nvPr>
        </p:nvSpPr>
        <p:spPr>
          <a:xfrm>
            <a:off x="838200" y="1792528"/>
            <a:ext cx="5181600" cy="4883533"/>
          </a:xfrm>
        </p:spPr>
        <p:txBody>
          <a:bodyPr>
            <a:normAutofit/>
          </a:bodyPr>
          <a:lstStyle/>
          <a:p>
            <a:r>
              <a:rPr lang="en-US" sz="2400" dirty="0"/>
              <a:t>Store pesticides in original container in a well-ventilated area  and away from food, pet food, feed, seed, fertilizers, and veterinary supplies.</a:t>
            </a:r>
          </a:p>
          <a:p>
            <a:r>
              <a:rPr lang="en-US" sz="2400" dirty="0"/>
              <a:t>Avoid cross-contamination with other pesticides. Keep container closed to prevent spills and contamination</a:t>
            </a:r>
          </a:p>
          <a:p>
            <a:r>
              <a:rPr lang="en-US" sz="2400" b="1" dirty="0"/>
              <a:t>NEVER</a:t>
            </a:r>
            <a:r>
              <a:rPr lang="en-US" sz="2400" dirty="0"/>
              <a:t> store pesticides, for even a short time, in a food or drink container.  </a:t>
            </a:r>
          </a:p>
        </p:txBody>
      </p:sp>
      <p:sp>
        <p:nvSpPr>
          <p:cNvPr id="4" name="Content Placeholder 3"/>
          <p:cNvSpPr>
            <a:spLocks noGrp="1"/>
          </p:cNvSpPr>
          <p:nvPr>
            <p:ph sz="half" idx="2"/>
          </p:nvPr>
        </p:nvSpPr>
        <p:spPr>
          <a:xfrm>
            <a:off x="6172200" y="1787968"/>
            <a:ext cx="5181600" cy="4351338"/>
          </a:xfrm>
        </p:spPr>
        <p:txBody>
          <a:bodyPr>
            <a:normAutofit/>
          </a:bodyPr>
          <a:lstStyle/>
          <a:p>
            <a:pPr marL="0" indent="0" algn="ctr">
              <a:buNone/>
            </a:pPr>
            <a:r>
              <a:rPr lang="en-US" sz="2400" b="1" dirty="0">
                <a:solidFill>
                  <a:srgbClr val="FF0000"/>
                </a:solidFill>
              </a:rPr>
              <a:t>JUST SAY NO!</a:t>
            </a:r>
          </a:p>
        </p:txBody>
      </p:sp>
      <p:sp>
        <p:nvSpPr>
          <p:cNvPr id="5" name="Slide Number Placeholder 4"/>
          <p:cNvSpPr>
            <a:spLocks noGrp="1"/>
          </p:cNvSpPr>
          <p:nvPr>
            <p:ph type="sldNum" sz="quarter" idx="12"/>
          </p:nvPr>
        </p:nvSpPr>
        <p:spPr/>
        <p:txBody>
          <a:bodyPr/>
          <a:lstStyle/>
          <a:p>
            <a:fld id="{F570B3D5-320C-44A2-81BF-BC1224605DE1}" type="slidenum">
              <a:rPr lang="en-US" smtClean="0"/>
              <a:t>23</a:t>
            </a:fld>
            <a:endParaRPr lang="en-US" dirty="0"/>
          </a:p>
        </p:txBody>
      </p:sp>
      <p:pic>
        <p:nvPicPr>
          <p:cNvPr id="8" name="Picture 7"/>
          <p:cNvPicPr>
            <a:picLocks noChangeAspect="1"/>
          </p:cNvPicPr>
          <p:nvPr/>
        </p:nvPicPr>
        <p:blipFill>
          <a:blip r:embed="rId3"/>
          <a:stretch>
            <a:fillRect/>
          </a:stretch>
        </p:blipFill>
        <p:spPr>
          <a:xfrm>
            <a:off x="9043298" y="2377439"/>
            <a:ext cx="2559644" cy="3409059"/>
          </a:xfrm>
          <a:prstGeom prst="rect">
            <a:avLst/>
          </a:prstGeom>
          <a:effectLst>
            <a:softEdge rad="63500"/>
          </a:effectLst>
        </p:spPr>
      </p:pic>
      <p:pic>
        <p:nvPicPr>
          <p:cNvPr id="9" name="Picture 8"/>
          <p:cNvPicPr>
            <a:picLocks noChangeAspect="1"/>
          </p:cNvPicPr>
          <p:nvPr/>
        </p:nvPicPr>
        <p:blipFill>
          <a:blip r:embed="rId4"/>
          <a:stretch>
            <a:fillRect/>
          </a:stretch>
        </p:blipFill>
        <p:spPr>
          <a:xfrm>
            <a:off x="6414806" y="2377439"/>
            <a:ext cx="2348194" cy="3409059"/>
          </a:xfrm>
          <a:prstGeom prst="rect">
            <a:avLst/>
          </a:prstGeom>
          <a:effectLst>
            <a:softEdge rad="63500"/>
          </a:effectLst>
        </p:spPr>
      </p:pic>
    </p:spTree>
    <p:extLst>
      <p:ext uri="{BB962C8B-B14F-4D97-AF65-F5344CB8AC3E}">
        <p14:creationId xmlns:p14="http://schemas.microsoft.com/office/powerpoint/2010/main" val="2386666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5" y="387625"/>
            <a:ext cx="10515600" cy="1325563"/>
          </a:xfrm>
        </p:spPr>
        <p:txBody>
          <a:bodyPr>
            <a:normAutofit/>
          </a:bodyPr>
          <a:lstStyle/>
          <a:p>
            <a:pPr algn="ctr"/>
            <a:r>
              <a:rPr lang="en-US" b="1" dirty="0">
                <a:latin typeface="+mn-lt"/>
              </a:rPr>
              <a:t>Pesticide Collection Program</a:t>
            </a:r>
          </a:p>
        </p:txBody>
      </p:sp>
      <p:sp>
        <p:nvSpPr>
          <p:cNvPr id="3" name="Content Placeholder 2"/>
          <p:cNvSpPr>
            <a:spLocks noGrp="1"/>
          </p:cNvSpPr>
          <p:nvPr>
            <p:ph idx="1"/>
          </p:nvPr>
        </p:nvSpPr>
        <p:spPr>
          <a:xfrm>
            <a:off x="4368800" y="2165684"/>
            <a:ext cx="7480300" cy="4018547"/>
          </a:xfrm>
        </p:spPr>
        <p:txBody>
          <a:bodyPr>
            <a:normAutofit/>
          </a:bodyPr>
          <a:lstStyle/>
          <a:p>
            <a:r>
              <a:rPr lang="en-US" sz="2400" dirty="0"/>
              <a:t>The disposal of canceled, banned or unwanted pesticides poses a significant challenge to agricultural producers and other pesticide users due to its high cost. </a:t>
            </a:r>
          </a:p>
          <a:p>
            <a:r>
              <a:rPr lang="en-US" sz="2400" dirty="0"/>
              <a:t>Program Status</a:t>
            </a:r>
          </a:p>
          <a:p>
            <a:pPr lvl="1"/>
            <a:r>
              <a:rPr lang="en-US" sz="2000" dirty="0"/>
              <a:t>FY23 program collected a total of ~60,000 lbs.</a:t>
            </a:r>
          </a:p>
          <a:p>
            <a:pPr lvl="1"/>
            <a:r>
              <a:rPr lang="en-US" sz="2000" dirty="0"/>
              <a:t>Since its’ inception, a total of over 1.8 million lbs. has been collected.</a:t>
            </a:r>
          </a:p>
          <a:p>
            <a:pPr marL="228600" lvl="1" indent="0">
              <a:buNone/>
            </a:pPr>
            <a:r>
              <a:rPr lang="en-US" sz="2000" dirty="0"/>
              <a:t>.</a:t>
            </a:r>
          </a:p>
          <a:p>
            <a:pPr marL="0" indent="0">
              <a:buNone/>
            </a:pPr>
            <a:endParaRPr lang="en-US" dirty="0"/>
          </a:p>
          <a:p>
            <a:endParaRPr lang="en-US" dirty="0"/>
          </a:p>
        </p:txBody>
      </p:sp>
      <p:sp>
        <p:nvSpPr>
          <p:cNvPr id="5" name="TextBox 4"/>
          <p:cNvSpPr txBox="1"/>
          <p:nvPr/>
        </p:nvSpPr>
        <p:spPr>
          <a:xfrm>
            <a:off x="4368800" y="5117834"/>
            <a:ext cx="7500027"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 more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http://www.vdacs.virginia.gov/pesticide-collection.shtml</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Slide Number Placeholder 5"/>
          <p:cNvSpPr>
            <a:spLocks noGrp="1"/>
          </p:cNvSpPr>
          <p:nvPr>
            <p:ph type="sldNum" sz="quarter" idx="12"/>
          </p:nvPr>
        </p:nvSpPr>
        <p:spPr/>
        <p:txBody>
          <a:bodyPr/>
          <a:lstStyle/>
          <a:p>
            <a:fld id="{F570B3D5-320C-44A2-81BF-BC1224605DE1}" type="slidenum">
              <a:rPr lang="en-US" smtClean="0"/>
              <a:t>24</a:t>
            </a:fld>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061" y="3089938"/>
            <a:ext cx="2464720" cy="2138400"/>
          </a:xfrm>
          <a:prstGeom prst="rect">
            <a:avLst/>
          </a:prstGeom>
          <a:effectLst>
            <a:softEdge rad="508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221" y="1900438"/>
            <a:ext cx="1807078" cy="1912664"/>
          </a:xfrm>
          <a:prstGeom prst="rect">
            <a:avLst/>
          </a:prstGeom>
          <a:effectLst>
            <a:softEdge rad="63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220" y="4929320"/>
            <a:ext cx="2146443" cy="1609832"/>
          </a:xfrm>
          <a:prstGeom prst="rect">
            <a:avLst/>
          </a:prstGeom>
          <a:effectLst>
            <a:softEdge rad="63500"/>
          </a:effectLst>
        </p:spPr>
      </p:pic>
    </p:spTree>
    <p:extLst>
      <p:ext uri="{BB962C8B-B14F-4D97-AF65-F5344CB8AC3E}">
        <p14:creationId xmlns:p14="http://schemas.microsoft.com/office/powerpoint/2010/main" val="3914376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536" y="644652"/>
            <a:ext cx="8787384" cy="1188720"/>
          </a:xfrm>
          <a:effectLst>
            <a:softEdge rad="215900"/>
          </a:effectLst>
        </p:spPr>
        <p:txBody>
          <a:bodyPr>
            <a:noAutofit/>
          </a:bodyPr>
          <a:lstStyle/>
          <a:p>
            <a:r>
              <a:rPr lang="en-US" sz="3200" b="1" dirty="0">
                <a:latin typeface="+mn-lt"/>
              </a:rPr>
              <a:t>2020-2024</a:t>
            </a:r>
            <a:br>
              <a:rPr lang="en-US" sz="3200" b="1" dirty="0">
                <a:latin typeface="+mn-lt"/>
              </a:rPr>
            </a:br>
            <a:r>
              <a:rPr lang="en-US" sz="3200" b="1" dirty="0">
                <a:latin typeface="+mn-lt"/>
              </a:rPr>
              <a:t>Pesticide Collection Program</a:t>
            </a:r>
          </a:p>
        </p:txBody>
      </p:sp>
      <p:pic>
        <p:nvPicPr>
          <p:cNvPr id="4" name="Content Placeholder 3"/>
          <p:cNvPicPr>
            <a:picLocks noGrp="1" noChangeAspect="1"/>
          </p:cNvPicPr>
          <p:nvPr>
            <p:ph idx="1"/>
          </p:nvPr>
        </p:nvPicPr>
        <p:blipFill rotWithShape="1">
          <a:blip r:embed="rId3"/>
          <a:stretch/>
        </p:blipFill>
        <p:spPr>
          <a:xfrm>
            <a:off x="2372586" y="1833372"/>
            <a:ext cx="8047284" cy="4526598"/>
          </a:xfrm>
          <a:prstGeom prst="rect">
            <a:avLst/>
          </a:prstGeom>
          <a:effectLst>
            <a:softEdge rad="190500"/>
          </a:effectLst>
        </p:spPr>
      </p:pic>
      <p:sp>
        <p:nvSpPr>
          <p:cNvPr id="3" name="Slide Number Placeholder 2"/>
          <p:cNvSpPr>
            <a:spLocks noGrp="1"/>
          </p:cNvSpPr>
          <p:nvPr>
            <p:ph type="sldNum" sz="quarter" idx="12"/>
          </p:nvPr>
        </p:nvSpPr>
        <p:spPr/>
        <p:txBody>
          <a:bodyPr/>
          <a:lstStyle/>
          <a:p>
            <a:fld id="{F570B3D5-320C-44A2-81BF-BC1224605DE1}" type="slidenum">
              <a:rPr lang="en-US" smtClean="0"/>
              <a:t>25</a:t>
            </a:fld>
            <a:endParaRPr lang="en-US" dirty="0"/>
          </a:p>
        </p:txBody>
      </p:sp>
    </p:spTree>
    <p:extLst>
      <p:ext uri="{BB962C8B-B14F-4D97-AF65-F5344CB8AC3E}">
        <p14:creationId xmlns:p14="http://schemas.microsoft.com/office/powerpoint/2010/main" val="221129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57419"/>
            <a:ext cx="10058400" cy="1450757"/>
          </a:xfrm>
        </p:spPr>
        <p:txBody>
          <a:bodyPr/>
          <a:lstStyle/>
          <a:p>
            <a:pPr algn="ctr"/>
            <a:r>
              <a:rPr lang="en-US" b="1" dirty="0">
                <a:latin typeface="+mn-lt"/>
              </a:rPr>
              <a:t>Plastic Pesticide Container Recycling</a:t>
            </a:r>
          </a:p>
        </p:txBody>
      </p:sp>
      <p:sp>
        <p:nvSpPr>
          <p:cNvPr id="3" name="Content Placeholder 2"/>
          <p:cNvSpPr>
            <a:spLocks noGrp="1"/>
          </p:cNvSpPr>
          <p:nvPr>
            <p:ph idx="1"/>
          </p:nvPr>
        </p:nvSpPr>
        <p:spPr>
          <a:xfrm>
            <a:off x="5890149" y="1908839"/>
            <a:ext cx="5765800" cy="3708190"/>
          </a:xfrm>
        </p:spPr>
        <p:txBody>
          <a:bodyPr>
            <a:normAutofit/>
          </a:bodyPr>
          <a:lstStyle/>
          <a:p>
            <a:r>
              <a:rPr lang="en-US" sz="2400" dirty="0"/>
              <a:t>Provide agricultural producers, pesticide dealers and pest control firms with option for the disposal of properly rinsed pesticide containers.</a:t>
            </a:r>
          </a:p>
          <a:p>
            <a:r>
              <a:rPr lang="en-US" sz="2400" dirty="0"/>
              <a:t>Program Status</a:t>
            </a:r>
          </a:p>
          <a:p>
            <a:pPr lvl="1"/>
            <a:r>
              <a:rPr lang="en-US" sz="2400" dirty="0"/>
              <a:t>FY23 program recycled a total of ~</a:t>
            </a:r>
            <a:r>
              <a:rPr lang="en-US" dirty="0"/>
              <a:t>96</a:t>
            </a:r>
            <a:r>
              <a:rPr lang="en-US" sz="2400" dirty="0"/>
              <a:t>,000 lbs. </a:t>
            </a:r>
          </a:p>
          <a:p>
            <a:pPr lvl="1"/>
            <a:r>
              <a:rPr lang="en-US" sz="2400" dirty="0"/>
              <a:t>Since its inception, a total of more than 2.4 million lbs. has been collected.</a:t>
            </a:r>
          </a:p>
          <a:p>
            <a:endParaRPr lang="en-US" dirty="0"/>
          </a:p>
        </p:txBody>
      </p:sp>
      <p:sp>
        <p:nvSpPr>
          <p:cNvPr id="5" name="TextBox 4"/>
          <p:cNvSpPr txBox="1"/>
          <p:nvPr/>
        </p:nvSpPr>
        <p:spPr>
          <a:xfrm>
            <a:off x="1588342" y="5649630"/>
            <a:ext cx="8684395"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 more information: </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http://www.vdacs.virginia.gov/pesticide-container-recycling.shtml</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Slide Number Placeholder 5"/>
          <p:cNvSpPr>
            <a:spLocks noGrp="1"/>
          </p:cNvSpPr>
          <p:nvPr>
            <p:ph type="sldNum" sz="quarter" idx="12"/>
          </p:nvPr>
        </p:nvSpPr>
        <p:spPr/>
        <p:txBody>
          <a:bodyPr/>
          <a:lstStyle/>
          <a:p>
            <a:fld id="{F570B3D5-320C-44A2-81BF-BC1224605DE1}" type="slidenum">
              <a:rPr lang="en-US" smtClean="0"/>
              <a:t>26</a:t>
            </a:fld>
            <a:endParaRPr lang="en-US" dirty="0"/>
          </a:p>
        </p:txBody>
      </p:sp>
      <p:pic>
        <p:nvPicPr>
          <p:cNvPr id="4" name="Picture 3">
            <a:extLst>
              <a:ext uri="{FF2B5EF4-FFF2-40B4-BE49-F238E27FC236}">
                <a16:creationId xmlns:a16="http://schemas.microsoft.com/office/drawing/2014/main" id="{6B5744F4-FDC1-58DF-CBA2-77C0A2B35E49}"/>
              </a:ext>
            </a:extLst>
          </p:cNvPr>
          <p:cNvPicPr>
            <a:picLocks noChangeAspect="1"/>
          </p:cNvPicPr>
          <p:nvPr/>
        </p:nvPicPr>
        <p:blipFill>
          <a:blip r:embed="rId4"/>
          <a:stretch>
            <a:fillRect/>
          </a:stretch>
        </p:blipFill>
        <p:spPr>
          <a:xfrm>
            <a:off x="152890" y="1908838"/>
            <a:ext cx="2678284" cy="2537585"/>
          </a:xfrm>
          <a:prstGeom prst="rect">
            <a:avLst/>
          </a:prstGeom>
          <a:effectLst>
            <a:softEdge rad="127000"/>
          </a:effectLst>
        </p:spPr>
      </p:pic>
      <p:pic>
        <p:nvPicPr>
          <p:cNvPr id="7" name="Picture 6">
            <a:extLst>
              <a:ext uri="{FF2B5EF4-FFF2-40B4-BE49-F238E27FC236}">
                <a16:creationId xmlns:a16="http://schemas.microsoft.com/office/drawing/2014/main" id="{D3D0CD62-D10E-81F1-BC17-F1C670F7C9D7}"/>
              </a:ext>
            </a:extLst>
          </p:cNvPr>
          <p:cNvPicPr>
            <a:picLocks noChangeAspect="1"/>
          </p:cNvPicPr>
          <p:nvPr/>
        </p:nvPicPr>
        <p:blipFill>
          <a:blip r:embed="rId5"/>
          <a:stretch>
            <a:fillRect/>
          </a:stretch>
        </p:blipFill>
        <p:spPr>
          <a:xfrm>
            <a:off x="2946400" y="2119298"/>
            <a:ext cx="2943749" cy="2116664"/>
          </a:xfrm>
          <a:prstGeom prst="rect">
            <a:avLst/>
          </a:prstGeom>
          <a:effectLst>
            <a:softEdge rad="165100"/>
          </a:effectLst>
        </p:spPr>
      </p:pic>
    </p:spTree>
    <p:extLst>
      <p:ext uri="{BB962C8B-B14F-4D97-AF65-F5344CB8AC3E}">
        <p14:creationId xmlns:p14="http://schemas.microsoft.com/office/powerpoint/2010/main" val="3488727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82880"/>
            <a:ext cx="8788400" cy="1533462"/>
          </a:xfrm>
        </p:spPr>
        <p:txBody>
          <a:bodyPr>
            <a:normAutofit fontScale="90000"/>
          </a:bodyPr>
          <a:lstStyle/>
          <a:p>
            <a:r>
              <a:rPr lang="en-US" b="1" dirty="0">
                <a:latin typeface="+mn-lt"/>
              </a:rPr>
              <a:t>Reporting Requirements for Certified Applicators in Virginia: Accidents and Incidents*</a:t>
            </a:r>
          </a:p>
        </p:txBody>
      </p:sp>
      <p:sp>
        <p:nvSpPr>
          <p:cNvPr id="3" name="Content Placeholder 2"/>
          <p:cNvSpPr>
            <a:spLocks noGrp="1"/>
          </p:cNvSpPr>
          <p:nvPr>
            <p:ph sz="half" idx="1"/>
          </p:nvPr>
        </p:nvSpPr>
        <p:spPr>
          <a:xfrm>
            <a:off x="1012064" y="1844926"/>
            <a:ext cx="5338482" cy="4330422"/>
          </a:xfrm>
        </p:spPr>
        <p:txBody>
          <a:bodyPr>
            <a:noAutofit/>
          </a:bodyPr>
          <a:lstStyle/>
          <a:p>
            <a:r>
              <a:rPr lang="en-US" sz="2400" dirty="0"/>
              <a:t>Shall report any pesticide accident or incident in which they are involved that constitutes a threat to any person, to public health or safety, or to the environment, as a result of the use or presence of any pesticide. </a:t>
            </a:r>
          </a:p>
          <a:p>
            <a:r>
              <a:rPr lang="en-US" sz="2400" dirty="0"/>
              <a:t>Includes both general use and restricted use pesticides.</a:t>
            </a:r>
          </a:p>
          <a:p>
            <a:r>
              <a:rPr lang="en-US" sz="2400" dirty="0"/>
              <a:t>No minimum amount.</a:t>
            </a:r>
          </a:p>
          <a:p>
            <a:r>
              <a:rPr lang="en-US" sz="2400" dirty="0"/>
              <a:t>Should be </a:t>
            </a:r>
            <a:r>
              <a:rPr lang="en-US" sz="2400" u="sng" dirty="0"/>
              <a:t>reported to VDACS within 48 hours by phone and within 10 days in writing.</a:t>
            </a:r>
          </a:p>
          <a:p>
            <a:endParaRPr lang="en-US" sz="2200" dirty="0"/>
          </a:p>
        </p:txBody>
      </p:sp>
      <p:sp>
        <p:nvSpPr>
          <p:cNvPr id="4" name="Content Placeholder 3"/>
          <p:cNvSpPr>
            <a:spLocks noGrp="1"/>
          </p:cNvSpPr>
          <p:nvPr>
            <p:ph sz="half" idx="2"/>
          </p:nvPr>
        </p:nvSpPr>
        <p:spPr>
          <a:xfrm>
            <a:off x="6403754" y="1881711"/>
            <a:ext cx="5463989" cy="4556287"/>
          </a:xfrm>
        </p:spPr>
        <p:txBody>
          <a:bodyPr>
            <a:normAutofit fontScale="92500" lnSpcReduction="20000"/>
          </a:bodyPr>
          <a:lstStyle/>
          <a:p>
            <a:r>
              <a:rPr lang="en-US" dirty="0"/>
              <a:t> </a:t>
            </a:r>
            <a:r>
              <a:rPr lang="en-US" sz="2600" dirty="0"/>
              <a:t>Reports include:</a:t>
            </a:r>
          </a:p>
          <a:p>
            <a:pPr lvl="1"/>
            <a:r>
              <a:rPr lang="en-US" sz="2600" u="sng" dirty="0"/>
              <a:t>Name of individuals </a:t>
            </a:r>
            <a:r>
              <a:rPr lang="en-US" sz="2600" dirty="0"/>
              <a:t>involved in accident or incident;</a:t>
            </a:r>
          </a:p>
          <a:p>
            <a:pPr lvl="1"/>
            <a:r>
              <a:rPr lang="en-US" sz="2600" dirty="0"/>
              <a:t>Name of </a:t>
            </a:r>
            <a:r>
              <a:rPr lang="en-US" sz="2600" u="sng" dirty="0"/>
              <a:t>pesticide</a:t>
            </a:r>
            <a:r>
              <a:rPr lang="en-US" sz="2600" dirty="0"/>
              <a:t> involved;</a:t>
            </a:r>
          </a:p>
          <a:p>
            <a:pPr lvl="1"/>
            <a:r>
              <a:rPr lang="en-US" sz="2600" u="sng" dirty="0"/>
              <a:t>Quantity</a:t>
            </a:r>
            <a:r>
              <a:rPr lang="en-US" sz="2600" dirty="0"/>
              <a:t> of pesticide spilled and containment procedures;</a:t>
            </a:r>
          </a:p>
          <a:p>
            <a:pPr lvl="1"/>
            <a:r>
              <a:rPr lang="en-US" sz="2600" u="sng" dirty="0"/>
              <a:t>Time, date, and location </a:t>
            </a:r>
            <a:r>
              <a:rPr lang="en-US" sz="2600" dirty="0"/>
              <a:t>of accident or incident;</a:t>
            </a:r>
          </a:p>
          <a:p>
            <a:pPr lvl="1"/>
            <a:r>
              <a:rPr lang="en-US" sz="2600" u="sng" dirty="0"/>
              <a:t>Mitigating actions </a:t>
            </a:r>
            <a:r>
              <a:rPr lang="en-US" sz="2600" dirty="0"/>
              <a:t>taken; and</a:t>
            </a:r>
          </a:p>
          <a:p>
            <a:pPr lvl="1"/>
            <a:r>
              <a:rPr lang="en-US" sz="2600" dirty="0"/>
              <a:t>Name, or description if unnamed, and location of </a:t>
            </a:r>
            <a:r>
              <a:rPr lang="en-US" sz="2600" u="sng" dirty="0"/>
              <a:t>bodies of water nearby where contamination of such bodies of water could reasonably be expected </a:t>
            </a:r>
            <a:r>
              <a:rPr lang="en-US" sz="2600" dirty="0"/>
              <a:t>to occur due to natural or manmade actions.</a:t>
            </a:r>
          </a:p>
          <a:p>
            <a:endParaRPr lang="en-US" dirty="0"/>
          </a:p>
        </p:txBody>
      </p:sp>
      <p:sp>
        <p:nvSpPr>
          <p:cNvPr id="5" name="TextBox 4"/>
          <p:cNvSpPr txBox="1"/>
          <p:nvPr/>
        </p:nvSpPr>
        <p:spPr>
          <a:xfrm>
            <a:off x="1125070" y="6383625"/>
            <a:ext cx="9865659" cy="400110"/>
          </a:xfrm>
          <a:prstGeom prst="rect">
            <a:avLst/>
          </a:prstGeom>
          <a:noFill/>
        </p:spPr>
        <p:txBody>
          <a:bodyPr wrap="square" rtlCol="0">
            <a:spAutoFit/>
          </a:bodyPr>
          <a:lstStyle/>
          <a:p>
            <a:pPr algn="ctr"/>
            <a:r>
              <a:rPr lang="en-US" sz="2000" b="1" i="1" dirty="0">
                <a:solidFill>
                  <a:srgbClr val="C00000"/>
                </a:solidFill>
              </a:rPr>
              <a:t>*There may be other reporting requirements outside of the Act &amp; Regulations…</a:t>
            </a:r>
          </a:p>
        </p:txBody>
      </p:sp>
      <p:sp>
        <p:nvSpPr>
          <p:cNvPr id="6" name="Slide Number Placeholder 5"/>
          <p:cNvSpPr>
            <a:spLocks noGrp="1"/>
          </p:cNvSpPr>
          <p:nvPr>
            <p:ph type="sldNum" sz="quarter" idx="12"/>
          </p:nvPr>
        </p:nvSpPr>
        <p:spPr/>
        <p:txBody>
          <a:bodyPr/>
          <a:lstStyle/>
          <a:p>
            <a:fld id="{F570B3D5-320C-44A2-81BF-BC1224605DE1}" type="slidenum">
              <a:rPr lang="en-US" smtClean="0"/>
              <a:t>27</a:t>
            </a:fld>
            <a:endParaRPr lang="en-US" dirty="0"/>
          </a:p>
        </p:txBody>
      </p:sp>
      <p:pic>
        <p:nvPicPr>
          <p:cNvPr id="2050" name="Picture 2">
            <a:extLst>
              <a:ext uri="{FF2B5EF4-FFF2-40B4-BE49-F238E27FC236}">
                <a16:creationId xmlns:a16="http://schemas.microsoft.com/office/drawing/2014/main" id="{8CABB68B-013C-040B-8C3B-9E6A34D6F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062" y="34140"/>
            <a:ext cx="2871310" cy="1830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468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0B53EF-3FAD-6A66-472B-59484239ABAF}"/>
              </a:ext>
            </a:extLst>
          </p:cNvPr>
          <p:cNvSpPr>
            <a:spLocks noGrp="1"/>
          </p:cNvSpPr>
          <p:nvPr>
            <p:ph type="body" idx="1"/>
          </p:nvPr>
        </p:nvSpPr>
        <p:spPr>
          <a:xfrm>
            <a:off x="905508" y="1675696"/>
            <a:ext cx="4270248" cy="510688"/>
          </a:xfrm>
        </p:spPr>
        <p:txBody>
          <a:bodyPr>
            <a:normAutofit/>
          </a:bodyPr>
          <a:lstStyle/>
          <a:p>
            <a:r>
              <a:rPr lang="en-US" sz="2400" b="1" dirty="0">
                <a:solidFill>
                  <a:schemeClr val="tx1"/>
                </a:solidFill>
              </a:rPr>
              <a:t>applicators</a:t>
            </a:r>
          </a:p>
        </p:txBody>
      </p:sp>
      <p:sp>
        <p:nvSpPr>
          <p:cNvPr id="3" name="Content Placeholder 2"/>
          <p:cNvSpPr>
            <a:spLocks noGrp="1"/>
          </p:cNvSpPr>
          <p:nvPr>
            <p:ph sz="half" idx="2"/>
          </p:nvPr>
        </p:nvSpPr>
        <p:spPr>
          <a:xfrm>
            <a:off x="584558" y="2602231"/>
            <a:ext cx="5963377" cy="3754119"/>
          </a:xfrm>
        </p:spPr>
        <p:txBody>
          <a:bodyPr>
            <a:normAutofit fontScale="92500" lnSpcReduction="20000"/>
          </a:bodyPr>
          <a:lstStyle/>
          <a:p>
            <a:r>
              <a:rPr lang="en-US" b="1" dirty="0">
                <a:solidFill>
                  <a:schemeClr val="tx1"/>
                </a:solidFill>
              </a:rPr>
              <a:t>Maintaining your certification includes:</a:t>
            </a:r>
          </a:p>
          <a:p>
            <a:pPr lvl="1"/>
            <a:r>
              <a:rPr lang="en-US" sz="2800" dirty="0">
                <a:solidFill>
                  <a:schemeClr val="tx1"/>
                </a:solidFill>
              </a:rPr>
              <a:t>Ensuring OPS has your current mailing address - must complete a “Change of Information Form” to process any changes;</a:t>
            </a:r>
          </a:p>
          <a:p>
            <a:pPr lvl="1"/>
            <a:r>
              <a:rPr lang="en-US" sz="2800" dirty="0">
                <a:solidFill>
                  <a:schemeClr val="tx1"/>
                </a:solidFill>
              </a:rPr>
              <a:t>Knowing when your certification expires and attend a recertification course prior to the expiration date of your certification; and</a:t>
            </a:r>
          </a:p>
          <a:p>
            <a:pPr lvl="1"/>
            <a:r>
              <a:rPr lang="en-US" sz="2800" dirty="0">
                <a:solidFill>
                  <a:schemeClr val="tx1"/>
                </a:solidFill>
              </a:rPr>
              <a:t>Signing your name on the course roster and complete and sign your recertification application form.</a:t>
            </a:r>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570B3D5-320C-44A2-81BF-BC1224605DE1}" type="slidenum">
              <a:rPr lang="en-US" smtClean="0"/>
              <a:t>28</a:t>
            </a:fld>
            <a:endParaRPr lang="en-US" dirty="0"/>
          </a:p>
        </p:txBody>
      </p:sp>
      <p:sp>
        <p:nvSpPr>
          <p:cNvPr id="2" name="Title 1"/>
          <p:cNvSpPr>
            <a:spLocks noGrp="1"/>
          </p:cNvSpPr>
          <p:nvPr>
            <p:ph type="title"/>
          </p:nvPr>
        </p:nvSpPr>
        <p:spPr>
          <a:xfrm>
            <a:off x="905508" y="284480"/>
            <a:ext cx="5963378" cy="1391216"/>
          </a:xfrm>
        </p:spPr>
        <p:txBody>
          <a:bodyPr>
            <a:normAutofit fontScale="90000"/>
          </a:bodyPr>
          <a:lstStyle/>
          <a:p>
            <a:pPr algn="ctr"/>
            <a:r>
              <a:rPr lang="en-US" sz="3200" b="1" dirty="0">
                <a:solidFill>
                  <a:srgbClr val="C00000"/>
                </a:solidFill>
                <a:latin typeface="+mn-lt"/>
              </a:rPr>
              <a:t>Reminder</a:t>
            </a:r>
            <a:br>
              <a:rPr lang="en-US" sz="3200" b="1" dirty="0">
                <a:latin typeface="+mn-lt"/>
              </a:rPr>
            </a:br>
            <a:r>
              <a:rPr lang="en-US" sz="3200" b="1" dirty="0">
                <a:latin typeface="+mn-lt"/>
              </a:rPr>
              <a:t>If you don’t tell us, we won’t know!</a:t>
            </a:r>
            <a:endParaRPr lang="en-US" sz="3200" b="1" i="1" dirty="0">
              <a:latin typeface="+mn-lt"/>
            </a:endParaRPr>
          </a:p>
        </p:txBody>
      </p:sp>
      <p:pic>
        <p:nvPicPr>
          <p:cNvPr id="10" name="Picture 9">
            <a:extLst>
              <a:ext uri="{FF2B5EF4-FFF2-40B4-BE49-F238E27FC236}">
                <a16:creationId xmlns:a16="http://schemas.microsoft.com/office/drawing/2014/main" id="{3888E281-9E4C-6F4B-C883-A6484BD5FB8E}"/>
              </a:ext>
            </a:extLst>
          </p:cNvPr>
          <p:cNvPicPr>
            <a:picLocks noChangeAspect="1"/>
          </p:cNvPicPr>
          <p:nvPr/>
        </p:nvPicPr>
        <p:blipFill>
          <a:blip r:embed="rId3"/>
          <a:stretch>
            <a:fillRect/>
          </a:stretch>
        </p:blipFill>
        <p:spPr>
          <a:xfrm>
            <a:off x="7212531" y="145406"/>
            <a:ext cx="4958510" cy="6407794"/>
          </a:xfrm>
          <a:prstGeom prst="rect">
            <a:avLst/>
          </a:prstGeom>
        </p:spPr>
      </p:pic>
    </p:spTree>
    <p:extLst>
      <p:ext uri="{BB962C8B-B14F-4D97-AF65-F5344CB8AC3E}">
        <p14:creationId xmlns:p14="http://schemas.microsoft.com/office/powerpoint/2010/main" val="3850036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58B7898-2237-42E6-1378-0BEAEDBE58D8}"/>
              </a:ext>
            </a:extLst>
          </p:cNvPr>
          <p:cNvSpPr>
            <a:spLocks noGrp="1"/>
          </p:cNvSpPr>
          <p:nvPr>
            <p:ph sz="quarter" idx="4"/>
          </p:nvPr>
        </p:nvSpPr>
        <p:spPr>
          <a:xfrm>
            <a:off x="97970" y="1944069"/>
            <a:ext cx="8196943" cy="4756979"/>
          </a:xfrm>
        </p:spPr>
        <p:txBody>
          <a:bodyPr>
            <a:normAutofit fontScale="70000" lnSpcReduction="20000"/>
          </a:bodyPr>
          <a:lstStyle/>
          <a:p>
            <a:r>
              <a:rPr lang="en-US" sz="3000" b="1" dirty="0"/>
              <a:t>Maintaining your license includes:</a:t>
            </a:r>
          </a:p>
          <a:p>
            <a:pPr lvl="1"/>
            <a:r>
              <a:rPr lang="en-US" sz="3100" dirty="0"/>
              <a:t>Ensuring OPS has the business’ current mailing address - must complete a “Change of Information Form” to process any changes;</a:t>
            </a:r>
          </a:p>
          <a:p>
            <a:pPr lvl="1"/>
            <a:r>
              <a:rPr lang="en-US" sz="3100" dirty="0"/>
              <a:t>Knowing when the business’ license expires and renew the business’ license before it expires;</a:t>
            </a:r>
          </a:p>
          <a:p>
            <a:pPr lvl="1"/>
            <a:r>
              <a:rPr lang="en-US" sz="3100" dirty="0"/>
              <a:t>The business’ Certificate of Insurance is current and valid;</a:t>
            </a:r>
          </a:p>
          <a:p>
            <a:pPr lvl="1"/>
            <a:r>
              <a:rPr lang="en-US" sz="3100" dirty="0"/>
              <a:t>The business has, </a:t>
            </a:r>
          </a:p>
          <a:p>
            <a:pPr lvl="2"/>
            <a:r>
              <a:rPr lang="en-US" sz="3100" dirty="0"/>
              <a:t>If applying pesticides, a currently certified commercial applicator of record who is responsible for  (i) the safe application of the pesticides; and (ii) providing recommendations for the use of pesticides; or</a:t>
            </a:r>
          </a:p>
          <a:p>
            <a:pPr lvl="2"/>
            <a:r>
              <a:rPr lang="en-US" sz="3100" dirty="0"/>
              <a:t>If selling restricted use pesticides, or distribute restricted use pesticides for purposes of selling, must employ a certified commercial applicator of record who is present and bears immediate responsibility for the correct and safe operation of the location or outlet.</a:t>
            </a:r>
          </a:p>
          <a:p>
            <a:endParaRPr lang="en-US" dirty="0"/>
          </a:p>
        </p:txBody>
      </p:sp>
      <p:sp>
        <p:nvSpPr>
          <p:cNvPr id="7" name="Text Placeholder 6">
            <a:extLst>
              <a:ext uri="{FF2B5EF4-FFF2-40B4-BE49-F238E27FC236}">
                <a16:creationId xmlns:a16="http://schemas.microsoft.com/office/drawing/2014/main" id="{3EA63579-8915-19C0-C429-97CD48646442}"/>
              </a:ext>
            </a:extLst>
          </p:cNvPr>
          <p:cNvSpPr>
            <a:spLocks noGrp="1"/>
          </p:cNvSpPr>
          <p:nvPr>
            <p:ph type="body" sz="quarter" idx="13"/>
          </p:nvPr>
        </p:nvSpPr>
        <p:spPr>
          <a:xfrm>
            <a:off x="796651" y="1433381"/>
            <a:ext cx="4270248" cy="510688"/>
          </a:xfrm>
        </p:spPr>
        <p:txBody>
          <a:bodyPr>
            <a:normAutofit/>
          </a:bodyPr>
          <a:lstStyle/>
          <a:p>
            <a:r>
              <a:rPr lang="en-US" sz="2400" b="1" dirty="0">
                <a:solidFill>
                  <a:schemeClr val="tx1"/>
                </a:solidFill>
              </a:rPr>
              <a:t>businesses</a:t>
            </a:r>
          </a:p>
        </p:txBody>
      </p:sp>
      <p:sp>
        <p:nvSpPr>
          <p:cNvPr id="4" name="Slide Number Placeholder 3"/>
          <p:cNvSpPr>
            <a:spLocks noGrp="1"/>
          </p:cNvSpPr>
          <p:nvPr>
            <p:ph type="sldNum" sz="quarter" idx="12"/>
          </p:nvPr>
        </p:nvSpPr>
        <p:spPr/>
        <p:txBody>
          <a:bodyPr/>
          <a:lstStyle/>
          <a:p>
            <a:fld id="{F570B3D5-320C-44A2-81BF-BC1224605DE1}" type="slidenum">
              <a:rPr lang="en-US" smtClean="0"/>
              <a:t>29</a:t>
            </a:fld>
            <a:endParaRPr lang="en-US" dirty="0"/>
          </a:p>
        </p:txBody>
      </p:sp>
      <p:sp>
        <p:nvSpPr>
          <p:cNvPr id="2" name="Title 1"/>
          <p:cNvSpPr>
            <a:spLocks noGrp="1"/>
          </p:cNvSpPr>
          <p:nvPr>
            <p:ph type="title"/>
          </p:nvPr>
        </p:nvSpPr>
        <p:spPr>
          <a:xfrm>
            <a:off x="796651" y="156952"/>
            <a:ext cx="5299349" cy="1276429"/>
          </a:xfrm>
        </p:spPr>
        <p:txBody>
          <a:bodyPr>
            <a:normAutofit fontScale="90000"/>
          </a:bodyPr>
          <a:lstStyle/>
          <a:p>
            <a:pPr algn="ctr"/>
            <a:r>
              <a:rPr lang="en-US" sz="3200" b="1" dirty="0">
                <a:solidFill>
                  <a:srgbClr val="C00000"/>
                </a:solidFill>
                <a:latin typeface="+mn-lt"/>
              </a:rPr>
              <a:t>Reminder</a:t>
            </a:r>
            <a:br>
              <a:rPr lang="en-US" sz="3200" b="1" dirty="0">
                <a:latin typeface="+mn-lt"/>
              </a:rPr>
            </a:br>
            <a:r>
              <a:rPr lang="en-US" sz="3200" b="1" dirty="0">
                <a:latin typeface="+mn-lt"/>
              </a:rPr>
              <a:t>If you don’t tell us, we won’t know!</a:t>
            </a:r>
            <a:endParaRPr lang="en-US" sz="3200" b="1" i="1" dirty="0">
              <a:latin typeface="+mn-lt"/>
            </a:endParaRPr>
          </a:p>
        </p:txBody>
      </p:sp>
      <p:pic>
        <p:nvPicPr>
          <p:cNvPr id="12" name="Picture 11">
            <a:extLst>
              <a:ext uri="{FF2B5EF4-FFF2-40B4-BE49-F238E27FC236}">
                <a16:creationId xmlns:a16="http://schemas.microsoft.com/office/drawing/2014/main" id="{494499D9-54C7-7740-7BA2-B8B79F6D1E83}"/>
              </a:ext>
            </a:extLst>
          </p:cNvPr>
          <p:cNvPicPr>
            <a:picLocks noChangeAspect="1"/>
          </p:cNvPicPr>
          <p:nvPr/>
        </p:nvPicPr>
        <p:blipFill>
          <a:blip r:embed="rId3"/>
          <a:stretch>
            <a:fillRect/>
          </a:stretch>
        </p:blipFill>
        <p:spPr>
          <a:xfrm>
            <a:off x="8098971" y="438289"/>
            <a:ext cx="3897086" cy="5077827"/>
          </a:xfrm>
          <a:prstGeom prst="rect">
            <a:avLst/>
          </a:prstGeom>
        </p:spPr>
      </p:pic>
    </p:spTree>
    <p:extLst>
      <p:ext uri="{BB962C8B-B14F-4D97-AF65-F5344CB8AC3E}">
        <p14:creationId xmlns:p14="http://schemas.microsoft.com/office/powerpoint/2010/main" val="1743137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0375" y="160338"/>
            <a:ext cx="6958022" cy="859396"/>
          </a:xfrm>
        </p:spPr>
        <p:txBody>
          <a:bodyPr>
            <a:normAutofit fontScale="90000"/>
          </a:bodyPr>
          <a:lstStyle/>
          <a:p>
            <a:pPr algn="ctr"/>
            <a:r>
              <a:rPr lang="en-US" b="1" dirty="0">
                <a:latin typeface="+mn-lt"/>
              </a:rPr>
              <a:t>Pesticide Regulation in Virginia</a:t>
            </a:r>
          </a:p>
        </p:txBody>
      </p:sp>
      <p:sp>
        <p:nvSpPr>
          <p:cNvPr id="3" name="Content Placeholder 2"/>
          <p:cNvSpPr>
            <a:spLocks noGrp="1"/>
          </p:cNvSpPr>
          <p:nvPr>
            <p:ph idx="1"/>
          </p:nvPr>
        </p:nvSpPr>
        <p:spPr>
          <a:xfrm>
            <a:off x="0" y="1713634"/>
            <a:ext cx="7543800" cy="5144366"/>
          </a:xfrm>
        </p:spPr>
        <p:txBody>
          <a:bodyPr>
            <a:normAutofit fontScale="92500"/>
          </a:bodyPr>
          <a:lstStyle/>
          <a:p>
            <a:r>
              <a:rPr lang="en-US" sz="2400" dirty="0"/>
              <a:t>(Co)Regulators</a:t>
            </a:r>
          </a:p>
          <a:p>
            <a:pPr marL="0" indent="0">
              <a:buNone/>
            </a:pPr>
            <a:endParaRPr lang="en-US" sz="2400" dirty="0"/>
          </a:p>
          <a:p>
            <a:r>
              <a:rPr lang="en-US" sz="2400" dirty="0"/>
              <a:t>VDACS’ Office of Pesticide Services (OPS): Administers the pesticide program and supports VDACS and the Board of Agriculture and Consumer Services (Board)</a:t>
            </a:r>
          </a:p>
          <a:p>
            <a:pPr lvl="1"/>
            <a:r>
              <a:rPr lang="en-US" sz="2200" dirty="0"/>
              <a:t>Protect consumers and the environment; and</a:t>
            </a:r>
          </a:p>
          <a:p>
            <a:pPr lvl="1"/>
            <a:r>
              <a:rPr lang="en-US" sz="2200" dirty="0"/>
              <a:t>Ensure the safe and effective control of pests that adversely affect crops, structures, health, and domestic animals. </a:t>
            </a:r>
          </a:p>
          <a:p>
            <a:pPr lvl="1"/>
            <a:endParaRPr lang="en-US" sz="1300" dirty="0"/>
          </a:p>
          <a:p>
            <a:r>
              <a:rPr lang="en-US" sz="2400" dirty="0"/>
              <a:t>OPS authority is derived from: the Virginia Pesticide Control Act (Act) and the Regulations Pursuant to the Act (Regulations).</a:t>
            </a:r>
          </a:p>
          <a:p>
            <a:endParaRPr lang="en-US" sz="1300" dirty="0"/>
          </a:p>
          <a:p>
            <a:r>
              <a:rPr lang="en-US" sz="2400" dirty="0"/>
              <a:t>Staff also has federal credentials to: enforce provisions of the Federal Insecticide, Fungicide and Rodenticide Act (FIFRA).</a:t>
            </a:r>
          </a:p>
          <a:p>
            <a:pPr>
              <a:buNone/>
            </a:pPr>
            <a:endParaRPr lang="en-US" sz="2400" dirty="0"/>
          </a:p>
          <a:p>
            <a:pPr>
              <a:buNone/>
            </a:pPr>
            <a:endParaRPr lang="en-US" dirty="0"/>
          </a:p>
        </p:txBody>
      </p:sp>
      <p:sp>
        <p:nvSpPr>
          <p:cNvPr id="2" name="Slide Number Placeholder 1"/>
          <p:cNvSpPr>
            <a:spLocks noGrp="1"/>
          </p:cNvSpPr>
          <p:nvPr>
            <p:ph type="sldNum" sz="quarter" idx="12"/>
          </p:nvPr>
        </p:nvSpPr>
        <p:spPr/>
        <p:txBody>
          <a:bodyPr/>
          <a:lstStyle/>
          <a:p>
            <a:fld id="{F570B3D5-320C-44A2-81BF-BC1224605DE1}" type="slidenum">
              <a:rPr lang="en-US" smtClean="0"/>
              <a:t>3</a:t>
            </a:fld>
            <a:endParaRPr lang="en-US" dirty="0"/>
          </a:p>
        </p:txBody>
      </p:sp>
      <p:sp>
        <p:nvSpPr>
          <p:cNvPr id="6" name="AutoShape 2" descr="United States Environmental Protection Agency | US EP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nited States Environmental Protection Agency | US EP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10713783" y="353698"/>
            <a:ext cx="1359936" cy="1359936"/>
          </a:xfrm>
          <a:prstGeom prst="rect">
            <a:avLst/>
          </a:prstGeom>
        </p:spPr>
      </p:pic>
      <p:pic>
        <p:nvPicPr>
          <p:cNvPr id="5" name="Picture 4"/>
          <p:cNvPicPr>
            <a:picLocks noChangeAspect="1"/>
          </p:cNvPicPr>
          <p:nvPr/>
        </p:nvPicPr>
        <p:blipFill>
          <a:blip r:embed="rId4"/>
          <a:stretch>
            <a:fillRect/>
          </a:stretch>
        </p:blipFill>
        <p:spPr>
          <a:xfrm>
            <a:off x="7738875" y="638217"/>
            <a:ext cx="2875141" cy="907039"/>
          </a:xfrm>
          <a:prstGeom prst="rect">
            <a:avLst/>
          </a:prstGeom>
        </p:spPr>
      </p:pic>
      <p:sp>
        <p:nvSpPr>
          <p:cNvPr id="11" name="Arrow: Bent 10">
            <a:extLst>
              <a:ext uri="{FF2B5EF4-FFF2-40B4-BE49-F238E27FC236}">
                <a16:creationId xmlns:a16="http://schemas.microsoft.com/office/drawing/2014/main" id="{1CE136CC-DF61-FCD9-0AEA-3A5A77C729D3}"/>
              </a:ext>
            </a:extLst>
          </p:cNvPr>
          <p:cNvSpPr/>
          <p:nvPr/>
        </p:nvSpPr>
        <p:spPr>
          <a:xfrm>
            <a:off x="2228908" y="942614"/>
            <a:ext cx="5410200" cy="1280160"/>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39DFDAAE-0CAA-32C5-3D5F-2AAD208DA3EE}"/>
              </a:ext>
            </a:extLst>
          </p:cNvPr>
          <p:cNvPicPr>
            <a:picLocks noChangeAspect="1"/>
          </p:cNvPicPr>
          <p:nvPr/>
        </p:nvPicPr>
        <p:blipFill>
          <a:blip r:embed="rId5"/>
          <a:stretch>
            <a:fillRect/>
          </a:stretch>
        </p:blipFill>
        <p:spPr>
          <a:xfrm>
            <a:off x="8858819" y="4914688"/>
            <a:ext cx="1702475" cy="1943312"/>
          </a:xfrm>
          <a:prstGeom prst="rect">
            <a:avLst/>
          </a:prstGeom>
        </p:spPr>
      </p:pic>
      <p:pic>
        <p:nvPicPr>
          <p:cNvPr id="15" name="Picture 14">
            <a:extLst>
              <a:ext uri="{FF2B5EF4-FFF2-40B4-BE49-F238E27FC236}">
                <a16:creationId xmlns:a16="http://schemas.microsoft.com/office/drawing/2014/main" id="{1AC419F9-1F48-6638-A8CF-652EC30CCBC6}"/>
              </a:ext>
            </a:extLst>
          </p:cNvPr>
          <p:cNvPicPr>
            <a:picLocks noChangeAspect="1"/>
          </p:cNvPicPr>
          <p:nvPr/>
        </p:nvPicPr>
        <p:blipFill>
          <a:blip r:embed="rId6"/>
          <a:stretch>
            <a:fillRect/>
          </a:stretch>
        </p:blipFill>
        <p:spPr>
          <a:xfrm>
            <a:off x="7228114" y="1905001"/>
            <a:ext cx="4963886" cy="3047084"/>
          </a:xfrm>
          <a:prstGeom prst="rect">
            <a:avLst/>
          </a:prstGeom>
        </p:spPr>
      </p:pic>
    </p:spTree>
    <p:extLst>
      <p:ext uri="{BB962C8B-B14F-4D97-AF65-F5344CB8AC3E}">
        <p14:creationId xmlns:p14="http://schemas.microsoft.com/office/powerpoint/2010/main" val="4033824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630" y="119744"/>
            <a:ext cx="7729728" cy="954543"/>
          </a:xfrm>
        </p:spPr>
        <p:txBody>
          <a:bodyPr>
            <a:normAutofit/>
          </a:bodyPr>
          <a:lstStyle/>
          <a:p>
            <a:r>
              <a:rPr lang="en-US" sz="2400" b="1" dirty="0">
                <a:solidFill>
                  <a:srgbClr val="C00000"/>
                </a:solidFill>
                <a:latin typeface="+mn-lt"/>
              </a:rPr>
              <a:t>REMINDER</a:t>
            </a:r>
            <a:br>
              <a:rPr lang="en-US" sz="2400" b="1" dirty="0">
                <a:latin typeface="+mn-lt"/>
              </a:rPr>
            </a:br>
            <a:r>
              <a:rPr lang="en-US" sz="2400" b="1" dirty="0">
                <a:latin typeface="+mn-lt"/>
              </a:rPr>
              <a:t>Credit For Recertification Course</a:t>
            </a:r>
            <a:endParaRPr lang="en-US" sz="2400" dirty="0"/>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30</a:t>
            </a:fld>
            <a:endParaRPr lang="en-US" dirty="0"/>
          </a:p>
        </p:txBody>
      </p:sp>
      <p:graphicFrame>
        <p:nvGraphicFramePr>
          <p:cNvPr id="6" name="Subtitle 2">
            <a:extLst>
              <a:ext uri="{FF2B5EF4-FFF2-40B4-BE49-F238E27FC236}">
                <a16:creationId xmlns:a16="http://schemas.microsoft.com/office/drawing/2014/main" id="{5FCCDCE7-0589-3AA5-4445-5CCBCEF8DD41}"/>
              </a:ext>
            </a:extLst>
          </p:cNvPr>
          <p:cNvGraphicFramePr>
            <a:graphicFrameLocks noGrp="1"/>
          </p:cNvGraphicFramePr>
          <p:nvPr>
            <p:ph idx="1"/>
          </p:nvPr>
        </p:nvGraphicFramePr>
        <p:xfrm>
          <a:off x="576943" y="1252193"/>
          <a:ext cx="11234056" cy="5331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121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31" y="345440"/>
            <a:ext cx="4270549" cy="2167997"/>
          </a:xfrm>
          <a:noFill/>
          <a:ln>
            <a:solidFill>
              <a:schemeClr val="tx1"/>
            </a:solidFill>
          </a:ln>
        </p:spPr>
        <p:txBody>
          <a:bodyPr>
            <a:normAutofit/>
          </a:bodyPr>
          <a:lstStyle/>
          <a:p>
            <a:r>
              <a:rPr lang="en-US" sz="2000" b="1" dirty="0">
                <a:latin typeface="+mn-lt"/>
              </a:rPr>
              <a:t>Protecting Pollinators</a:t>
            </a:r>
            <a:br>
              <a:rPr lang="en-US" sz="2000" b="1" dirty="0">
                <a:latin typeface="+mn-lt"/>
              </a:rPr>
            </a:br>
            <a:br>
              <a:rPr lang="en-US" sz="2000" b="1" dirty="0">
                <a:latin typeface="+mn-lt"/>
              </a:rPr>
            </a:br>
            <a:r>
              <a:rPr lang="en-US" sz="2000" b="1" i="1" dirty="0">
                <a:latin typeface="+mn-lt"/>
              </a:rPr>
              <a:t>Voluntary Plan to Mitigate </a:t>
            </a:r>
            <a:br>
              <a:rPr lang="en-US" sz="2000" b="1" i="1" dirty="0">
                <a:latin typeface="+mn-lt"/>
              </a:rPr>
            </a:br>
            <a:r>
              <a:rPr lang="en-US" sz="2000" b="1" i="1" dirty="0">
                <a:latin typeface="+mn-lt"/>
              </a:rPr>
              <a:t>the Risk of Pesticides </a:t>
            </a:r>
            <a:br>
              <a:rPr lang="en-US" sz="2000" b="1" i="1" dirty="0">
                <a:latin typeface="+mn-lt"/>
              </a:rPr>
            </a:br>
            <a:r>
              <a:rPr lang="en-US" sz="2000" b="1" i="1" dirty="0">
                <a:latin typeface="+mn-lt"/>
              </a:rPr>
              <a:t>to Managed Pollinators</a:t>
            </a:r>
          </a:p>
        </p:txBody>
      </p:sp>
      <p:sp>
        <p:nvSpPr>
          <p:cNvPr id="3" name="Content Placeholder 2"/>
          <p:cNvSpPr>
            <a:spLocks noGrp="1"/>
          </p:cNvSpPr>
          <p:nvPr>
            <p:ph idx="1"/>
          </p:nvPr>
        </p:nvSpPr>
        <p:spPr>
          <a:xfrm>
            <a:off x="4582160" y="274320"/>
            <a:ext cx="7609840" cy="7772400"/>
          </a:xfrm>
        </p:spPr>
        <p:txBody>
          <a:bodyPr anchor="ctr">
            <a:normAutofit/>
          </a:bodyPr>
          <a:lstStyle/>
          <a:p>
            <a:r>
              <a:rPr lang="en-US" sz="2400" dirty="0">
                <a:latin typeface="+mj-lt"/>
              </a:rPr>
              <a:t>Voluntary, proactive approach which focuses on </a:t>
            </a:r>
            <a:r>
              <a:rPr lang="en-US" sz="2400" b="1" dirty="0">
                <a:latin typeface="+mj-lt"/>
              </a:rPr>
              <a:t>enhanced communication and coordination between pesticide applicators and beekeepers</a:t>
            </a:r>
            <a:r>
              <a:rPr lang="en-US" sz="2400" dirty="0">
                <a:latin typeface="+mj-lt"/>
              </a:rPr>
              <a:t>.</a:t>
            </a:r>
          </a:p>
          <a:p>
            <a:pPr lvl="1"/>
            <a:r>
              <a:rPr lang="en-US" dirty="0">
                <a:latin typeface="+mj-lt"/>
              </a:rPr>
              <a:t>Beekeepers providing information regarding the location of their hives; and</a:t>
            </a:r>
          </a:p>
          <a:p>
            <a:pPr lvl="1"/>
            <a:r>
              <a:rPr lang="en-US" dirty="0">
                <a:latin typeface="+mj-lt"/>
              </a:rPr>
              <a:t>Pesticide applicators providing advance notice of applications that have the potential to impact managed pollinators.</a:t>
            </a:r>
          </a:p>
          <a:p>
            <a:r>
              <a:rPr lang="en-US" sz="2400" dirty="0">
                <a:latin typeface="+mj-lt"/>
              </a:rPr>
              <a:t>To facilitate the communication, VDACS has acquired an online mapping tool:</a:t>
            </a:r>
          </a:p>
          <a:p>
            <a:pPr lvl="1"/>
            <a:r>
              <a:rPr lang="en-US" b="1" dirty="0">
                <a:latin typeface="+mj-lt"/>
              </a:rPr>
              <a:t>Agricultural producers and pesticide applicators can register with </a:t>
            </a:r>
            <a:r>
              <a:rPr lang="en-US" b="1" i="1" dirty="0">
                <a:latin typeface="+mj-lt"/>
              </a:rPr>
              <a:t>FieldCheck®</a:t>
            </a:r>
            <a:r>
              <a:rPr lang="en-US" b="1" dirty="0">
                <a:latin typeface="+mj-lt"/>
              </a:rPr>
              <a:t> </a:t>
            </a:r>
            <a:r>
              <a:rPr lang="en-US" dirty="0">
                <a:latin typeface="+mj-lt"/>
              </a:rPr>
              <a:t>to view the locations of hives in the application area and notify beekeepers of  planned applications.</a:t>
            </a:r>
          </a:p>
          <a:p>
            <a:pPr lvl="1"/>
            <a:r>
              <a:rPr lang="en-US" b="1" dirty="0"/>
              <a:t>Beekeepers can use </a:t>
            </a:r>
            <a:r>
              <a:rPr lang="en-US" b="1" i="1" dirty="0"/>
              <a:t>BeeCheck</a:t>
            </a:r>
            <a:r>
              <a:rPr lang="en-US" b="1" dirty="0"/>
              <a:t>™ </a:t>
            </a:r>
            <a:r>
              <a:rPr lang="en-US" dirty="0"/>
              <a:t>to map the location of their hives.</a:t>
            </a:r>
          </a:p>
          <a:p>
            <a:pPr marL="342900" lvl="1" indent="0">
              <a:buNone/>
            </a:pPr>
            <a:endParaRPr lang="en-US" dirty="0"/>
          </a:p>
          <a:p>
            <a:pPr marL="342900" lvl="1" indent="0">
              <a:buNone/>
            </a:pPr>
            <a:endParaRPr lang="en-US" dirty="0">
              <a:solidFill>
                <a:schemeClr val="bg1"/>
              </a:solidFill>
            </a:endParaRPr>
          </a:p>
          <a:p>
            <a:endParaRPr lang="en-US" dirty="0">
              <a:solidFill>
                <a:schemeClr val="bg1"/>
              </a:solidFill>
              <a:latin typeface="+mj-lt"/>
            </a:endParaRPr>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31</a:t>
            </a:fld>
            <a:endParaRPr lang="en-US" dirty="0"/>
          </a:p>
        </p:txBody>
      </p:sp>
      <p:cxnSp>
        <p:nvCxnSpPr>
          <p:cNvPr id="8" name="Straight Connector 7">
            <a:extLst>
              <a:ext uri="{FF2B5EF4-FFF2-40B4-BE49-F238E27FC236}">
                <a16:creationId xmlns:a16="http://schemas.microsoft.com/office/drawing/2014/main" id="{AAA51E6E-D5B7-4510-D652-E382D05132AF}"/>
              </a:ext>
            </a:extLst>
          </p:cNvPr>
          <p:cNvCxnSpPr>
            <a:cxnSpLocks/>
          </p:cNvCxnSpPr>
          <p:nvPr/>
        </p:nvCxnSpPr>
        <p:spPr>
          <a:xfrm>
            <a:off x="434758" y="2733599"/>
            <a:ext cx="3465572" cy="0"/>
          </a:xfrm>
          <a:prstGeom prst="line">
            <a:avLst/>
          </a:prstGeom>
          <a:ln w="28575"/>
        </p:spPr>
        <p:style>
          <a:lnRef idx="1">
            <a:schemeClr val="dk1"/>
          </a:lnRef>
          <a:fillRef idx="0">
            <a:schemeClr val="dk1"/>
          </a:fillRef>
          <a:effectRef idx="0">
            <a:schemeClr val="dk1"/>
          </a:effectRef>
          <a:fontRef idx="minor">
            <a:schemeClr val="tx1"/>
          </a:fontRef>
        </p:style>
      </p:cxnSp>
      <p:pic>
        <p:nvPicPr>
          <p:cNvPr id="5" name="Picture 7">
            <a:extLst>
              <a:ext uri="{FF2B5EF4-FFF2-40B4-BE49-F238E27FC236}">
                <a16:creationId xmlns:a16="http://schemas.microsoft.com/office/drawing/2014/main" id="{4431C25C-97D6-1112-324D-2E8CC1B1BA26}"/>
              </a:ext>
            </a:extLst>
          </p:cNvPr>
          <p:cNvPicPr>
            <a:picLocks noChangeAspect="1" noChangeArrowheads="1"/>
          </p:cNvPicPr>
          <p:nvPr/>
        </p:nvPicPr>
        <p:blipFill>
          <a:blip r:embed="rId3" cstate="print"/>
          <a:srcRect/>
          <a:stretch>
            <a:fillRect/>
          </a:stretch>
        </p:blipFill>
        <p:spPr bwMode="auto">
          <a:xfrm>
            <a:off x="636037" y="3029433"/>
            <a:ext cx="2991083" cy="3815525"/>
          </a:xfrm>
          <a:prstGeom prst="rect">
            <a:avLst/>
          </a:prstGeom>
          <a:noFill/>
          <a:ln w="9525">
            <a:noFill/>
            <a:miter lim="800000"/>
            <a:headEnd/>
            <a:tailEnd/>
          </a:ln>
        </p:spPr>
      </p:pic>
    </p:spTree>
    <p:extLst>
      <p:ext uri="{BB962C8B-B14F-4D97-AF65-F5344CB8AC3E}">
        <p14:creationId xmlns:p14="http://schemas.microsoft.com/office/powerpoint/2010/main" val="2557969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27790-2305-27E2-9E52-375A7589BE9B}"/>
              </a:ext>
            </a:extLst>
          </p:cNvPr>
          <p:cNvSpPr>
            <a:spLocks noGrp="1"/>
          </p:cNvSpPr>
          <p:nvPr>
            <p:ph type="title"/>
          </p:nvPr>
        </p:nvSpPr>
        <p:spPr>
          <a:xfrm>
            <a:off x="643466" y="643467"/>
            <a:ext cx="6242719" cy="1728044"/>
          </a:xfrm>
          <a:solidFill>
            <a:srgbClr val="FF0000"/>
          </a:solidFill>
          <a:ln>
            <a:solidFill>
              <a:schemeClr val="bg1"/>
            </a:solidFill>
          </a:ln>
        </p:spPr>
        <p:txBody>
          <a:bodyPr vert="horz" wrap="square" lIns="182880" tIns="182880" rIns="182880" bIns="182880" rtlCol="0" anchor="ctr">
            <a:normAutofit/>
          </a:bodyPr>
          <a:lstStyle/>
          <a:p>
            <a:r>
              <a:rPr lang="en-US" sz="4000" b="1" dirty="0"/>
              <a:t>Registered users</a:t>
            </a:r>
          </a:p>
        </p:txBody>
      </p:sp>
      <p:sp>
        <p:nvSpPr>
          <p:cNvPr id="6" name="Content Placeholder 5">
            <a:extLst>
              <a:ext uri="{FF2B5EF4-FFF2-40B4-BE49-F238E27FC236}">
                <a16:creationId xmlns:a16="http://schemas.microsoft.com/office/drawing/2014/main" id="{32CC127D-1DC1-6B0D-453A-7527F8B511C7}"/>
              </a:ext>
            </a:extLst>
          </p:cNvPr>
          <p:cNvSpPr>
            <a:spLocks noGrp="1"/>
          </p:cNvSpPr>
          <p:nvPr>
            <p:ph sz="half" idx="1"/>
          </p:nvPr>
        </p:nvSpPr>
        <p:spPr>
          <a:xfrm>
            <a:off x="643467" y="2638044"/>
            <a:ext cx="6242715" cy="3415622"/>
          </a:xfrm>
        </p:spPr>
        <p:txBody>
          <a:bodyPr vert="horz" lIns="91440" tIns="45720" rIns="91440" bIns="45720" rtlCol="0">
            <a:normAutofit/>
          </a:bodyPr>
          <a:lstStyle/>
          <a:p>
            <a:r>
              <a:rPr lang="en-US" sz="4000" dirty="0"/>
              <a:t>346 Pesticide Applicators</a:t>
            </a:r>
          </a:p>
          <a:p>
            <a:pPr marL="0"/>
            <a:endParaRPr lang="en-US" sz="4000" dirty="0"/>
          </a:p>
          <a:p>
            <a:r>
              <a:rPr lang="en-US" sz="4000" dirty="0"/>
              <a:t>965 apiaries</a:t>
            </a:r>
          </a:p>
          <a:p>
            <a:pPr lvl="1"/>
            <a:r>
              <a:rPr lang="en-US" sz="4000" dirty="0"/>
              <a:t>4,711 beehives mapped</a:t>
            </a:r>
          </a:p>
          <a:p>
            <a:endParaRPr lang="en-US" b="1" i="1" dirty="0"/>
          </a:p>
          <a:p>
            <a:endParaRPr lang="en-US" dirty="0">
              <a:solidFill>
                <a:schemeClr val="bg1"/>
              </a:solidFill>
            </a:endParaRPr>
          </a:p>
          <a:p>
            <a:endParaRPr lang="en-US" dirty="0">
              <a:solidFill>
                <a:schemeClr val="bg1"/>
              </a:solidFill>
            </a:endParaRPr>
          </a:p>
        </p:txBody>
      </p:sp>
      <p:pic>
        <p:nvPicPr>
          <p:cNvPr id="2" name="Picture 1">
            <a:extLst>
              <a:ext uri="{FF2B5EF4-FFF2-40B4-BE49-F238E27FC236}">
                <a16:creationId xmlns:a16="http://schemas.microsoft.com/office/drawing/2014/main" id="{6CA7DAB2-5CC4-12B0-BB95-3E51C30D742F}"/>
              </a:ext>
            </a:extLst>
          </p:cNvPr>
          <p:cNvPicPr>
            <a:picLocks noChangeAspect="1"/>
          </p:cNvPicPr>
          <p:nvPr/>
        </p:nvPicPr>
        <p:blipFill>
          <a:blip r:embed="rId3"/>
          <a:stretch>
            <a:fillRect/>
          </a:stretch>
        </p:blipFill>
        <p:spPr>
          <a:xfrm>
            <a:off x="8188118" y="788225"/>
            <a:ext cx="3166572" cy="3166572"/>
          </a:xfrm>
          <a:prstGeom prst="rect">
            <a:avLst/>
          </a:prstGeom>
        </p:spPr>
      </p:pic>
      <p:pic>
        <p:nvPicPr>
          <p:cNvPr id="13" name="Content Placeholder 12">
            <a:extLst>
              <a:ext uri="{FF2B5EF4-FFF2-40B4-BE49-F238E27FC236}">
                <a16:creationId xmlns:a16="http://schemas.microsoft.com/office/drawing/2014/main" id="{4362634B-31BB-F417-6E1E-FE2912E341FA}"/>
              </a:ext>
            </a:extLst>
          </p:cNvPr>
          <p:cNvPicPr>
            <a:picLocks noGrp="1" noChangeAspect="1"/>
          </p:cNvPicPr>
          <p:nvPr>
            <p:ph sz="half" idx="2"/>
          </p:nvPr>
        </p:nvPicPr>
        <p:blipFill>
          <a:blip r:embed="rId4"/>
          <a:stretch>
            <a:fillRect/>
          </a:stretch>
        </p:blipFill>
        <p:spPr>
          <a:xfrm rot="20590403">
            <a:off x="8158563" y="4503330"/>
            <a:ext cx="3419524" cy="966016"/>
          </a:xfrm>
          <a:prstGeom prst="rect">
            <a:avLst/>
          </a:prstGeom>
        </p:spPr>
      </p:pic>
      <p:sp>
        <p:nvSpPr>
          <p:cNvPr id="3" name="Slide Number Placeholder 2">
            <a:extLst>
              <a:ext uri="{FF2B5EF4-FFF2-40B4-BE49-F238E27FC236}">
                <a16:creationId xmlns:a16="http://schemas.microsoft.com/office/drawing/2014/main" id="{1F36C55C-2669-1E7E-007C-2854021A8A71}"/>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r>
              <a:rPr lang="en-US" kern="1200" spc="0" baseline="0" dirty="0">
                <a:solidFill>
                  <a:schemeClr val="tx1"/>
                </a:solidFill>
                <a:latin typeface="+mn-lt"/>
                <a:ea typeface="+mn-ea"/>
                <a:cs typeface="+mn-cs"/>
              </a:rPr>
              <a:t>3</a:t>
            </a:r>
            <a:fld id="{BCD87E05-788C-4A46-B1F3-7F8271E0D579}" type="slidenum">
              <a:rPr lang="en-US" kern="1200" spc="0" baseline="0" smtClean="0">
                <a:solidFill>
                  <a:srgbClr val="FFFFFF"/>
                </a:solidFill>
                <a:latin typeface="+mn-lt"/>
                <a:ea typeface="+mn-ea"/>
                <a:cs typeface="+mn-cs"/>
              </a:rPr>
              <a:pPr>
                <a:lnSpc>
                  <a:spcPct val="90000"/>
                </a:lnSpc>
                <a:spcAft>
                  <a:spcPts val="600"/>
                </a:spcAft>
              </a:pPr>
              <a:t>32</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1907293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A1690E-52AA-456B-39E4-A63D2E979F6D}"/>
              </a:ext>
            </a:extLst>
          </p:cNvPr>
          <p:cNvSpPr>
            <a:spLocks noGrp="1"/>
          </p:cNvSpPr>
          <p:nvPr>
            <p:ph type="title"/>
          </p:nvPr>
        </p:nvSpPr>
        <p:spPr>
          <a:xfrm>
            <a:off x="338286" y="636313"/>
            <a:ext cx="5323715" cy="800602"/>
          </a:xfrm>
        </p:spPr>
        <p:txBody>
          <a:bodyPr vert="horz" lIns="91440" tIns="45720" rIns="91440" bIns="45720" rtlCol="0" anchor="b">
            <a:normAutofit/>
          </a:bodyPr>
          <a:lstStyle/>
          <a:p>
            <a:pPr algn="ctr"/>
            <a:r>
              <a:rPr lang="en-US" sz="3600" b="1" kern="1200" dirty="0">
                <a:solidFill>
                  <a:schemeClr val="tx1"/>
                </a:solidFill>
                <a:latin typeface="+mj-lt"/>
                <a:ea typeface="+mj-ea"/>
                <a:cs typeface="+mj-cs"/>
              </a:rPr>
              <a:t>Online services</a:t>
            </a:r>
          </a:p>
        </p:txBody>
      </p:sp>
      <p:sp>
        <p:nvSpPr>
          <p:cNvPr id="8" name="Content Placeholder 7">
            <a:extLst>
              <a:ext uri="{FF2B5EF4-FFF2-40B4-BE49-F238E27FC236}">
                <a16:creationId xmlns:a16="http://schemas.microsoft.com/office/drawing/2014/main" id="{51A07A36-2B50-F581-0191-A51F0712A991}"/>
              </a:ext>
            </a:extLst>
          </p:cNvPr>
          <p:cNvSpPr>
            <a:spLocks noGrp="1"/>
          </p:cNvSpPr>
          <p:nvPr>
            <p:ph idx="1"/>
          </p:nvPr>
        </p:nvSpPr>
        <p:spPr>
          <a:xfrm>
            <a:off x="346812" y="1594743"/>
            <a:ext cx="5315189" cy="4012829"/>
          </a:xfrm>
        </p:spPr>
        <p:txBody>
          <a:bodyPr vert="horz" lIns="91440" tIns="45720" rIns="91440" bIns="45720" rtlCol="0" anchor="t">
            <a:normAutofit/>
          </a:bodyPr>
          <a:lstStyle/>
          <a:p>
            <a:r>
              <a:rPr lang="en-US" sz="2400" dirty="0"/>
              <a:t>-Applicator Certification, Business Licensing and Product Registration are all available.</a:t>
            </a:r>
          </a:p>
          <a:p>
            <a:r>
              <a:rPr lang="en-US" sz="2400" dirty="0"/>
              <a:t>-Continue to actively work with IS to address issues and to incorporate efficiencies for both internal and external users.</a:t>
            </a:r>
          </a:p>
          <a:p>
            <a:r>
              <a:rPr lang="en-US" sz="2400" dirty="0"/>
              <a:t>-Continue to encourage use of the online system and welcome feedback from all users.</a:t>
            </a:r>
          </a:p>
          <a:p>
            <a:endParaRPr lang="en-US" sz="2000" dirty="0"/>
          </a:p>
        </p:txBody>
      </p:sp>
      <p:pic>
        <p:nvPicPr>
          <p:cNvPr id="1026" name="Picture 2" descr="Online Application for Employers with Background Check">
            <a:extLst>
              <a:ext uri="{FF2B5EF4-FFF2-40B4-BE49-F238E27FC236}">
                <a16:creationId xmlns:a16="http://schemas.microsoft.com/office/drawing/2014/main" id="{3743BCF0-5C3E-F3CF-8276-A9C8C4257307}"/>
              </a:ext>
            </a:extLst>
          </p:cNvPr>
          <p:cNvPicPr>
            <a:picLocks noChangeAspect="1" noChangeArrowheads="1"/>
          </p:cNvPicPr>
          <p:nvPr/>
        </p:nvPicPr>
        <p:blipFill>
          <a:blip r:embed="rId2" cstate="print">
            <a:biLevel thresh="75000"/>
            <a:extLst>
              <a:ext uri="{28A0092B-C50C-407E-A947-70E740481C1C}">
                <a14:useLocalDpi xmlns:a14="http://schemas.microsoft.com/office/drawing/2010/main" val="0"/>
              </a:ext>
            </a:extLst>
          </a:blip>
          <a:stretch>
            <a:fillRect/>
          </a:stretch>
        </p:blipFill>
        <p:spPr bwMode="auto">
          <a:xfrm>
            <a:off x="2905760" y="5434666"/>
            <a:ext cx="1717040" cy="11614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6953D85-EB1A-3B5F-842D-27C9FAE552EF}"/>
              </a:ext>
            </a:extLst>
          </p:cNvPr>
          <p:cNvPicPr>
            <a:picLocks noChangeAspect="1"/>
          </p:cNvPicPr>
          <p:nvPr/>
        </p:nvPicPr>
        <p:blipFill>
          <a:blip r:embed="rId3"/>
          <a:stretch>
            <a:fillRect/>
          </a:stretch>
        </p:blipFill>
        <p:spPr>
          <a:xfrm>
            <a:off x="6010205" y="3601157"/>
            <a:ext cx="5643669" cy="568332"/>
          </a:xfrm>
          <a:prstGeom prst="rect">
            <a:avLst/>
          </a:prstGeom>
        </p:spPr>
      </p:pic>
      <p:sp>
        <p:nvSpPr>
          <p:cNvPr id="10" name="TextBox 9">
            <a:extLst>
              <a:ext uri="{FF2B5EF4-FFF2-40B4-BE49-F238E27FC236}">
                <a16:creationId xmlns:a16="http://schemas.microsoft.com/office/drawing/2014/main" id="{58DE9D26-BFCF-C1E4-CFE5-8188BEFFA88F}"/>
              </a:ext>
            </a:extLst>
          </p:cNvPr>
          <p:cNvSpPr txBox="1"/>
          <p:nvPr/>
        </p:nvSpPr>
        <p:spPr>
          <a:xfrm>
            <a:off x="5902960" y="1249680"/>
            <a:ext cx="5643669" cy="1569660"/>
          </a:xfrm>
          <a:prstGeom prst="rect">
            <a:avLst/>
          </a:prstGeom>
          <a:noFill/>
        </p:spPr>
        <p:txBody>
          <a:bodyPr wrap="square" rtlCol="0">
            <a:spAutoFit/>
          </a:bodyPr>
          <a:lstStyle/>
          <a:p>
            <a:r>
              <a:rPr lang="en-US" sz="3200" dirty="0"/>
              <a:t>Should you need assistance using these services, please send an e-mail to us (see next slide)!!!</a:t>
            </a:r>
          </a:p>
        </p:txBody>
      </p:sp>
      <p:sp>
        <p:nvSpPr>
          <p:cNvPr id="13" name="Arrow: Down 12">
            <a:extLst>
              <a:ext uri="{FF2B5EF4-FFF2-40B4-BE49-F238E27FC236}">
                <a16:creationId xmlns:a16="http://schemas.microsoft.com/office/drawing/2014/main" id="{2E619CD5-83FC-B8E3-CC4F-64663C65604D}"/>
              </a:ext>
            </a:extLst>
          </p:cNvPr>
          <p:cNvSpPr/>
          <p:nvPr/>
        </p:nvSpPr>
        <p:spPr>
          <a:xfrm>
            <a:off x="8305800" y="2819339"/>
            <a:ext cx="538480" cy="7818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890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72B1-1062-6198-2F69-9FDB0593D753}"/>
              </a:ext>
            </a:extLst>
          </p:cNvPr>
          <p:cNvSpPr>
            <a:spLocks noGrp="1"/>
          </p:cNvSpPr>
          <p:nvPr>
            <p:ph type="title"/>
          </p:nvPr>
        </p:nvSpPr>
        <p:spPr>
          <a:xfrm>
            <a:off x="1971352" y="504126"/>
            <a:ext cx="8249295" cy="1188720"/>
          </a:xfrm>
        </p:spPr>
        <p:txBody>
          <a:bodyPr/>
          <a:lstStyle/>
          <a:p>
            <a:r>
              <a:rPr lang="en-US" b="1" dirty="0">
                <a:solidFill>
                  <a:schemeClr val="tx1"/>
                </a:solidFill>
              </a:rPr>
              <a:t>To access your online account</a:t>
            </a:r>
          </a:p>
        </p:txBody>
      </p:sp>
      <p:sp>
        <p:nvSpPr>
          <p:cNvPr id="3" name="Content Placeholder 2">
            <a:extLst>
              <a:ext uri="{FF2B5EF4-FFF2-40B4-BE49-F238E27FC236}">
                <a16:creationId xmlns:a16="http://schemas.microsoft.com/office/drawing/2014/main" id="{C26EF11D-AB5C-F110-7DFE-BA5A6124A8CA}"/>
              </a:ext>
            </a:extLst>
          </p:cNvPr>
          <p:cNvSpPr>
            <a:spLocks noGrp="1"/>
          </p:cNvSpPr>
          <p:nvPr>
            <p:ph sz="half" idx="1"/>
          </p:nvPr>
        </p:nvSpPr>
        <p:spPr>
          <a:xfrm>
            <a:off x="1008297" y="1556138"/>
            <a:ext cx="5941143" cy="5301862"/>
          </a:xfrm>
        </p:spPr>
        <p:txBody>
          <a:bodyPr>
            <a:normAutofit fontScale="92500" lnSpcReduction="10000"/>
          </a:bodyPr>
          <a:lstStyle/>
          <a:p>
            <a:r>
              <a:rPr lang="en-US" sz="2400" dirty="0">
                <a:solidFill>
                  <a:schemeClr val="tx1"/>
                </a:solidFill>
              </a:rPr>
              <a:t>For pesticide applicators, t</a:t>
            </a:r>
            <a:r>
              <a:rPr lang="en-US" sz="2400" dirty="0">
                <a:solidFill>
                  <a:schemeClr val="tx1"/>
                </a:solidFill>
                <a:effectLst/>
                <a:ea typeface="Times New Roman" panose="02020603050405020304" pitchFamily="18" charset="0"/>
              </a:rPr>
              <a:t>okens to access your online accounts are included in the renewal information sent to you by OPS.</a:t>
            </a:r>
          </a:p>
          <a:p>
            <a:r>
              <a:rPr lang="en-US" sz="2400" dirty="0">
                <a:solidFill>
                  <a:schemeClr val="tx1"/>
                </a:solidFill>
                <a:ea typeface="Times New Roman" panose="02020603050405020304" pitchFamily="18" charset="0"/>
              </a:rPr>
              <a:t>U</a:t>
            </a:r>
            <a:r>
              <a:rPr lang="en-US" sz="2400" dirty="0">
                <a:solidFill>
                  <a:schemeClr val="tx1"/>
                </a:solidFill>
                <a:effectLst/>
                <a:ea typeface="Times New Roman" panose="02020603050405020304" pitchFamily="18" charset="0"/>
              </a:rPr>
              <a:t>sers can contact OPS to set up access if desired throughout year</a:t>
            </a:r>
          </a:p>
          <a:p>
            <a:pPr marL="0" indent="0" algn="ctr">
              <a:buNone/>
            </a:pPr>
            <a:r>
              <a:rPr lang="en-US" sz="2400" b="1" dirty="0">
                <a:solidFill>
                  <a:schemeClr val="tx1"/>
                </a:solidFill>
                <a:ea typeface="Georgia" panose="02040502050405020303" pitchFamily="18" charset="0"/>
                <a:hlinkClick r:id="rId2"/>
              </a:rPr>
              <a:t>opsclrt.vdacs@vdacs.virginia.gov</a:t>
            </a:r>
            <a:r>
              <a:rPr lang="en-US" sz="2400" b="1" dirty="0">
                <a:solidFill>
                  <a:schemeClr val="tx1"/>
                </a:solidFill>
                <a:ea typeface="Georgia" panose="02040502050405020303" pitchFamily="18" charset="0"/>
              </a:rPr>
              <a:t>  </a:t>
            </a:r>
            <a:endParaRPr lang="en-US" sz="2400" b="1" dirty="0">
              <a:solidFill>
                <a:schemeClr val="tx1"/>
              </a:solidFill>
              <a:effectLst/>
              <a:ea typeface="Georgia" panose="02040502050405020303" pitchFamily="18" charset="0"/>
            </a:endParaRPr>
          </a:p>
        </p:txBody>
      </p:sp>
      <p:sp>
        <p:nvSpPr>
          <p:cNvPr id="4" name="Content Placeholder 3">
            <a:extLst>
              <a:ext uri="{FF2B5EF4-FFF2-40B4-BE49-F238E27FC236}">
                <a16:creationId xmlns:a16="http://schemas.microsoft.com/office/drawing/2014/main" id="{E90CE0C5-FA83-2E91-96DB-98468C7A259B}"/>
              </a:ext>
            </a:extLst>
          </p:cNvPr>
          <p:cNvSpPr>
            <a:spLocks noGrp="1"/>
          </p:cNvSpPr>
          <p:nvPr>
            <p:ph sz="half" idx="2"/>
          </p:nvPr>
        </p:nvSpPr>
        <p:spPr>
          <a:xfrm>
            <a:off x="1148081" y="4135550"/>
            <a:ext cx="5801360" cy="2585742"/>
          </a:xfrm>
        </p:spPr>
        <p:txBody>
          <a:bodyPr>
            <a:normAutofit fontScale="92500" lnSpcReduction="10000"/>
          </a:bodyPr>
          <a:lstStyle/>
          <a:p>
            <a:r>
              <a:rPr lang="en-US" sz="2400" dirty="0"/>
              <a:t>Requests for access should include applicator name, cert number, DOB, last five digits of SSN and email to be used to set up login (personal email/email unique to user)</a:t>
            </a:r>
          </a:p>
          <a:p>
            <a:endParaRPr lang="en-US" sz="2400" dirty="0"/>
          </a:p>
          <a:p>
            <a:r>
              <a:rPr lang="en-US" sz="2400" dirty="0"/>
              <a:t>VDACS will </a:t>
            </a:r>
            <a:r>
              <a:rPr lang="en-US" sz="2400" u="sng" dirty="0"/>
              <a:t>not</a:t>
            </a:r>
            <a:r>
              <a:rPr lang="en-US" sz="2400" dirty="0"/>
              <a:t> grant employers access to employees' accounts.  An employee can set up their own access and invite employer.</a:t>
            </a:r>
          </a:p>
          <a:p>
            <a:endParaRPr lang="en-US" dirty="0"/>
          </a:p>
        </p:txBody>
      </p:sp>
      <p:sp>
        <p:nvSpPr>
          <p:cNvPr id="5" name="Slide Number Placeholder 4">
            <a:extLst>
              <a:ext uri="{FF2B5EF4-FFF2-40B4-BE49-F238E27FC236}">
                <a16:creationId xmlns:a16="http://schemas.microsoft.com/office/drawing/2014/main" id="{46DF4301-3D97-17C2-F481-AD4101300240}"/>
              </a:ext>
            </a:extLst>
          </p:cNvPr>
          <p:cNvSpPr>
            <a:spLocks noGrp="1"/>
          </p:cNvSpPr>
          <p:nvPr>
            <p:ph type="sldNum" sz="quarter" idx="12"/>
          </p:nvPr>
        </p:nvSpPr>
        <p:spPr/>
        <p:txBody>
          <a:bodyPr/>
          <a:lstStyle/>
          <a:p>
            <a:fld id="{F570B3D5-320C-44A2-81BF-BC1224605DE1}" type="slidenum">
              <a:rPr lang="en-US" smtClean="0"/>
              <a:t>34</a:t>
            </a:fld>
            <a:endParaRPr lang="en-US" dirty="0"/>
          </a:p>
        </p:txBody>
      </p:sp>
      <p:pic>
        <p:nvPicPr>
          <p:cNvPr id="9" name="Picture 8">
            <a:extLst>
              <a:ext uri="{FF2B5EF4-FFF2-40B4-BE49-F238E27FC236}">
                <a16:creationId xmlns:a16="http://schemas.microsoft.com/office/drawing/2014/main" id="{14756F90-004F-FA31-2AA8-213D38BE552F}"/>
              </a:ext>
            </a:extLst>
          </p:cNvPr>
          <p:cNvPicPr>
            <a:picLocks noChangeAspect="1"/>
          </p:cNvPicPr>
          <p:nvPr/>
        </p:nvPicPr>
        <p:blipFill>
          <a:blip r:embed="rId3"/>
          <a:stretch>
            <a:fillRect/>
          </a:stretch>
        </p:blipFill>
        <p:spPr>
          <a:xfrm>
            <a:off x="7241344" y="1692845"/>
            <a:ext cx="4869506" cy="3289058"/>
          </a:xfrm>
          <a:prstGeom prst="rect">
            <a:avLst/>
          </a:prstGeom>
        </p:spPr>
      </p:pic>
    </p:spTree>
    <p:extLst>
      <p:ext uri="{BB962C8B-B14F-4D97-AF65-F5344CB8AC3E}">
        <p14:creationId xmlns:p14="http://schemas.microsoft.com/office/powerpoint/2010/main" val="617572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738648" y="446213"/>
            <a:ext cx="5678984" cy="830297"/>
          </a:xfrm>
        </p:spPr>
        <p:txBody>
          <a:bodyPr vert="horz" lIns="182880" tIns="182880" rIns="182880" bIns="182880" rtlCol="0" anchor="ctr">
            <a:normAutofit fontScale="90000"/>
          </a:bodyPr>
          <a:lstStyle/>
          <a:p>
            <a:pPr algn="l"/>
            <a:r>
              <a:rPr lang="en-US" sz="2400" b="1" dirty="0"/>
              <a:t>        </a:t>
            </a:r>
            <a:r>
              <a:rPr lang="en-US" sz="3600" b="1" dirty="0"/>
              <a:t>Options for Testing</a:t>
            </a:r>
          </a:p>
        </p:txBody>
      </p:sp>
      <p:pic>
        <p:nvPicPr>
          <p:cNvPr id="3" name="Content Placeholder 2" descr="Text&#10;&#10;Description automatically generated">
            <a:extLst>
              <a:ext uri="{FF2B5EF4-FFF2-40B4-BE49-F238E27FC236}">
                <a16:creationId xmlns:a16="http://schemas.microsoft.com/office/drawing/2014/main" id="{95ED4FAB-E670-7D64-2C53-94D3BC326EFE}"/>
              </a:ext>
            </a:extLst>
          </p:cNvPr>
          <p:cNvPicPr>
            <a:picLocks noGrp="1" noChangeAspect="1"/>
          </p:cNvPicPr>
          <p:nvPr>
            <p:ph sz="quarter" idx="2"/>
          </p:nvPr>
        </p:nvPicPr>
        <p:blipFill rotWithShape="1">
          <a:blip r:embed="rId2"/>
          <a:srcRect l="12934" r="12438"/>
          <a:stretch/>
        </p:blipFill>
        <p:spPr>
          <a:xfrm>
            <a:off x="20" y="10520"/>
            <a:ext cx="4657325" cy="6857990"/>
          </a:xfrm>
          <a:prstGeom prst="rect">
            <a:avLst/>
          </a:prstGeom>
        </p:spPr>
      </p:pic>
      <p:sp>
        <p:nvSpPr>
          <p:cNvPr id="9" name="Content Placeholder 8"/>
          <p:cNvSpPr>
            <a:spLocks noGrp="1"/>
          </p:cNvSpPr>
          <p:nvPr>
            <p:ph sz="quarter" idx="1"/>
          </p:nvPr>
        </p:nvSpPr>
        <p:spPr>
          <a:xfrm>
            <a:off x="5268041" y="1397877"/>
            <a:ext cx="6280219" cy="4209104"/>
          </a:xfrm>
        </p:spPr>
        <p:txBody>
          <a:bodyPr vert="horz" lIns="91440" tIns="45720" rIns="91440" bIns="45720" rtlCol="0">
            <a:normAutofit fontScale="85000" lnSpcReduction="20000"/>
          </a:bodyPr>
          <a:lstStyle/>
          <a:p>
            <a:pPr>
              <a:lnSpc>
                <a:spcPct val="90000"/>
              </a:lnSpc>
            </a:pPr>
            <a:r>
              <a:rPr lang="en-US" dirty="0"/>
              <a:t>All exams (commercial, private and registered technician):</a:t>
            </a:r>
          </a:p>
          <a:p>
            <a:pPr lvl="1">
              <a:lnSpc>
                <a:spcPct val="90000"/>
              </a:lnSpc>
            </a:pPr>
            <a:r>
              <a:rPr lang="en-US" sz="1800" dirty="0"/>
              <a:t>Remote Testing;</a:t>
            </a:r>
          </a:p>
          <a:p>
            <a:pPr lvl="1">
              <a:lnSpc>
                <a:spcPct val="90000"/>
              </a:lnSpc>
            </a:pPr>
            <a:r>
              <a:rPr lang="en-US" sz="1800" dirty="0"/>
              <a:t>DMV Computerized Testing; or</a:t>
            </a:r>
          </a:p>
          <a:p>
            <a:pPr lvl="1">
              <a:lnSpc>
                <a:spcPct val="90000"/>
              </a:lnSpc>
            </a:pPr>
            <a:r>
              <a:rPr lang="en-US" sz="1800" dirty="0"/>
              <a:t>Proctored Testing by Pesticide Investigators.</a:t>
            </a:r>
          </a:p>
          <a:p>
            <a:pPr>
              <a:lnSpc>
                <a:spcPct val="90000"/>
              </a:lnSpc>
            </a:pPr>
            <a:r>
              <a:rPr lang="en-US" dirty="0"/>
              <a:t>For both Remote Testing and DMV Computerized Testing, applicators who successfully pass their exam(s), will receive a temporary certificate and can begin to work.</a:t>
            </a:r>
          </a:p>
          <a:p>
            <a:pPr>
              <a:lnSpc>
                <a:spcPct val="90000"/>
              </a:lnSpc>
            </a:pPr>
            <a:r>
              <a:rPr lang="en-US" dirty="0"/>
              <a:t>Remote Testing requires an additional online testing fee that is paid directly to the provider.</a:t>
            </a:r>
          </a:p>
          <a:p>
            <a:pPr lvl="1">
              <a:lnSpc>
                <a:spcPct val="90000"/>
              </a:lnSpc>
            </a:pPr>
            <a:r>
              <a:rPr lang="en-US" sz="1800" dirty="0"/>
              <a:t>No fee for other exam options.</a:t>
            </a:r>
          </a:p>
          <a:p>
            <a:pPr>
              <a:lnSpc>
                <a:spcPct val="90000"/>
              </a:lnSpc>
            </a:pPr>
            <a:r>
              <a:rPr lang="en-US" i="0" dirty="0">
                <a:effectLst/>
              </a:rPr>
              <a:t>Proctored Testing by Pesticide Investigators is based upon availability.</a:t>
            </a:r>
          </a:p>
          <a:p>
            <a:pPr>
              <a:lnSpc>
                <a:spcPct val="90000"/>
              </a:lnSpc>
            </a:pPr>
            <a:endParaRPr lang="en-US" sz="1500" dirty="0"/>
          </a:p>
        </p:txBody>
      </p:sp>
      <p:sp>
        <p:nvSpPr>
          <p:cNvPr id="2" name="Slide Number Placeholder 1">
            <a:extLst>
              <a:ext uri="{FF2B5EF4-FFF2-40B4-BE49-F238E27FC236}">
                <a16:creationId xmlns:a16="http://schemas.microsoft.com/office/drawing/2014/main" id="{662A9B66-ED0E-4767-97DA-8269BA79C657}"/>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smtClean="0"/>
              <a:pPr>
                <a:lnSpc>
                  <a:spcPct val="90000"/>
                </a:lnSpc>
                <a:spcAft>
                  <a:spcPts val="600"/>
                </a:spcAft>
              </a:pPr>
              <a:t>35</a:t>
            </a:fld>
            <a:endParaRPr lang="en-US" dirty="0"/>
          </a:p>
        </p:txBody>
      </p:sp>
      <p:sp>
        <p:nvSpPr>
          <p:cNvPr id="4" name="TextBox 3">
            <a:extLst>
              <a:ext uri="{FF2B5EF4-FFF2-40B4-BE49-F238E27FC236}">
                <a16:creationId xmlns:a16="http://schemas.microsoft.com/office/drawing/2014/main" id="{4A19CD47-6754-CFAB-D770-518019FE537C}"/>
              </a:ext>
            </a:extLst>
          </p:cNvPr>
          <p:cNvSpPr txBox="1"/>
          <p:nvPr/>
        </p:nvSpPr>
        <p:spPr>
          <a:xfrm>
            <a:off x="5550746" y="5864817"/>
            <a:ext cx="5453551" cy="840230"/>
          </a:xfrm>
          <a:prstGeom prst="rect">
            <a:avLst/>
          </a:prstGeom>
          <a:noFill/>
        </p:spPr>
        <p:txBody>
          <a:bodyPr wrap="square" rtlCol="0">
            <a:spAutoFit/>
          </a:bodyPr>
          <a:lstStyle/>
          <a:p>
            <a:pPr marL="0" indent="0" algn="ctr">
              <a:lnSpc>
                <a:spcPct val="90000"/>
              </a:lnSpc>
              <a:buNone/>
            </a:pPr>
            <a:r>
              <a:rPr lang="en-US" b="1" dirty="0">
                <a:solidFill>
                  <a:srgbClr val="FF0000"/>
                </a:solidFill>
              </a:rPr>
              <a:t>IMPORTANT</a:t>
            </a:r>
            <a:r>
              <a:rPr lang="en-US" b="1" dirty="0"/>
              <a:t>: </a:t>
            </a:r>
          </a:p>
          <a:p>
            <a:pPr marL="0" indent="0" algn="ctr">
              <a:lnSpc>
                <a:spcPct val="90000"/>
              </a:lnSpc>
              <a:buNone/>
            </a:pPr>
            <a:r>
              <a:rPr lang="en-US" b="1" dirty="0"/>
              <a:t>Applicators taking multiple exams must </a:t>
            </a:r>
          </a:p>
          <a:p>
            <a:pPr marL="0" indent="0" algn="ctr">
              <a:lnSpc>
                <a:spcPct val="90000"/>
              </a:lnSpc>
              <a:buNone/>
            </a:pPr>
            <a:r>
              <a:rPr lang="en-US" b="1" dirty="0"/>
              <a:t>take them in </a:t>
            </a:r>
            <a:r>
              <a:rPr lang="en-US" b="1" u="sng" dirty="0"/>
              <a:t>one</a:t>
            </a:r>
            <a:r>
              <a:rPr lang="en-US" b="1" dirty="0"/>
              <a:t> sitting!</a:t>
            </a:r>
          </a:p>
        </p:txBody>
      </p:sp>
    </p:spTree>
    <p:extLst>
      <p:ext uri="{BB962C8B-B14F-4D97-AF65-F5344CB8AC3E}">
        <p14:creationId xmlns:p14="http://schemas.microsoft.com/office/powerpoint/2010/main" val="1677391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D074C-2B52-0D9B-7F59-64F6A72168EB}"/>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b="1" dirty="0">
                <a:solidFill>
                  <a:srgbClr val="FFFFFF"/>
                </a:solidFill>
              </a:rPr>
              <a:t>Testing reminders</a:t>
            </a:r>
          </a:p>
        </p:txBody>
      </p:sp>
      <p:sp>
        <p:nvSpPr>
          <p:cNvPr id="7" name="Content Placeholder 6">
            <a:extLst>
              <a:ext uri="{FF2B5EF4-FFF2-40B4-BE49-F238E27FC236}">
                <a16:creationId xmlns:a16="http://schemas.microsoft.com/office/drawing/2014/main" id="{CC986D31-7E94-0430-35B9-E54152CDBC29}"/>
              </a:ext>
            </a:extLst>
          </p:cNvPr>
          <p:cNvSpPr>
            <a:spLocks noGrp="1"/>
          </p:cNvSpPr>
          <p:nvPr>
            <p:ph idx="1"/>
          </p:nvPr>
        </p:nvSpPr>
        <p:spPr>
          <a:xfrm>
            <a:off x="5591695" y="1402080"/>
            <a:ext cx="5320696" cy="4541520"/>
          </a:xfrm>
        </p:spPr>
        <p:txBody>
          <a:bodyPr anchor="ctr">
            <a:normAutofit fontScale="85000" lnSpcReduction="20000"/>
          </a:bodyPr>
          <a:lstStyle/>
          <a:p>
            <a:pPr>
              <a:lnSpc>
                <a:spcPct val="90000"/>
              </a:lnSpc>
            </a:pPr>
            <a:r>
              <a:rPr lang="en-US" dirty="0"/>
              <a:t>Authorizations can only be used for </a:t>
            </a:r>
            <a:r>
              <a:rPr lang="en-US" u="sng" dirty="0"/>
              <a:t>one</a:t>
            </a:r>
            <a:r>
              <a:rPr lang="en-US" dirty="0"/>
              <a:t> testing session </a:t>
            </a:r>
          </a:p>
          <a:p>
            <a:pPr>
              <a:lnSpc>
                <a:spcPct val="90000"/>
              </a:lnSpc>
            </a:pPr>
            <a:r>
              <a:rPr lang="en-US" dirty="0"/>
              <a:t>All listed exams must be taken during </a:t>
            </a:r>
            <a:r>
              <a:rPr lang="en-US" u="sng" dirty="0"/>
              <a:t>one</a:t>
            </a:r>
            <a:r>
              <a:rPr lang="en-US" dirty="0"/>
              <a:t> testing session</a:t>
            </a:r>
          </a:p>
          <a:p>
            <a:pPr>
              <a:lnSpc>
                <a:spcPct val="90000"/>
              </a:lnSpc>
            </a:pPr>
            <a:r>
              <a:rPr lang="en-US" dirty="0"/>
              <a:t>Testers must follow testing protocols set by the test administrator and VDACS.</a:t>
            </a:r>
          </a:p>
          <a:p>
            <a:pPr>
              <a:lnSpc>
                <a:spcPct val="90000"/>
              </a:lnSpc>
            </a:pPr>
            <a:r>
              <a:rPr lang="en-US" dirty="0"/>
              <a:t>For example,</a:t>
            </a:r>
          </a:p>
          <a:p>
            <a:pPr marL="742950" marR="0" lvl="1" indent="-285750">
              <a:lnSpc>
                <a:spcPct val="90000"/>
              </a:lnSpc>
              <a:spcBef>
                <a:spcPts val="0"/>
              </a:spcBef>
              <a:spcAft>
                <a:spcPts val="0"/>
              </a:spcAft>
              <a:buSzPts val="1000"/>
              <a:buFont typeface="Symbol" panose="05050102010706020507" pitchFamily="18" charset="2"/>
              <a:buChar char=""/>
              <a:tabLst>
                <a:tab pos="914400" algn="l"/>
              </a:tabLst>
            </a:pPr>
            <a:r>
              <a:rPr lang="en-US" dirty="0">
                <a:effectLst/>
                <a:latin typeface="Calibri" panose="020F0502020204030204" pitchFamily="34" charset="0"/>
                <a:ea typeface="Times New Roman" panose="02020603050405020304" pitchFamily="18" charset="0"/>
              </a:rPr>
              <a:t>DMV does not permit the use of phones during testing so exam sessions may be terminated if a phone is used for any reason.  </a:t>
            </a:r>
            <a:endParaRPr lang="en-US" dirty="0">
              <a:effectLst/>
              <a:latin typeface="Calibri" panose="020F0502020204030204" pitchFamily="34" charset="0"/>
              <a:ea typeface="Georgia" panose="02040502050405020303" pitchFamily="18" charset="0"/>
            </a:endParaRPr>
          </a:p>
          <a:p>
            <a:pPr marL="742950" marR="0" lvl="1" indent="-285750">
              <a:lnSpc>
                <a:spcPct val="90000"/>
              </a:lnSpc>
              <a:spcBef>
                <a:spcPts val="0"/>
              </a:spcBef>
              <a:spcAft>
                <a:spcPts val="0"/>
              </a:spcAft>
              <a:buSzPts val="1000"/>
              <a:buFont typeface="Symbol" panose="05050102010706020507" pitchFamily="18" charset="2"/>
              <a:buChar char=""/>
              <a:tabLst>
                <a:tab pos="914400" algn="l"/>
              </a:tabLst>
            </a:pPr>
            <a:r>
              <a:rPr lang="en-US" dirty="0">
                <a:effectLst/>
                <a:latin typeface="Calibri" panose="020F0502020204030204" pitchFamily="34" charset="0"/>
                <a:ea typeface="Times New Roman" panose="02020603050405020304" pitchFamily="18" charset="0"/>
              </a:rPr>
              <a:t>Remot</a:t>
            </a:r>
            <a:r>
              <a:rPr lang="en-US" dirty="0">
                <a:latin typeface="Calibri" panose="020F0502020204030204" pitchFamily="34" charset="0"/>
                <a:ea typeface="Times New Roman" panose="02020603050405020304" pitchFamily="18" charset="0"/>
              </a:rPr>
              <a:t>e Testing</a:t>
            </a:r>
            <a:r>
              <a:rPr lang="en-US" dirty="0">
                <a:effectLst/>
                <a:latin typeface="Calibri" panose="020F0502020204030204" pitchFamily="34" charset="0"/>
                <a:ea typeface="Times New Roman" panose="02020603050405020304" pitchFamily="18" charset="0"/>
              </a:rPr>
              <a:t> requires testers to face screen during exam and not to look off to the sides.</a:t>
            </a:r>
            <a:endParaRPr lang="en-US" dirty="0">
              <a:effectLst/>
              <a:latin typeface="Calibri" panose="020F0502020204030204" pitchFamily="34" charset="0"/>
              <a:ea typeface="Georgia" panose="02040502050405020303" pitchFamily="18" charset="0"/>
            </a:endParaRPr>
          </a:p>
          <a:p>
            <a:pPr marL="742950" marR="0" lvl="1" indent="-285750">
              <a:lnSpc>
                <a:spcPct val="90000"/>
              </a:lnSpc>
              <a:spcBef>
                <a:spcPts val="0"/>
              </a:spcBef>
              <a:spcAft>
                <a:spcPts val="0"/>
              </a:spcAft>
              <a:buSzPts val="1000"/>
              <a:buFont typeface="Symbol" panose="05050102010706020507" pitchFamily="18" charset="2"/>
              <a:buChar char=""/>
              <a:tabLst>
                <a:tab pos="914400" algn="l"/>
              </a:tabLst>
            </a:pPr>
            <a:r>
              <a:rPr lang="en-US" dirty="0">
                <a:latin typeface="Calibri" panose="020F0502020204030204" pitchFamily="34" charset="0"/>
                <a:ea typeface="Times New Roman" panose="02020603050405020304" pitchFamily="18" charset="0"/>
              </a:rPr>
              <a:t>Remote Testing </a:t>
            </a:r>
            <a:r>
              <a:rPr lang="en-US" dirty="0">
                <a:effectLst/>
                <a:latin typeface="Calibri" panose="020F0502020204030204" pitchFamily="34" charset="0"/>
                <a:ea typeface="Times New Roman" panose="02020603050405020304" pitchFamily="18" charset="0"/>
              </a:rPr>
              <a:t> does not allow the use of headphones during testing.</a:t>
            </a:r>
            <a:endParaRPr lang="en-US" dirty="0">
              <a:effectLst/>
              <a:latin typeface="Calibri" panose="020F0502020204030204" pitchFamily="34" charset="0"/>
              <a:ea typeface="Georgia" panose="02040502050405020303" pitchFamily="18" charset="0"/>
            </a:endParaRPr>
          </a:p>
          <a:p>
            <a:pPr>
              <a:lnSpc>
                <a:spcPct val="90000"/>
              </a:lnSpc>
            </a:pPr>
            <a:endParaRPr lang="en-US" dirty="0"/>
          </a:p>
        </p:txBody>
      </p:sp>
      <p:sp>
        <p:nvSpPr>
          <p:cNvPr id="5" name="Slide Number Placeholder 4">
            <a:extLst>
              <a:ext uri="{FF2B5EF4-FFF2-40B4-BE49-F238E27FC236}">
                <a16:creationId xmlns:a16="http://schemas.microsoft.com/office/drawing/2014/main" id="{9F2138B5-6B70-02A9-32C5-F38089D49E50}"/>
              </a:ext>
            </a:extLst>
          </p:cNvPr>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36</a:t>
            </a:fld>
            <a:endParaRPr lang="en-US" dirty="0"/>
          </a:p>
        </p:txBody>
      </p:sp>
    </p:spTree>
    <p:extLst>
      <p:ext uri="{BB962C8B-B14F-4D97-AF65-F5344CB8AC3E}">
        <p14:creationId xmlns:p14="http://schemas.microsoft.com/office/powerpoint/2010/main" val="2064879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39AE04B-00AE-E8C1-9D8C-07FA84B70D06}"/>
              </a:ext>
            </a:extLst>
          </p:cNvPr>
          <p:cNvPicPr>
            <a:picLocks noGrp="1" noChangeAspect="1"/>
          </p:cNvPicPr>
          <p:nvPr>
            <p:ph sz="half" idx="2"/>
          </p:nvPr>
        </p:nvPicPr>
        <p:blipFill rotWithShape="1">
          <a:blip r:embed="rId3"/>
          <a:srcRect l="26115" r="14551"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71007B91-57D5-EF69-F1A2-0AC092F1924A}"/>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b="1" dirty="0">
                <a:solidFill>
                  <a:schemeClr val="bg1"/>
                </a:solidFill>
              </a:rPr>
              <a:t>Remote testing</a:t>
            </a:r>
          </a:p>
        </p:txBody>
      </p:sp>
      <p:sp>
        <p:nvSpPr>
          <p:cNvPr id="3" name="Content Placeholder 2">
            <a:extLst>
              <a:ext uri="{FF2B5EF4-FFF2-40B4-BE49-F238E27FC236}">
                <a16:creationId xmlns:a16="http://schemas.microsoft.com/office/drawing/2014/main" id="{6543B5C5-B84A-4DB8-2B71-CD5E7635CF42}"/>
              </a:ext>
            </a:extLst>
          </p:cNvPr>
          <p:cNvSpPr>
            <a:spLocks noGrp="1"/>
          </p:cNvSpPr>
          <p:nvPr>
            <p:ph sz="half" idx="1"/>
          </p:nvPr>
        </p:nvSpPr>
        <p:spPr>
          <a:xfrm>
            <a:off x="6743941" y="532563"/>
            <a:ext cx="4804931" cy="6051117"/>
          </a:xfrm>
        </p:spPr>
        <p:txBody>
          <a:bodyPr vert="horz" lIns="91440" tIns="45720" rIns="91440" bIns="45720" rtlCol="0" anchor="ctr">
            <a:normAutofit/>
          </a:bodyPr>
          <a:lstStyle/>
          <a:p>
            <a:pPr>
              <a:lnSpc>
                <a:spcPct val="90000"/>
              </a:lnSpc>
            </a:pPr>
            <a:r>
              <a:rPr lang="en-US" sz="1700" dirty="0"/>
              <a:t>Additional fees required for remote testing.  Fees are subject to change.</a:t>
            </a:r>
          </a:p>
          <a:p>
            <a:pPr>
              <a:lnSpc>
                <a:spcPct val="90000"/>
              </a:lnSpc>
            </a:pPr>
            <a:r>
              <a:rPr lang="en-US" sz="1700" dirty="0"/>
              <a:t>Once authorization issued, applicant will receive email from Everblue (provider) with information.  Email will be sent to email address listed on the application.  If email not received but authorization issued, contact VDACS at </a:t>
            </a:r>
            <a:r>
              <a:rPr lang="en-US" sz="1700" dirty="0">
                <a:hlinkClick r:id="rId4"/>
              </a:rPr>
              <a:t>opsclrt.vdacs@vdacs.virginia.gov</a:t>
            </a:r>
            <a:r>
              <a:rPr lang="en-US" sz="1700" dirty="0"/>
              <a:t> as there could be issue with the email provided.</a:t>
            </a:r>
          </a:p>
          <a:p>
            <a:pPr>
              <a:lnSpc>
                <a:spcPct val="90000"/>
              </a:lnSpc>
            </a:pPr>
            <a:r>
              <a:rPr lang="en-US" sz="1700" dirty="0"/>
              <a:t>Just as with DMV and in-person courses, all listed exams must be taken in </a:t>
            </a:r>
            <a:r>
              <a:rPr lang="en-US" sz="1700" u="sng" dirty="0"/>
              <a:t>one</a:t>
            </a:r>
            <a:r>
              <a:rPr lang="en-US" sz="1700" dirty="0"/>
              <a:t> testing session.  If exams not taken at same time, results may not be accepted.</a:t>
            </a:r>
          </a:p>
          <a:p>
            <a:pPr>
              <a:lnSpc>
                <a:spcPct val="90000"/>
              </a:lnSpc>
            </a:pPr>
            <a:r>
              <a:rPr lang="en-US" sz="1700" dirty="0"/>
              <a:t>Must follow proctoring guidelines or exam session may be rejected.  This includes room scan and facing computer during exam. </a:t>
            </a:r>
          </a:p>
          <a:p>
            <a:pPr>
              <a:lnSpc>
                <a:spcPct val="90000"/>
              </a:lnSpc>
            </a:pPr>
            <a:r>
              <a:rPr lang="en-US" sz="1700" dirty="0"/>
              <a:t>Must check technology requirements prior to testing to make sure video of testing session can be recorded.</a:t>
            </a:r>
          </a:p>
          <a:p>
            <a:pPr>
              <a:lnSpc>
                <a:spcPct val="90000"/>
              </a:lnSpc>
            </a:pPr>
            <a:endParaRPr lang="en-US" sz="1700" dirty="0"/>
          </a:p>
          <a:p>
            <a:pPr>
              <a:lnSpc>
                <a:spcPct val="90000"/>
              </a:lnSpc>
            </a:pPr>
            <a:endParaRPr lang="en-US" sz="1700" dirty="0"/>
          </a:p>
        </p:txBody>
      </p:sp>
      <p:sp>
        <p:nvSpPr>
          <p:cNvPr id="5" name="Slide Number Placeholder 4">
            <a:extLst>
              <a:ext uri="{FF2B5EF4-FFF2-40B4-BE49-F238E27FC236}">
                <a16:creationId xmlns:a16="http://schemas.microsoft.com/office/drawing/2014/main" id="{C30E3F75-9AA1-473F-0669-FBBA51A138C7}"/>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smtClean="0"/>
              <a:pPr>
                <a:lnSpc>
                  <a:spcPct val="90000"/>
                </a:lnSpc>
                <a:spcAft>
                  <a:spcPts val="600"/>
                </a:spcAft>
              </a:pPr>
              <a:t>37</a:t>
            </a:fld>
            <a:endParaRPr lang="en-US" dirty="0"/>
          </a:p>
        </p:txBody>
      </p:sp>
    </p:spTree>
    <p:extLst>
      <p:ext uri="{BB962C8B-B14F-4D97-AF65-F5344CB8AC3E}">
        <p14:creationId xmlns:p14="http://schemas.microsoft.com/office/powerpoint/2010/main" val="959015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DE5EFB-D8DE-4A05-9171-CD2517ED3CC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200" b="1" dirty="0">
                <a:solidFill>
                  <a:schemeClr val="tx1"/>
                </a:solidFill>
              </a:rPr>
              <a:t>Spanish registered   technician exam</a:t>
            </a:r>
          </a:p>
        </p:txBody>
      </p:sp>
      <p:sp>
        <p:nvSpPr>
          <p:cNvPr id="7" name="Content Placeholder 6">
            <a:extLst>
              <a:ext uri="{FF2B5EF4-FFF2-40B4-BE49-F238E27FC236}">
                <a16:creationId xmlns:a16="http://schemas.microsoft.com/office/drawing/2014/main" id="{29DEEDBF-55FF-4A56-9DC8-C6BBF0DBDB05}"/>
              </a:ext>
            </a:extLst>
          </p:cNvPr>
          <p:cNvSpPr>
            <a:spLocks noGrp="1"/>
          </p:cNvSpPr>
          <p:nvPr>
            <p:ph idx="1"/>
          </p:nvPr>
        </p:nvSpPr>
        <p:spPr>
          <a:xfrm>
            <a:off x="5591695" y="934497"/>
            <a:ext cx="5320696" cy="5124659"/>
          </a:xfrm>
        </p:spPr>
        <p:txBody>
          <a:bodyPr anchor="ctr">
            <a:normAutofit/>
          </a:bodyPr>
          <a:lstStyle/>
          <a:p>
            <a:r>
              <a:rPr lang="en-US" sz="2200" dirty="0"/>
              <a:t>Currently </a:t>
            </a:r>
            <a:r>
              <a:rPr lang="en-US" sz="2200" u="sng" dirty="0"/>
              <a:t>only</a:t>
            </a:r>
            <a:r>
              <a:rPr lang="en-US" sz="2200" dirty="0"/>
              <a:t> available:</a:t>
            </a:r>
          </a:p>
          <a:p>
            <a:pPr lvl="1"/>
            <a:r>
              <a:rPr lang="en-US" sz="2200" dirty="0"/>
              <a:t>Remote Testing; and </a:t>
            </a:r>
          </a:p>
          <a:p>
            <a:pPr lvl="1"/>
            <a:r>
              <a:rPr lang="en-US" sz="2200" dirty="0"/>
              <a:t>In person (notify Investigator or Proctor).</a:t>
            </a:r>
          </a:p>
          <a:p>
            <a:pPr lvl="1"/>
            <a:endParaRPr lang="en-US" sz="2200" dirty="0"/>
          </a:p>
          <a:p>
            <a:r>
              <a:rPr lang="en-US" sz="2200" dirty="0"/>
              <a:t>DMV (forthcoming).</a:t>
            </a:r>
          </a:p>
          <a:p>
            <a:endParaRPr lang="en-US" dirty="0"/>
          </a:p>
        </p:txBody>
      </p:sp>
      <p:sp>
        <p:nvSpPr>
          <p:cNvPr id="5" name="Slide Number Placeholder 4">
            <a:extLst>
              <a:ext uri="{FF2B5EF4-FFF2-40B4-BE49-F238E27FC236}">
                <a16:creationId xmlns:a16="http://schemas.microsoft.com/office/drawing/2014/main" id="{71F91757-B0EE-4159-A02C-647816E9914D}"/>
              </a:ext>
            </a:extLst>
          </p:cNvPr>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38</a:t>
            </a:fld>
            <a:endParaRPr lang="en-US" dirty="0"/>
          </a:p>
        </p:txBody>
      </p:sp>
    </p:spTree>
    <p:extLst>
      <p:ext uri="{BB962C8B-B14F-4D97-AF65-F5344CB8AC3E}">
        <p14:creationId xmlns:p14="http://schemas.microsoft.com/office/powerpoint/2010/main" val="2172041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89D9-7ED5-1B7D-8A00-867400CAD2A4}"/>
              </a:ext>
            </a:extLst>
          </p:cNvPr>
          <p:cNvSpPr>
            <a:spLocks noGrp="1"/>
          </p:cNvSpPr>
          <p:nvPr>
            <p:ph type="title"/>
          </p:nvPr>
        </p:nvSpPr>
        <p:spPr>
          <a:xfrm>
            <a:off x="206393" y="114814"/>
            <a:ext cx="7729728" cy="1135463"/>
          </a:xfrm>
        </p:spPr>
        <p:txBody>
          <a:bodyPr>
            <a:normAutofit fontScale="90000"/>
          </a:bodyPr>
          <a:lstStyle/>
          <a:p>
            <a:br>
              <a:rPr lang="en-US" b="1" dirty="0"/>
            </a:br>
            <a:r>
              <a:rPr lang="en-US" b="1" dirty="0"/>
              <a:t>Coming soon…Bilingual Labeling</a:t>
            </a:r>
            <a:br>
              <a:rPr lang="en-US" dirty="0"/>
            </a:br>
            <a:endParaRPr lang="en-US" dirty="0"/>
          </a:p>
        </p:txBody>
      </p:sp>
      <p:sp>
        <p:nvSpPr>
          <p:cNvPr id="3" name="Content Placeholder 2">
            <a:extLst>
              <a:ext uri="{FF2B5EF4-FFF2-40B4-BE49-F238E27FC236}">
                <a16:creationId xmlns:a16="http://schemas.microsoft.com/office/drawing/2014/main" id="{D10D8F6A-364E-F7A5-5433-226D3517CBB0}"/>
              </a:ext>
            </a:extLst>
          </p:cNvPr>
          <p:cNvSpPr>
            <a:spLocks noGrp="1"/>
          </p:cNvSpPr>
          <p:nvPr>
            <p:ph sz="half" idx="1"/>
          </p:nvPr>
        </p:nvSpPr>
        <p:spPr>
          <a:xfrm>
            <a:off x="838200" y="2475146"/>
            <a:ext cx="4798606" cy="4291856"/>
          </a:xfrm>
        </p:spPr>
        <p:txBody>
          <a:bodyPr>
            <a:normAutofit fontScale="77500" lnSpcReduction="20000"/>
          </a:bodyPr>
          <a:lstStyle/>
          <a:p>
            <a:r>
              <a:rPr lang="en-US" dirty="0"/>
              <a:t>Pesticide Registration Improvement Act 5 requires Spanish language translation for certain sections of the end-use pesticide product labels.</a:t>
            </a:r>
          </a:p>
          <a:p>
            <a:r>
              <a:rPr lang="en-US" dirty="0"/>
              <a:t>Translations to be used are available in the EPA Spanish Translation Guide for Pesticide Labeling.</a:t>
            </a:r>
          </a:p>
          <a:p>
            <a:r>
              <a:rPr lang="en-US" dirty="0"/>
              <a:t>Only select portions of the label are required to be translated. </a:t>
            </a:r>
          </a:p>
          <a:p>
            <a:r>
              <a:rPr lang="en-US" dirty="0"/>
              <a:t>Translated label may not be a complete label and will not be reviewed and approved by EPA.</a:t>
            </a:r>
          </a:p>
          <a:p>
            <a:r>
              <a:rPr lang="en-US" dirty="0"/>
              <a:t>The sections that are required to be translated into Spanish include health and safety information.</a:t>
            </a:r>
          </a:p>
          <a:p>
            <a:endParaRPr lang="en-US" dirty="0"/>
          </a:p>
        </p:txBody>
      </p:sp>
      <p:sp>
        <p:nvSpPr>
          <p:cNvPr id="4" name="Content Placeholder 3">
            <a:extLst>
              <a:ext uri="{FF2B5EF4-FFF2-40B4-BE49-F238E27FC236}">
                <a16:creationId xmlns:a16="http://schemas.microsoft.com/office/drawing/2014/main" id="{0AD013BF-D2BD-F71E-89A0-76AE1B02C1AD}"/>
              </a:ext>
            </a:extLst>
          </p:cNvPr>
          <p:cNvSpPr>
            <a:spLocks noGrp="1"/>
          </p:cNvSpPr>
          <p:nvPr>
            <p:ph sz="half" idx="2"/>
          </p:nvPr>
        </p:nvSpPr>
        <p:spPr>
          <a:xfrm>
            <a:off x="6366224" y="2475146"/>
            <a:ext cx="4488751" cy="4291856"/>
          </a:xfrm>
        </p:spPr>
        <p:txBody>
          <a:bodyPr>
            <a:normAutofit fontScale="77500" lnSpcReduction="20000"/>
          </a:bodyPr>
          <a:lstStyle/>
          <a:p>
            <a:r>
              <a:rPr lang="en-US" dirty="0"/>
              <a:t>Select sections include:</a:t>
            </a:r>
          </a:p>
          <a:p>
            <a:pPr lvl="1"/>
            <a:r>
              <a:rPr lang="en-US" dirty="0"/>
              <a:t>First aid and precautionary statements label language</a:t>
            </a:r>
          </a:p>
          <a:p>
            <a:pPr lvl="1"/>
            <a:r>
              <a:rPr lang="en-US" dirty="0"/>
              <a:t>Signal words</a:t>
            </a:r>
          </a:p>
          <a:p>
            <a:pPr lvl="1"/>
            <a:r>
              <a:rPr lang="en-US" dirty="0"/>
              <a:t>Misuse statements</a:t>
            </a:r>
          </a:p>
          <a:p>
            <a:pPr lvl="1"/>
            <a:r>
              <a:rPr lang="en-US" dirty="0"/>
              <a:t>Storage and pesticide container disposal instructions</a:t>
            </a:r>
          </a:p>
          <a:p>
            <a:pPr lvl="1"/>
            <a:r>
              <a:rPr lang="en-US" dirty="0"/>
              <a:t>Personal Protection Equipment (PPE) label statements</a:t>
            </a:r>
          </a:p>
          <a:p>
            <a:pPr lvl="1"/>
            <a:r>
              <a:rPr lang="en-US" dirty="0"/>
              <a:t>Worker Protection Standard (WPS) agricultural use requirements language</a:t>
            </a:r>
          </a:p>
          <a:p>
            <a:r>
              <a:rPr lang="en-US" dirty="0"/>
              <a:t>Phased in for all pesticide labels by December 29, 2030. </a:t>
            </a:r>
          </a:p>
        </p:txBody>
      </p:sp>
      <p:sp>
        <p:nvSpPr>
          <p:cNvPr id="5" name="Slide Number Placeholder 4">
            <a:extLst>
              <a:ext uri="{FF2B5EF4-FFF2-40B4-BE49-F238E27FC236}">
                <a16:creationId xmlns:a16="http://schemas.microsoft.com/office/drawing/2014/main" id="{7A0A6609-A897-DC23-C072-3571F12DBCE5}"/>
              </a:ext>
            </a:extLst>
          </p:cNvPr>
          <p:cNvSpPr>
            <a:spLocks noGrp="1"/>
          </p:cNvSpPr>
          <p:nvPr>
            <p:ph type="sldNum" sz="quarter" idx="12"/>
          </p:nvPr>
        </p:nvSpPr>
        <p:spPr/>
        <p:txBody>
          <a:bodyPr/>
          <a:lstStyle/>
          <a:p>
            <a:fld id="{F570B3D5-320C-44A2-81BF-BC1224605DE1}" type="slidenum">
              <a:rPr lang="en-US" smtClean="0"/>
              <a:t>39</a:t>
            </a:fld>
            <a:endParaRPr lang="en-US" dirty="0"/>
          </a:p>
        </p:txBody>
      </p:sp>
      <p:pic>
        <p:nvPicPr>
          <p:cNvPr id="7" name="Picture 6">
            <a:extLst>
              <a:ext uri="{FF2B5EF4-FFF2-40B4-BE49-F238E27FC236}">
                <a16:creationId xmlns:a16="http://schemas.microsoft.com/office/drawing/2014/main" id="{F3EA91E8-E011-AF6D-1804-625A00CDEC20}"/>
              </a:ext>
            </a:extLst>
          </p:cNvPr>
          <p:cNvPicPr>
            <a:picLocks noChangeAspect="1"/>
          </p:cNvPicPr>
          <p:nvPr/>
        </p:nvPicPr>
        <p:blipFill>
          <a:blip r:embed="rId2"/>
          <a:stretch>
            <a:fillRect/>
          </a:stretch>
        </p:blipFill>
        <p:spPr>
          <a:xfrm>
            <a:off x="7174638" y="157898"/>
            <a:ext cx="4258020" cy="1692673"/>
          </a:xfrm>
          <a:prstGeom prst="rect">
            <a:avLst/>
          </a:prstGeom>
        </p:spPr>
      </p:pic>
      <p:sp>
        <p:nvSpPr>
          <p:cNvPr id="8" name="TextBox 7">
            <a:extLst>
              <a:ext uri="{FF2B5EF4-FFF2-40B4-BE49-F238E27FC236}">
                <a16:creationId xmlns:a16="http://schemas.microsoft.com/office/drawing/2014/main" id="{FB433C05-64A1-E8AC-8349-925177BA9295}"/>
              </a:ext>
            </a:extLst>
          </p:cNvPr>
          <p:cNvSpPr txBox="1"/>
          <p:nvPr/>
        </p:nvSpPr>
        <p:spPr>
          <a:xfrm>
            <a:off x="7271657" y="1850571"/>
            <a:ext cx="4161001" cy="400110"/>
          </a:xfrm>
          <a:prstGeom prst="rect">
            <a:avLst/>
          </a:prstGeom>
          <a:noFill/>
        </p:spPr>
        <p:txBody>
          <a:bodyPr wrap="square" rtlCol="0">
            <a:spAutoFit/>
          </a:bodyPr>
          <a:lstStyle/>
          <a:p>
            <a:r>
              <a:rPr lang="en-US" sz="2000" b="1" dirty="0">
                <a:solidFill>
                  <a:srgbClr val="FF0000"/>
                </a:solidFill>
              </a:rPr>
              <a:t>Comment period has since closed.</a:t>
            </a:r>
          </a:p>
        </p:txBody>
      </p:sp>
    </p:spTree>
    <p:extLst>
      <p:ext uri="{BB962C8B-B14F-4D97-AF65-F5344CB8AC3E}">
        <p14:creationId xmlns:p14="http://schemas.microsoft.com/office/powerpoint/2010/main" val="3901747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26720"/>
            <a:ext cx="3932237" cy="1600200"/>
          </a:xfrm>
        </p:spPr>
        <p:txBody>
          <a:bodyPr>
            <a:normAutofit/>
          </a:bodyPr>
          <a:lstStyle/>
          <a:p>
            <a:pPr algn="ctr"/>
            <a:r>
              <a:rPr lang="en-US" b="1" dirty="0">
                <a:latin typeface="+mn-lt"/>
              </a:rPr>
              <a:t>Ensuring Proper Use of Pesticides</a:t>
            </a:r>
          </a:p>
        </p:txBody>
      </p:sp>
      <p:sp>
        <p:nvSpPr>
          <p:cNvPr id="8" name="Content Placeholder 7"/>
          <p:cNvSpPr>
            <a:spLocks noGrp="1"/>
          </p:cNvSpPr>
          <p:nvPr>
            <p:ph idx="1"/>
          </p:nvPr>
        </p:nvSpPr>
        <p:spPr>
          <a:xfrm>
            <a:off x="6500767" y="609509"/>
            <a:ext cx="5285757" cy="6061166"/>
          </a:xfrm>
        </p:spPr>
        <p:txBody>
          <a:bodyPr>
            <a:normAutofit/>
          </a:bodyPr>
          <a:lstStyle/>
          <a:p>
            <a:pPr>
              <a:buFont typeface="Wingdings" panose="05000000000000000000" pitchFamily="2" charset="2"/>
              <a:buChar char="ü"/>
            </a:pPr>
            <a:r>
              <a:rPr lang="en-US" u="sng" dirty="0"/>
              <a:t>Certifying pesticide applicators</a:t>
            </a:r>
            <a:endParaRPr lang="en-US" dirty="0"/>
          </a:p>
          <a:p>
            <a:pPr>
              <a:buFont typeface="Wingdings" panose="05000000000000000000" pitchFamily="2" charset="2"/>
              <a:buChar char="ü"/>
            </a:pPr>
            <a:r>
              <a:rPr lang="en-US" u="sng" dirty="0"/>
              <a:t>Registering pesticide products</a:t>
            </a:r>
            <a:endParaRPr lang="en-US" dirty="0"/>
          </a:p>
          <a:p>
            <a:pPr>
              <a:buFont typeface="Wingdings" panose="05000000000000000000" pitchFamily="2" charset="2"/>
              <a:buChar char="ü"/>
            </a:pPr>
            <a:r>
              <a:rPr lang="en-US" u="sng" dirty="0"/>
              <a:t>Licensing businesses</a:t>
            </a:r>
            <a:endParaRPr lang="en-US" dirty="0"/>
          </a:p>
          <a:p>
            <a:pPr>
              <a:buFont typeface="Wingdings" panose="05000000000000000000" pitchFamily="2" charset="2"/>
              <a:buChar char="ü"/>
            </a:pPr>
            <a:r>
              <a:rPr lang="en-US" u="sng" dirty="0"/>
              <a:t>Conducting inspections and    investigations</a:t>
            </a:r>
            <a:endParaRPr lang="en-US" dirty="0"/>
          </a:p>
          <a:p>
            <a:pPr>
              <a:buFont typeface="Wingdings" panose="05000000000000000000" pitchFamily="2" charset="2"/>
              <a:buChar char="ü"/>
            </a:pPr>
            <a:r>
              <a:rPr lang="en-US" u="sng" dirty="0"/>
              <a:t>Reviewing and approving recertification courses</a:t>
            </a:r>
            <a:endParaRPr lang="en-US" dirty="0"/>
          </a:p>
          <a:p>
            <a:pPr>
              <a:buFont typeface="Wingdings" panose="05000000000000000000" pitchFamily="2" charset="2"/>
              <a:buChar char="ü"/>
            </a:pPr>
            <a:r>
              <a:rPr lang="en-US" u="sng" dirty="0"/>
              <a:t>Coordinating recycling and collection programs</a:t>
            </a:r>
            <a:endParaRPr lang="en-US" dirty="0"/>
          </a:p>
        </p:txBody>
      </p:sp>
      <p:sp>
        <p:nvSpPr>
          <p:cNvPr id="9" name="Text Placeholder 8"/>
          <p:cNvSpPr>
            <a:spLocks noGrp="1"/>
          </p:cNvSpPr>
          <p:nvPr>
            <p:ph type="body" sz="half" idx="2"/>
          </p:nvPr>
        </p:nvSpPr>
        <p:spPr>
          <a:xfrm>
            <a:off x="921328" y="3897390"/>
            <a:ext cx="4253344" cy="2503410"/>
          </a:xfrm>
        </p:spPr>
        <p:txBody>
          <a:bodyPr>
            <a:noAutofit/>
          </a:bodyPr>
          <a:lstStyle/>
          <a:p>
            <a:r>
              <a:rPr lang="en-US" sz="2800" b="1" dirty="0">
                <a:solidFill>
                  <a:schemeClr val="tx1"/>
                </a:solidFill>
              </a:rPr>
              <a:t>All OPS activities work to ensure pesticides are used in accordance with the law and regulations.</a:t>
            </a:r>
          </a:p>
        </p:txBody>
      </p:sp>
      <p:sp>
        <p:nvSpPr>
          <p:cNvPr id="5" name="Slide Number Placeholder 4"/>
          <p:cNvSpPr>
            <a:spLocks noGrp="1"/>
          </p:cNvSpPr>
          <p:nvPr>
            <p:ph type="sldNum" sz="quarter" idx="12"/>
          </p:nvPr>
        </p:nvSpPr>
        <p:spPr/>
        <p:txBody>
          <a:bodyPr/>
          <a:lstStyle/>
          <a:p>
            <a:fld id="{F570B3D5-320C-44A2-81BF-BC1224605DE1}" type="slidenum">
              <a:rPr lang="en-US" smtClean="0"/>
              <a:t>4</a:t>
            </a:fld>
            <a:endParaRPr lang="en-US" dirty="0"/>
          </a:p>
        </p:txBody>
      </p:sp>
      <p:pic>
        <p:nvPicPr>
          <p:cNvPr id="6" name="Picture 5" descr="C:\Users\xwf58872\AppData\Local\Microsoft\Windows\Temporary Internet Files\Content.IE5\S3F4MZVQ\EPAreadlabel[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4088" y="2133165"/>
            <a:ext cx="1554479" cy="15544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xwf58872\AppData\Local\Microsoft\Windows\Temporary Internet Files\Content.IE5\S3F4MZVQ\EPAreadlabel[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41616" y="2133164"/>
            <a:ext cx="1554479" cy="1554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xwf58872\AppData\Local\Microsoft\Windows\Temporary Internet Files\Content.IE5\S3F4MZVQ\EPAreadlabel[1].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76837" y="2138803"/>
            <a:ext cx="1554479" cy="15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26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COMMERCIAL APPLICATORS &amp; REGISTERED TECHNICIANS</a:t>
            </a:r>
          </a:p>
        </p:txBody>
      </p:sp>
      <p:sp>
        <p:nvSpPr>
          <p:cNvPr id="5" name="Subtitle 4"/>
          <p:cNvSpPr>
            <a:spLocks noGrp="1"/>
          </p:cNvSpPr>
          <p:nvPr>
            <p:ph type="subTitle" idx="1"/>
          </p:nvPr>
        </p:nvSpPr>
        <p:spPr>
          <a:xfrm>
            <a:off x="1158240" y="4535424"/>
            <a:ext cx="9875520" cy="1712976"/>
          </a:xfrm>
        </p:spPr>
        <p:txBody>
          <a:bodyPr>
            <a:noAutofit/>
          </a:bodyPr>
          <a:lstStyle/>
          <a:p>
            <a:r>
              <a:rPr lang="en-US" sz="3200" b="1" dirty="0">
                <a:solidFill>
                  <a:srgbClr val="002060"/>
                </a:solidFill>
              </a:rPr>
              <a:t>Required additional information for all recertification courses for Commercial Applicator and Registered Technicians.</a:t>
            </a:r>
          </a:p>
        </p:txBody>
      </p:sp>
      <p:sp>
        <p:nvSpPr>
          <p:cNvPr id="6" name="Slide Number Placeholder 5"/>
          <p:cNvSpPr>
            <a:spLocks noGrp="1"/>
          </p:cNvSpPr>
          <p:nvPr>
            <p:ph type="sldNum" sz="quarter" idx="12"/>
          </p:nvPr>
        </p:nvSpPr>
        <p:spPr/>
        <p:txBody>
          <a:bodyPr/>
          <a:lstStyle/>
          <a:p>
            <a:fld id="{F570B3D5-320C-44A2-81BF-BC1224605DE1}" type="slidenum">
              <a:rPr lang="en-US" smtClean="0"/>
              <a:t>40</a:t>
            </a:fld>
            <a:endParaRPr lang="en-US" dirty="0"/>
          </a:p>
        </p:txBody>
      </p:sp>
    </p:spTree>
    <p:extLst>
      <p:ext uri="{BB962C8B-B14F-4D97-AF65-F5344CB8AC3E}">
        <p14:creationId xmlns:p14="http://schemas.microsoft.com/office/powerpoint/2010/main" val="2265455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655321" y="286604"/>
            <a:ext cx="5133158" cy="954368"/>
          </a:xfrm>
        </p:spPr>
        <p:txBody>
          <a:bodyPr>
            <a:noAutofit/>
          </a:bodyPr>
          <a:lstStyle/>
          <a:p>
            <a:pPr algn="l" eaLnBrk="1" hangingPunct="1"/>
            <a:r>
              <a:rPr lang="en-US" sz="2400" b="1" dirty="0">
                <a:latin typeface="+mn-lt"/>
              </a:rPr>
              <a:t>REMINDER:</a:t>
            </a:r>
            <a:br>
              <a:rPr lang="en-US" sz="2400" b="1" dirty="0">
                <a:latin typeface="+mn-lt"/>
              </a:rPr>
            </a:br>
            <a:r>
              <a:rPr lang="en-US" sz="2400" b="1" dirty="0">
                <a:latin typeface="+mn-lt"/>
              </a:rPr>
              <a:t>Commercial Applicators &amp;  Registered Technicians</a:t>
            </a:r>
            <a:endParaRPr lang="en-US" sz="2400" dirty="0"/>
          </a:p>
        </p:txBody>
      </p:sp>
      <p:sp>
        <p:nvSpPr>
          <p:cNvPr id="2" name="Text Placeholder 1"/>
          <p:cNvSpPr>
            <a:spLocks noGrp="1"/>
          </p:cNvSpPr>
          <p:nvPr>
            <p:ph type="body" idx="1"/>
          </p:nvPr>
        </p:nvSpPr>
        <p:spPr>
          <a:xfrm>
            <a:off x="655321" y="1240972"/>
            <a:ext cx="7704909" cy="996372"/>
          </a:xfrm>
        </p:spPr>
        <p:txBody>
          <a:bodyPr>
            <a:normAutofit/>
          </a:bodyPr>
          <a:lstStyle/>
          <a:p>
            <a:pPr algn="ctr"/>
            <a:r>
              <a:rPr lang="en-US" sz="2800" b="1" dirty="0">
                <a:solidFill>
                  <a:srgbClr val="C00000"/>
                </a:solidFill>
              </a:rPr>
              <a:t>It is </a:t>
            </a:r>
            <a:r>
              <a:rPr lang="en-US" sz="2800" b="1" u="sng" dirty="0">
                <a:solidFill>
                  <a:srgbClr val="C00000"/>
                </a:solidFill>
              </a:rPr>
              <a:t>YOUR</a:t>
            </a:r>
            <a:r>
              <a:rPr lang="en-US" sz="2800" b="1" dirty="0">
                <a:solidFill>
                  <a:srgbClr val="C00000"/>
                </a:solidFill>
              </a:rPr>
              <a:t> Responsibility to Maintain Your Certification</a:t>
            </a:r>
          </a:p>
        </p:txBody>
      </p:sp>
      <p:sp>
        <p:nvSpPr>
          <p:cNvPr id="16387" name="Rectangle 3"/>
          <p:cNvSpPr>
            <a:spLocks noGrp="1" noChangeArrowheads="1"/>
          </p:cNvSpPr>
          <p:nvPr>
            <p:ph sz="half" idx="2"/>
          </p:nvPr>
        </p:nvSpPr>
        <p:spPr>
          <a:xfrm>
            <a:off x="1" y="2302330"/>
            <a:ext cx="8858250" cy="4555670"/>
          </a:xfrm>
        </p:spPr>
        <p:txBody>
          <a:bodyPr rtlCol="0">
            <a:normAutofit fontScale="92500" lnSpcReduction="10000"/>
          </a:bodyPr>
          <a:lstStyle/>
          <a:p>
            <a:pPr>
              <a:defRPr/>
            </a:pPr>
            <a:r>
              <a:rPr lang="en-US" sz="2600" dirty="0"/>
              <a:t>Maintain your pesticide applicator certification by attending an approved category specific recertification course or be retested for each category you hold every 2 years and before your certificate expires.  Do so and your certificate will be automatically renewed </a:t>
            </a:r>
            <a:r>
              <a:rPr lang="en-US" sz="2600" u="sng" dirty="0"/>
              <a:t>without</a:t>
            </a:r>
            <a:r>
              <a:rPr lang="en-US" sz="2600" dirty="0"/>
              <a:t> any associated fee.</a:t>
            </a:r>
          </a:p>
          <a:p>
            <a:pPr>
              <a:defRPr/>
            </a:pPr>
            <a:r>
              <a:rPr lang="en-US" sz="2600" dirty="0"/>
              <a:t>If an applicator does not renew by June 30 of the year in which the certificate expires, the applicator certification will not be renewed and the applicator is not allowed by law to apply pesticides.  While not certified, the same applicator has from July 1-August 29 of the same year to do what is required to have that certificate reinstated.</a:t>
            </a:r>
          </a:p>
          <a:p>
            <a:pPr>
              <a:defRPr/>
            </a:pPr>
            <a:r>
              <a:rPr lang="en-US" sz="2600" dirty="0"/>
              <a:t>After August 29, an applicator can no longer renew an expired certificate and will have to reinstate it by examination.  This requires the submission or an application and fee to retake the exam(s).</a:t>
            </a:r>
          </a:p>
          <a:p>
            <a:pPr lvl="1">
              <a:buFont typeface="Arial" pitchFamily="34" charset="0"/>
              <a:buChar char="–"/>
              <a:defRPr/>
            </a:pP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8858250" y="0"/>
            <a:ext cx="3333749" cy="2241175"/>
          </a:xfrm>
          <a:prstGeom prst="rect">
            <a:avLst/>
          </a:prstGeom>
        </p:spPr>
      </p:pic>
      <p:pic>
        <p:nvPicPr>
          <p:cNvPr id="5" name="Picture 4"/>
          <p:cNvPicPr>
            <a:picLocks noChangeAspect="1"/>
          </p:cNvPicPr>
          <p:nvPr/>
        </p:nvPicPr>
        <p:blipFill>
          <a:blip r:embed="rId4"/>
          <a:stretch>
            <a:fillRect/>
          </a:stretch>
        </p:blipFill>
        <p:spPr>
          <a:xfrm>
            <a:off x="8915401" y="2441121"/>
            <a:ext cx="3294504" cy="4351565"/>
          </a:xfrm>
          <a:prstGeom prst="rect">
            <a:avLst/>
          </a:prstGeom>
        </p:spPr>
      </p:pic>
    </p:spTree>
    <p:extLst>
      <p:ext uri="{BB962C8B-B14F-4D97-AF65-F5344CB8AC3E}">
        <p14:creationId xmlns:p14="http://schemas.microsoft.com/office/powerpoint/2010/main" val="4135843973"/>
      </p:ext>
    </p:extLst>
  </p:cSld>
  <p:clrMapOvr>
    <a:masterClrMapping/>
  </p:clrMapOvr>
  <mc:AlternateContent xmlns:mc="http://schemas.openxmlformats.org/markup-compatibility/2006" xmlns:p14="http://schemas.microsoft.com/office/powerpoint/2010/main">
    <mc:Choice Requires="p14">
      <p:transition spd="slow" p14:dur="2000" advTm="95643"/>
    </mc:Choice>
    <mc:Fallback xmlns="">
      <p:transition spd="slow" advTm="95643"/>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640080" y="286604"/>
            <a:ext cx="6871063" cy="1391660"/>
          </a:xfrm>
        </p:spPr>
        <p:txBody>
          <a:bodyPr>
            <a:noAutofit/>
          </a:bodyPr>
          <a:lstStyle/>
          <a:p>
            <a:pPr algn="l" eaLnBrk="1" hangingPunct="1"/>
            <a:r>
              <a:rPr lang="en-US" sz="3600" b="1" dirty="0">
                <a:latin typeface="+mn-lt"/>
              </a:rPr>
              <a:t>REMINDER:</a:t>
            </a:r>
            <a:br>
              <a:rPr lang="en-US" sz="3600" b="1" dirty="0">
                <a:latin typeface="+mn-lt"/>
              </a:rPr>
            </a:br>
            <a:r>
              <a:rPr lang="en-US" sz="3600" b="1" dirty="0">
                <a:latin typeface="+mn-lt"/>
              </a:rPr>
              <a:t>Commercial Applicators &amp; Registered Technicians</a:t>
            </a:r>
            <a:endParaRPr lang="en-US" sz="3600" dirty="0"/>
          </a:p>
        </p:txBody>
      </p:sp>
      <p:sp>
        <p:nvSpPr>
          <p:cNvPr id="5" name="TextBox 4"/>
          <p:cNvSpPr txBox="1"/>
          <p:nvPr/>
        </p:nvSpPr>
        <p:spPr>
          <a:xfrm>
            <a:off x="318408" y="1997678"/>
            <a:ext cx="4152061" cy="156966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If you opt to test in lieu</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of attending a recertification course:</a:t>
            </a:r>
          </a:p>
        </p:txBody>
      </p:sp>
      <p:sp>
        <p:nvSpPr>
          <p:cNvPr id="8" name="Subtitle 2"/>
          <p:cNvSpPr txBox="1">
            <a:spLocks/>
          </p:cNvSpPr>
          <p:nvPr/>
        </p:nvSpPr>
        <p:spPr>
          <a:xfrm>
            <a:off x="169416" y="4026328"/>
            <a:ext cx="4215298" cy="284945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marL="571500" marR="0" lvl="0" indent="-571500" algn="l" defTabSz="914400" rtl="0" eaLnBrk="1" fontAlgn="auto" latinLnBrk="0" hangingPunct="1">
              <a:lnSpc>
                <a:spcPct val="90000"/>
              </a:lnSpc>
              <a:spcBef>
                <a:spcPts val="1200"/>
              </a:spcBef>
              <a:spcAft>
                <a:spcPts val="200"/>
              </a:spcAft>
              <a:buClr>
                <a:srgbClr val="5B9BD5"/>
              </a:buClr>
              <a:buSzPct val="100000"/>
              <a:buFont typeface="Arial" panose="020B0604020202020204" pitchFamily="34" charset="0"/>
              <a:buChar char="•"/>
              <a:tabLst/>
              <a:defRPr/>
            </a:pPr>
            <a:r>
              <a:rPr kumimoji="0" lang="en-US" sz="3200" b="0" i="0" u="none" strike="noStrike" kern="1200" cap="all" spc="0" normalizeH="0" baseline="0" noProof="0" dirty="0">
                <a:ln>
                  <a:noFill/>
                </a:ln>
                <a:solidFill>
                  <a:srgbClr val="44546A"/>
                </a:solidFill>
                <a:effectLst/>
                <a:uLnTx/>
                <a:uFillTx/>
                <a:latin typeface="Calibri" panose="020F0502020204030204"/>
                <a:ea typeface="+mn-ea"/>
                <a:cs typeface="+mn-cs"/>
              </a:rPr>
              <a:t>You must submit a testing application and appropriate fee.</a:t>
            </a:r>
          </a:p>
          <a:p>
            <a:pPr marL="0" marR="0" lvl="0" indent="0" algn="l" defTabSz="914400" rtl="0" eaLnBrk="1" fontAlgn="auto" latinLnBrk="0" hangingPunct="1">
              <a:lnSpc>
                <a:spcPct val="90000"/>
              </a:lnSpc>
              <a:spcBef>
                <a:spcPts val="1200"/>
              </a:spcBef>
              <a:spcAft>
                <a:spcPts val="200"/>
              </a:spcAft>
              <a:buClr>
                <a:srgbClr val="5B9BD5"/>
              </a:buClr>
              <a:buSzPct val="100000"/>
              <a:buFont typeface="Calibri" panose="020F0502020204030204" pitchFamily="34" charset="0"/>
              <a:buNone/>
              <a:tabLst/>
              <a:defRPr/>
            </a:pPr>
            <a:endParaRPr kumimoji="0" lang="en-US" sz="3600" b="0" i="0" u="none" strike="noStrike" kern="1200" cap="all" spc="0" normalizeH="0" baseline="0" noProof="0" dirty="0">
              <a:ln>
                <a:noFill/>
              </a:ln>
              <a:solidFill>
                <a:srgbClr val="44546A"/>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9250136" y="317968"/>
            <a:ext cx="2969294" cy="3828495"/>
          </a:xfrm>
          <a:prstGeom prst="rect">
            <a:avLst/>
          </a:prstGeom>
        </p:spPr>
      </p:pic>
      <p:pic>
        <p:nvPicPr>
          <p:cNvPr id="10" name="Content Placeholder 3" descr="DMV TESTING3.JPG"/>
          <p:cNvPicPr>
            <a:picLocks noChangeAspect="1"/>
          </p:cNvPicPr>
          <p:nvPr/>
        </p:nvPicPr>
        <p:blipFill>
          <a:blip r:embed="rId4" cstate="screen"/>
          <a:stretch>
            <a:fillRect/>
          </a:stretch>
        </p:blipFill>
        <p:spPr>
          <a:xfrm>
            <a:off x="9250135" y="4337568"/>
            <a:ext cx="2969295" cy="2226972"/>
          </a:xfrm>
          <a:prstGeom prst="rect">
            <a:avLst/>
          </a:prstGeom>
        </p:spPr>
      </p:pic>
      <p:pic>
        <p:nvPicPr>
          <p:cNvPr id="3" name="Picture 2"/>
          <p:cNvPicPr>
            <a:picLocks noChangeAspect="1"/>
          </p:cNvPicPr>
          <p:nvPr/>
        </p:nvPicPr>
        <p:blipFill>
          <a:blip r:embed="rId5"/>
          <a:stretch>
            <a:fillRect/>
          </a:stretch>
        </p:blipFill>
        <p:spPr>
          <a:xfrm>
            <a:off x="4552463" y="2103358"/>
            <a:ext cx="4058138" cy="4754642"/>
          </a:xfrm>
          <a:prstGeom prst="rect">
            <a:avLst/>
          </a:prstGeom>
        </p:spPr>
      </p:pic>
    </p:spTree>
    <p:extLst>
      <p:ext uri="{BB962C8B-B14F-4D97-AF65-F5344CB8AC3E}">
        <p14:creationId xmlns:p14="http://schemas.microsoft.com/office/powerpoint/2010/main" val="1091990754"/>
      </p:ext>
    </p:extLst>
  </p:cSld>
  <p:clrMapOvr>
    <a:masterClrMapping/>
  </p:clrMapOvr>
  <mc:AlternateContent xmlns:mc="http://schemas.openxmlformats.org/markup-compatibility/2006" xmlns:p14="http://schemas.microsoft.com/office/powerpoint/2010/main">
    <mc:Choice Requires="p14">
      <p:transition spd="slow" p14:dur="2000" advTm="48501"/>
    </mc:Choice>
    <mc:Fallback xmlns="">
      <p:transition spd="slow" advTm="4850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9" y="0"/>
            <a:ext cx="7356021" cy="1714500"/>
          </a:xfrm>
        </p:spPr>
        <p:txBody>
          <a:bodyPr>
            <a:noAutofit/>
          </a:bodyPr>
          <a:lstStyle/>
          <a:p>
            <a:r>
              <a:rPr lang="en-US" b="1" dirty="0">
                <a:latin typeface="+mn-lt"/>
              </a:rPr>
              <a:t>Supervision Requirements:</a:t>
            </a:r>
            <a:br>
              <a:rPr lang="en-US" b="1" dirty="0">
                <a:latin typeface="+mn-lt"/>
              </a:rPr>
            </a:br>
            <a:r>
              <a:rPr lang="en-US" b="1" dirty="0">
                <a:latin typeface="+mn-lt"/>
              </a:rPr>
              <a:t>Registered Technicians</a:t>
            </a:r>
          </a:p>
        </p:txBody>
      </p:sp>
      <p:sp>
        <p:nvSpPr>
          <p:cNvPr id="3" name="Content Placeholder 2"/>
          <p:cNvSpPr>
            <a:spLocks noGrp="1"/>
          </p:cNvSpPr>
          <p:nvPr>
            <p:ph idx="1"/>
          </p:nvPr>
        </p:nvSpPr>
        <p:spPr>
          <a:xfrm>
            <a:off x="530679" y="1787980"/>
            <a:ext cx="5486400" cy="5070020"/>
          </a:xfrm>
        </p:spPr>
        <p:txBody>
          <a:bodyPr>
            <a:normAutofit lnSpcReduction="10000"/>
          </a:bodyPr>
          <a:lstStyle/>
          <a:p>
            <a:r>
              <a:rPr lang="en-US" sz="2400" u="sng" dirty="0"/>
              <a:t>Only</a:t>
            </a:r>
            <a:r>
              <a:rPr lang="en-US" sz="2400" dirty="0"/>
              <a:t> certified Commercial Applicators may supervise certified Registered Technicians (RT)</a:t>
            </a:r>
          </a:p>
          <a:p>
            <a:r>
              <a:rPr lang="en-US" sz="2400" dirty="0"/>
              <a:t>Certified Registered Technicians must have direct supervision by a certified Commercial Applicator to use Restricted Use Pesticides (RUPs)</a:t>
            </a:r>
          </a:p>
          <a:p>
            <a:r>
              <a:rPr lang="en-US" sz="2400" dirty="0"/>
              <a:t>Certified Commercial Applicators</a:t>
            </a:r>
          </a:p>
          <a:p>
            <a:pPr lvl="1"/>
            <a:r>
              <a:rPr lang="en-US" sz="2000" dirty="0"/>
              <a:t>Must provide instructions on safe use</a:t>
            </a:r>
          </a:p>
          <a:p>
            <a:pPr lvl="1"/>
            <a:r>
              <a:rPr lang="en-US" sz="2000" dirty="0"/>
              <a:t>Must be accessible within telephone or radio contact, or on site</a:t>
            </a:r>
          </a:p>
          <a:p>
            <a:pPr lvl="1"/>
            <a:r>
              <a:rPr lang="en-US" sz="2000" dirty="0"/>
              <a:t>Is responsible for actions of the RT</a:t>
            </a:r>
          </a:p>
          <a:p>
            <a:r>
              <a:rPr lang="en-US" sz="2400" dirty="0"/>
              <a:t>Certified Registered Technicians may use General Use Pesticides without supervision</a:t>
            </a:r>
          </a:p>
          <a:p>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5904303" y="2555421"/>
            <a:ext cx="6287135" cy="1974247"/>
          </a:xfrm>
          <a:prstGeom prst="rect">
            <a:avLst/>
          </a:prstGeom>
        </p:spPr>
      </p:pic>
    </p:spTree>
    <p:extLst>
      <p:ext uri="{BB962C8B-B14F-4D97-AF65-F5344CB8AC3E}">
        <p14:creationId xmlns:p14="http://schemas.microsoft.com/office/powerpoint/2010/main" val="964368168"/>
      </p:ext>
    </p:extLst>
  </p:cSld>
  <p:clrMapOvr>
    <a:masterClrMapping/>
  </p:clrMapOvr>
  <mc:AlternateContent xmlns:mc="http://schemas.openxmlformats.org/markup-compatibility/2006" xmlns:p14="http://schemas.microsoft.com/office/powerpoint/2010/main">
    <mc:Choice Requires="p14">
      <p:transition spd="slow" p14:dur="2000" advTm="48267"/>
    </mc:Choice>
    <mc:Fallback xmlns="">
      <p:transition spd="slow" advTm="4826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408" y="81661"/>
            <a:ext cx="10215664" cy="1325563"/>
          </a:xfrm>
        </p:spPr>
        <p:txBody>
          <a:bodyPr>
            <a:noAutofit/>
          </a:bodyPr>
          <a:lstStyle/>
          <a:p>
            <a:r>
              <a:rPr lang="en-US" b="1" dirty="0">
                <a:latin typeface="+mn-lt"/>
              </a:rPr>
              <a:t>Supervision Requirements:</a:t>
            </a:r>
            <a:br>
              <a:rPr lang="en-US" b="1" dirty="0">
                <a:latin typeface="+mn-lt"/>
              </a:rPr>
            </a:br>
            <a:r>
              <a:rPr lang="en-US" b="1" dirty="0">
                <a:latin typeface="+mn-lt"/>
              </a:rPr>
              <a:t>Training Registered Technicians</a:t>
            </a:r>
          </a:p>
        </p:txBody>
      </p:sp>
      <p:sp>
        <p:nvSpPr>
          <p:cNvPr id="3" name="Content Placeholder 2"/>
          <p:cNvSpPr>
            <a:spLocks noGrp="1"/>
          </p:cNvSpPr>
          <p:nvPr>
            <p:ph idx="1"/>
          </p:nvPr>
        </p:nvSpPr>
        <p:spPr>
          <a:xfrm>
            <a:off x="0" y="1847088"/>
            <a:ext cx="8074152" cy="5010912"/>
          </a:xfrm>
        </p:spPr>
        <p:txBody>
          <a:bodyPr>
            <a:normAutofit/>
          </a:bodyPr>
          <a:lstStyle/>
          <a:p>
            <a:r>
              <a:rPr lang="en-US" sz="2400" u="sng" dirty="0"/>
              <a:t>Only</a:t>
            </a:r>
            <a:r>
              <a:rPr lang="en-US" sz="2400" dirty="0"/>
              <a:t> Certified Commercial Applicators may supervise the use of pesticides by persons training to become registered technicians</a:t>
            </a:r>
          </a:p>
          <a:p>
            <a:r>
              <a:rPr lang="en-US" sz="2400" dirty="0"/>
              <a:t>Prospective pesticide applicators (persons in training) must have </a:t>
            </a:r>
            <a:r>
              <a:rPr lang="en-US" sz="2400" b="1" dirty="0"/>
              <a:t>DIRECT</a:t>
            </a:r>
            <a:r>
              <a:rPr lang="en-US" sz="2400" dirty="0"/>
              <a:t> </a:t>
            </a:r>
            <a:r>
              <a:rPr lang="en-US" sz="2400" b="1" u="sng" dirty="0"/>
              <a:t>ON-SITE</a:t>
            </a:r>
            <a:r>
              <a:rPr lang="en-US" sz="2400" dirty="0"/>
              <a:t> supervision to use any pesticide</a:t>
            </a:r>
          </a:p>
          <a:p>
            <a:r>
              <a:rPr lang="en-US" sz="2400" dirty="0"/>
              <a:t>Certified Commercial Applicator</a:t>
            </a:r>
          </a:p>
          <a:p>
            <a:pPr lvl="1"/>
            <a:r>
              <a:rPr lang="en-US" sz="2000" dirty="0"/>
              <a:t>Must provide instructions on safe use</a:t>
            </a:r>
          </a:p>
          <a:p>
            <a:pPr lvl="1"/>
            <a:r>
              <a:rPr lang="en-US" sz="2000" dirty="0"/>
              <a:t>Must be on site</a:t>
            </a:r>
          </a:p>
          <a:p>
            <a:pPr lvl="2"/>
            <a:r>
              <a:rPr lang="en-US" sz="1800" u="sng" dirty="0"/>
              <a:t>physically present </a:t>
            </a:r>
            <a:r>
              <a:rPr lang="en-US" sz="1800" dirty="0"/>
              <a:t>on the property upon which the pesticide is being applied</a:t>
            </a:r>
          </a:p>
          <a:p>
            <a:pPr lvl="2"/>
            <a:r>
              <a:rPr lang="en-US" sz="1800" dirty="0"/>
              <a:t>in </a:t>
            </a:r>
            <a:r>
              <a:rPr lang="en-US" sz="1800" u="sng" dirty="0"/>
              <a:t>constant visual contact </a:t>
            </a:r>
            <a:r>
              <a:rPr lang="en-US" sz="1800" dirty="0"/>
              <a:t>with the person applying the pesticide.</a:t>
            </a:r>
          </a:p>
          <a:p>
            <a:pPr lvl="1"/>
            <a:r>
              <a:rPr lang="en-US" sz="2000" dirty="0"/>
              <a:t>Is responsible for actions of uncertified person</a:t>
            </a:r>
          </a:p>
          <a:p>
            <a:r>
              <a:rPr lang="en-US" sz="2400" dirty="0"/>
              <a:t>Training must be documented and submitted to VDACS</a:t>
            </a:r>
          </a:p>
          <a:p>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610600" y="252281"/>
            <a:ext cx="2288721" cy="3335391"/>
          </a:xfrm>
          <a:prstGeom prst="rect">
            <a:avLst/>
          </a:prstGeom>
        </p:spPr>
      </p:pic>
      <p:pic>
        <p:nvPicPr>
          <p:cNvPr id="6" name="Picture 5"/>
          <p:cNvPicPr>
            <a:picLocks noChangeAspect="1"/>
          </p:cNvPicPr>
          <p:nvPr/>
        </p:nvPicPr>
        <p:blipFill>
          <a:blip r:embed="rId4"/>
          <a:stretch>
            <a:fillRect/>
          </a:stretch>
        </p:blipFill>
        <p:spPr>
          <a:xfrm>
            <a:off x="8610600" y="3913632"/>
            <a:ext cx="2373246" cy="2944368"/>
          </a:xfrm>
          <a:prstGeom prst="rect">
            <a:avLst/>
          </a:prstGeom>
        </p:spPr>
      </p:pic>
    </p:spTree>
    <p:extLst>
      <p:ext uri="{BB962C8B-B14F-4D97-AF65-F5344CB8AC3E}">
        <p14:creationId xmlns:p14="http://schemas.microsoft.com/office/powerpoint/2010/main" val="145196260"/>
      </p:ext>
    </p:extLst>
  </p:cSld>
  <p:clrMapOvr>
    <a:masterClrMapping/>
  </p:clrMapOvr>
  <mc:AlternateContent xmlns:mc="http://schemas.openxmlformats.org/markup-compatibility/2006" xmlns:p14="http://schemas.microsoft.com/office/powerpoint/2010/main">
    <mc:Choice Requires="p14">
      <p:transition spd="slow" p14:dur="2000" advTm="85440"/>
    </mc:Choice>
    <mc:Fallback xmlns="">
      <p:transition spd="slow" advTm="85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774" y="260774"/>
            <a:ext cx="11182705" cy="1188720"/>
          </a:xfrm>
        </p:spPr>
        <p:txBody>
          <a:bodyPr>
            <a:noAutofit/>
          </a:bodyPr>
          <a:lstStyle/>
          <a:p>
            <a:r>
              <a:rPr lang="en-US" sz="2400" b="1" dirty="0">
                <a:solidFill>
                  <a:prstClr val="black">
                    <a:lumMod val="75000"/>
                    <a:lumOff val="25000"/>
                  </a:prstClr>
                </a:solidFill>
                <a:latin typeface="Gill Sans MT" panose="020B0502020104020203" pitchFamily="34" charset="0"/>
              </a:rPr>
              <a:t>Training Registered Technicians</a:t>
            </a:r>
            <a:r>
              <a:rPr lang="en-US" sz="2400" b="1" dirty="0">
                <a:latin typeface="Gill Sans MT" panose="020B0502020104020203" pitchFamily="34" charset="0"/>
              </a:rPr>
              <a:t>:</a:t>
            </a:r>
            <a:br>
              <a:rPr lang="en-US" sz="2400" b="1" dirty="0">
                <a:latin typeface="Gill Sans MT" panose="020B0502020104020203" pitchFamily="34" charset="0"/>
              </a:rPr>
            </a:br>
            <a:r>
              <a:rPr lang="en-US" sz="2400" b="1" dirty="0">
                <a:latin typeface="Gill Sans MT" panose="020B0502020104020203" pitchFamily="34" charset="0"/>
              </a:rPr>
              <a:t>Proof of Additional Category Specific Training</a:t>
            </a:r>
            <a:endParaRPr lang="en-US" sz="4000" b="1" dirty="0">
              <a:latin typeface="+mn-lt"/>
            </a:endParaRPr>
          </a:p>
        </p:txBody>
      </p:sp>
      <p:sp>
        <p:nvSpPr>
          <p:cNvPr id="3" name="Content Placeholder 2"/>
          <p:cNvSpPr>
            <a:spLocks noGrp="1"/>
          </p:cNvSpPr>
          <p:nvPr>
            <p:ph sz="half" idx="1"/>
          </p:nvPr>
        </p:nvSpPr>
        <p:spPr>
          <a:xfrm>
            <a:off x="807720" y="2282716"/>
            <a:ext cx="4664963" cy="3935204"/>
          </a:xfrm>
        </p:spPr>
        <p:txBody>
          <a:bodyPr>
            <a:normAutofit lnSpcReduction="10000"/>
          </a:bodyPr>
          <a:lstStyle/>
          <a:p>
            <a:r>
              <a:rPr lang="en-US" sz="2400" u="sng" dirty="0"/>
              <a:t>Only</a:t>
            </a:r>
            <a:r>
              <a:rPr lang="en-US" sz="2400" dirty="0"/>
              <a:t> Certified Commercial Applicators may supervise the use of pesticides</a:t>
            </a:r>
          </a:p>
          <a:p>
            <a:r>
              <a:rPr lang="en-US" sz="2400" dirty="0"/>
              <a:t>The CCA trainer must submit a completed additional training form for the RT changing or adding categories.</a:t>
            </a:r>
          </a:p>
          <a:p>
            <a:r>
              <a:rPr lang="en-US" sz="2400" dirty="0"/>
              <a:t>Training must be documented and submitted to VDACS within 10 calendar days of completion of such training.</a:t>
            </a:r>
          </a:p>
          <a:p>
            <a:endParaRPr lang="en-US" sz="2400" dirty="0"/>
          </a:p>
        </p:txBody>
      </p:sp>
      <p:pic>
        <p:nvPicPr>
          <p:cNvPr id="6" name="Picture 5"/>
          <p:cNvPicPr>
            <a:picLocks noChangeAspect="1"/>
          </p:cNvPicPr>
          <p:nvPr/>
        </p:nvPicPr>
        <p:blipFill>
          <a:blip r:embed="rId3"/>
          <a:stretch>
            <a:fillRect/>
          </a:stretch>
        </p:blipFill>
        <p:spPr>
          <a:xfrm>
            <a:off x="6766560" y="1760792"/>
            <a:ext cx="3860630" cy="4822888"/>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964656"/>
      </p:ext>
    </p:extLst>
  </p:cSld>
  <p:clrMapOvr>
    <a:masterClrMapping/>
  </p:clrMapOvr>
  <mc:AlternateContent xmlns:mc="http://schemas.openxmlformats.org/markup-compatibility/2006" xmlns:p14="http://schemas.microsoft.com/office/powerpoint/2010/main">
    <mc:Choice Requires="p14">
      <p:transition spd="slow" p14:dur="2000" advTm="63276"/>
    </mc:Choice>
    <mc:Fallback xmlns="">
      <p:transition spd="slow" advTm="6327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965" y="114299"/>
            <a:ext cx="6232043" cy="1764377"/>
          </a:xfrm>
        </p:spPr>
        <p:txBody>
          <a:bodyPr>
            <a:normAutofit/>
          </a:bodyPr>
          <a:lstStyle/>
          <a:p>
            <a:pPr algn="l"/>
            <a:r>
              <a:rPr lang="en-US" b="1" dirty="0">
                <a:latin typeface="+mn-lt"/>
              </a:rPr>
              <a:t>REMINDER: </a:t>
            </a:r>
            <a:br>
              <a:rPr lang="en-US" b="1" dirty="0">
                <a:latin typeface="+mn-lt"/>
              </a:rPr>
            </a:br>
            <a:r>
              <a:rPr lang="en-US" b="1" dirty="0">
                <a:latin typeface="+mn-lt"/>
              </a:rPr>
              <a:t>Government Employees</a:t>
            </a:r>
          </a:p>
        </p:txBody>
      </p:sp>
      <p:sp>
        <p:nvSpPr>
          <p:cNvPr id="7" name="Content Placeholder 6"/>
          <p:cNvSpPr>
            <a:spLocks noGrp="1"/>
          </p:cNvSpPr>
          <p:nvPr>
            <p:ph sz="half" idx="1"/>
          </p:nvPr>
        </p:nvSpPr>
        <p:spPr>
          <a:xfrm>
            <a:off x="130629" y="2220686"/>
            <a:ext cx="4465864" cy="4500789"/>
          </a:xfrm>
        </p:spPr>
        <p:txBody>
          <a:bodyPr>
            <a:normAutofit fontScale="92500" lnSpcReduction="20000"/>
          </a:bodyPr>
          <a:lstStyle/>
          <a:p>
            <a:r>
              <a:rPr lang="en-US" sz="2400" u="sng" dirty="0"/>
              <a:t>All</a:t>
            </a:r>
            <a:r>
              <a:rPr lang="en-US" sz="2400" dirty="0"/>
              <a:t> Government employees who apply pesticides are required to be certified:</a:t>
            </a:r>
          </a:p>
          <a:p>
            <a:pPr lvl="1"/>
            <a:r>
              <a:rPr lang="en-US" sz="2000" dirty="0"/>
              <a:t>Commercial Not-for-Hire; or</a:t>
            </a:r>
          </a:p>
          <a:p>
            <a:pPr lvl="1"/>
            <a:r>
              <a:rPr lang="en-US" sz="2000" dirty="0"/>
              <a:t>Registered Technician</a:t>
            </a:r>
          </a:p>
          <a:p>
            <a:r>
              <a:rPr lang="en-US" sz="2400" dirty="0"/>
              <a:t>Certification is valid </a:t>
            </a:r>
            <a:r>
              <a:rPr lang="en-US" sz="2400" u="sng" dirty="0"/>
              <a:t>only</a:t>
            </a:r>
            <a:r>
              <a:rPr lang="en-US" sz="2400" dirty="0"/>
              <a:t> when applying or supervising application of pesticides used by such governmental agencies.</a:t>
            </a:r>
          </a:p>
          <a:p>
            <a:r>
              <a:rPr lang="en-US" sz="2400" dirty="0"/>
              <a:t>Do not work for a “pesticide business” so are not required to have a certified commercial applicator on Staff, however, </a:t>
            </a:r>
            <a:r>
              <a:rPr lang="en-US" sz="2400" u="sng" dirty="0"/>
              <a:t>only</a:t>
            </a:r>
            <a:r>
              <a:rPr lang="en-US" sz="2400" dirty="0"/>
              <a:t> certified commercial applicators can train registered technicians.</a:t>
            </a:r>
          </a:p>
        </p:txBody>
      </p:sp>
      <p:sp>
        <p:nvSpPr>
          <p:cNvPr id="8" name="Content Placeholder 7"/>
          <p:cNvSpPr>
            <a:spLocks noGrp="1"/>
          </p:cNvSpPr>
          <p:nvPr>
            <p:ph sz="half" idx="2"/>
          </p:nvPr>
        </p:nvSpPr>
        <p:spPr>
          <a:xfrm>
            <a:off x="7569978" y="635908"/>
            <a:ext cx="4622022" cy="4319814"/>
          </a:xfrm>
        </p:spPr>
        <p:txBody>
          <a:bodyPr>
            <a:normAutofit fontScale="92500" lnSpcReduction="20000"/>
          </a:bodyPr>
          <a:lstStyle/>
          <a:p>
            <a:r>
              <a:rPr lang="en-US" sz="2400" i="1" dirty="0"/>
              <a:t>That means, Governmental agencies need to:</a:t>
            </a:r>
          </a:p>
          <a:p>
            <a:pPr lvl="1"/>
            <a:r>
              <a:rPr lang="en-US" sz="2000" dirty="0"/>
              <a:t>Have a certified commercial applicator on Staff to train prospective registered technicians; or</a:t>
            </a:r>
          </a:p>
          <a:p>
            <a:pPr lvl="1"/>
            <a:r>
              <a:rPr lang="en-US" sz="2000" dirty="0"/>
              <a:t>Work with other Governmental agencies with a certified commercial applicator to train new prospective registered technicians; or</a:t>
            </a:r>
          </a:p>
          <a:p>
            <a:pPr lvl="1"/>
            <a:r>
              <a:rPr lang="en-US" sz="2000" dirty="0"/>
              <a:t>Hire or otherwise retain a certified commercial applicator to train prospective registered technicians.</a:t>
            </a:r>
          </a:p>
          <a:p>
            <a:r>
              <a:rPr lang="en-US" sz="2400" dirty="0"/>
              <a:t>In all cases, the certified commercial applicator must be certified in the category in which the registered technician will be working!</a:t>
            </a:r>
          </a:p>
          <a:p>
            <a:pPr lvl="1"/>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4807185" y="2437819"/>
            <a:ext cx="2418207" cy="1500607"/>
          </a:xfrm>
          <a:prstGeom prst="rect">
            <a:avLst/>
          </a:prstGeom>
        </p:spPr>
      </p:pic>
    </p:spTree>
    <p:extLst>
      <p:ext uri="{BB962C8B-B14F-4D97-AF65-F5344CB8AC3E}">
        <p14:creationId xmlns:p14="http://schemas.microsoft.com/office/powerpoint/2010/main" val="1406783352"/>
      </p:ext>
    </p:extLst>
  </p:cSld>
  <p:clrMapOvr>
    <a:masterClrMapping/>
  </p:clrMapOvr>
  <mc:AlternateContent xmlns:mc="http://schemas.openxmlformats.org/markup-compatibility/2006" xmlns:p14="http://schemas.microsoft.com/office/powerpoint/2010/main">
    <mc:Choice Requires="p14">
      <p:transition spd="slow" p14:dur="2000" advTm="60095"/>
    </mc:Choice>
    <mc:Fallback xmlns="">
      <p:transition spd="slow" advTm="60095"/>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965" y="114299"/>
            <a:ext cx="6232043" cy="1764377"/>
          </a:xfrm>
        </p:spPr>
        <p:txBody>
          <a:bodyPr>
            <a:normAutofit/>
          </a:bodyPr>
          <a:lstStyle/>
          <a:p>
            <a:pPr algn="l"/>
            <a:r>
              <a:rPr lang="en-US" b="1" dirty="0">
                <a:latin typeface="+mn-lt"/>
              </a:rPr>
              <a:t>REMINDER: </a:t>
            </a:r>
            <a:br>
              <a:rPr lang="en-US" b="1" dirty="0">
                <a:latin typeface="+mn-lt"/>
              </a:rPr>
            </a:br>
            <a:r>
              <a:rPr lang="en-US" b="1" dirty="0">
                <a:latin typeface="+mn-lt"/>
              </a:rPr>
              <a:t>Volunteers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792748B6-FE24-AFA8-BF29-1F1762DC3B8E}"/>
              </a:ext>
            </a:extLst>
          </p:cNvPr>
          <p:cNvSpPr>
            <a:spLocks noGrp="1"/>
          </p:cNvSpPr>
          <p:nvPr>
            <p:ph sz="half" idx="1"/>
          </p:nvPr>
        </p:nvSpPr>
        <p:spPr>
          <a:xfrm>
            <a:off x="638001" y="2015201"/>
            <a:ext cx="10915998" cy="4842799"/>
          </a:xfrm>
        </p:spPr>
        <p:txBody>
          <a:bodyPr>
            <a:normAutofit/>
          </a:bodyPr>
          <a:lstStyle/>
          <a:p>
            <a:pPr marL="0" marR="0" algn="just">
              <a:spcBef>
                <a:spcPts val="0"/>
              </a:spcBef>
              <a:spcAft>
                <a:spcPts val="0"/>
              </a:spcAft>
            </a:pPr>
            <a:r>
              <a:rPr lang="en-US" sz="1800" dirty="0">
                <a:effectLst/>
                <a:latin typeface="Georgia" panose="02040502050405020303" pitchFamily="18" charset="0"/>
                <a:ea typeface="Calibri" panose="020F0502020204030204" pitchFamily="34" charset="0"/>
              </a:rPr>
              <a:t>As a follow-up, the following exemption will go into effect on </a:t>
            </a:r>
            <a:r>
              <a:rPr lang="en-US" sz="1800" b="1" dirty="0">
                <a:effectLst/>
                <a:latin typeface="Georgia" panose="02040502050405020303" pitchFamily="18" charset="0"/>
                <a:ea typeface="Calibri" panose="020F0502020204030204" pitchFamily="34" charset="0"/>
              </a:rPr>
              <a:t>July 1, 2024:</a:t>
            </a:r>
            <a:endParaRPr lang="en-US" sz="1800" dirty="0">
              <a:effectLst/>
              <a:latin typeface="Calibri" panose="020F0502020204030204" pitchFamily="34" charset="0"/>
              <a:ea typeface="Calibri" panose="020F0502020204030204" pitchFamily="34" charset="0"/>
            </a:endParaRPr>
          </a:p>
          <a:p>
            <a:pPr marL="0" marR="0" indent="0" algn="just">
              <a:spcBef>
                <a:spcPts val="0"/>
              </a:spcBef>
              <a:spcAft>
                <a:spcPts val="0"/>
              </a:spcAft>
              <a:buNone/>
            </a:pPr>
            <a:r>
              <a:rPr lang="en-US" sz="1800" b="1" i="1" dirty="0">
                <a:effectLst/>
                <a:latin typeface="Georgia" panose="02040502050405020303"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b="1" i="1" dirty="0">
                <a:solidFill>
                  <a:srgbClr val="333333"/>
                </a:solidFill>
                <a:effectLst/>
                <a:latin typeface="Georgia" panose="02040502050405020303" pitchFamily="18" charset="0"/>
                <a:ea typeface="Calibri" panose="020F0502020204030204" pitchFamily="34" charset="0"/>
              </a:rPr>
              <a:t>Pesticide control exemptions; herbicide applications by unpaid volunteers.</a:t>
            </a:r>
            <a:r>
              <a:rPr lang="en-US" sz="1800" i="1" dirty="0">
                <a:solidFill>
                  <a:srgbClr val="333333"/>
                </a:solidFill>
                <a:effectLst/>
                <a:latin typeface="Georgia" panose="02040502050405020303" pitchFamily="18" charset="0"/>
                <a:ea typeface="Calibri" panose="020F0502020204030204" pitchFamily="34" charset="0"/>
              </a:rPr>
              <a:t> Exempts from the provisions of state pesticide laws and regulations any </a:t>
            </a:r>
            <a:r>
              <a:rPr lang="en-US" sz="1800" i="1" u="sng" dirty="0">
                <a:solidFill>
                  <a:srgbClr val="333333"/>
                </a:solidFill>
                <a:effectLst/>
                <a:latin typeface="Georgia" panose="02040502050405020303" pitchFamily="18" charset="0"/>
                <a:ea typeface="Calibri" panose="020F0502020204030204" pitchFamily="34" charset="0"/>
              </a:rPr>
              <a:t>unpaid volunteer</a:t>
            </a:r>
            <a:r>
              <a:rPr lang="en-US" sz="1800" i="1" dirty="0">
                <a:solidFill>
                  <a:srgbClr val="333333"/>
                </a:solidFill>
                <a:effectLst/>
                <a:latin typeface="Georgia" panose="02040502050405020303" pitchFamily="18" charset="0"/>
                <a:ea typeface="Calibri" panose="020F0502020204030204" pitchFamily="34" charset="0"/>
              </a:rPr>
              <a:t> who uses any </a:t>
            </a:r>
            <a:r>
              <a:rPr lang="en-US" sz="1800" i="1" u="sng" dirty="0">
                <a:solidFill>
                  <a:srgbClr val="333333"/>
                </a:solidFill>
                <a:effectLst/>
                <a:latin typeface="Georgia" panose="02040502050405020303" pitchFamily="18" charset="0"/>
                <a:ea typeface="Calibri" panose="020F0502020204030204" pitchFamily="34" charset="0"/>
              </a:rPr>
              <a:t>nonrestricted herbicide with the express authorization of a local political subdivision</a:t>
            </a:r>
            <a:r>
              <a:rPr lang="en-US" sz="1800" i="1" dirty="0">
                <a:solidFill>
                  <a:srgbClr val="333333"/>
                </a:solidFill>
                <a:effectLst/>
                <a:latin typeface="Georgia" panose="02040502050405020303" pitchFamily="18" charset="0"/>
                <a:ea typeface="Calibri" panose="020F0502020204030204" pitchFamily="34" charset="0"/>
              </a:rPr>
              <a:t> for the sole purpose of </a:t>
            </a:r>
            <a:r>
              <a:rPr lang="en-US" sz="1800" i="1" u="sng" dirty="0">
                <a:solidFill>
                  <a:srgbClr val="333333"/>
                </a:solidFill>
                <a:effectLst/>
                <a:latin typeface="Georgia" panose="02040502050405020303" pitchFamily="18" charset="0"/>
                <a:ea typeface="Calibri" panose="020F0502020204030204" pitchFamily="34" charset="0"/>
              </a:rPr>
              <a:t>controlling invasive plants or noxious weeds on properties owned by such local political subdivision</a:t>
            </a:r>
            <a:r>
              <a:rPr lang="en-US" sz="1800" i="1" dirty="0">
                <a:solidFill>
                  <a:srgbClr val="333333"/>
                </a:solidFill>
                <a:effectLst/>
                <a:latin typeface="Georgia" panose="02040502050405020303" pitchFamily="18" charset="0"/>
                <a:ea typeface="Calibri" panose="020F0502020204030204" pitchFamily="34" charset="0"/>
              </a:rPr>
              <a:t>. The bill provides that such unpaid volunteer shall </a:t>
            </a:r>
            <a:r>
              <a:rPr lang="en-US" sz="1800" i="1" u="sng" dirty="0">
                <a:solidFill>
                  <a:srgbClr val="333333"/>
                </a:solidFill>
                <a:effectLst/>
                <a:latin typeface="Georgia" panose="02040502050405020303" pitchFamily="18" charset="0"/>
                <a:ea typeface="Calibri" panose="020F0502020204030204" pitchFamily="34" charset="0"/>
              </a:rPr>
              <a:t>use such herbicide under the direct supervision of a certified commercial applicator</a:t>
            </a:r>
            <a:r>
              <a:rPr lang="en-US" sz="1800" i="1" dirty="0">
                <a:solidFill>
                  <a:srgbClr val="333333"/>
                </a:solidFill>
                <a:effectLst/>
                <a:latin typeface="Georgia" panose="02040502050405020303" pitchFamily="18" charset="0"/>
                <a:ea typeface="Calibri" panose="020F0502020204030204" pitchFamily="34" charset="0"/>
              </a:rPr>
              <a:t> and the local political subdivision shall provide </a:t>
            </a:r>
            <a:r>
              <a:rPr lang="en-US" sz="1800" i="1" u="sng" dirty="0">
                <a:solidFill>
                  <a:srgbClr val="333333"/>
                </a:solidFill>
                <a:effectLst/>
                <a:latin typeface="Georgia" panose="02040502050405020303" pitchFamily="18" charset="0"/>
                <a:ea typeface="Calibri" panose="020F0502020204030204" pitchFamily="34" charset="0"/>
              </a:rPr>
              <a:t>instruction by a certified commercial applicator</a:t>
            </a:r>
            <a:r>
              <a:rPr lang="en-US" sz="1800" i="1" dirty="0">
                <a:solidFill>
                  <a:srgbClr val="333333"/>
                </a:solidFill>
                <a:effectLst/>
                <a:latin typeface="Georgia" panose="02040502050405020303" pitchFamily="18" charset="0"/>
                <a:ea typeface="Calibri" panose="020F0502020204030204" pitchFamily="34" charset="0"/>
              </a:rPr>
              <a:t> to the unpaid volunteer prior to application on (i) the risks associated with the herbicide utilized, (ii) the proper use of equipment used to apply the herbicide, (iii) the proper use of personal protective equipment, (iv) other information to prevent an unreasonable adverse effect on the environment, and (v) any other information relevant to the specific herbicide utilized.</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318977504"/>
      </p:ext>
    </p:extLst>
  </p:cSld>
  <p:clrMapOvr>
    <a:masterClrMapping/>
  </p:clrMapOvr>
  <mc:AlternateContent xmlns:mc="http://schemas.openxmlformats.org/markup-compatibility/2006" xmlns:p14="http://schemas.microsoft.com/office/powerpoint/2010/main">
    <mc:Choice Requires="p14">
      <p:transition spd="slow" p14:dur="2000" advTm="60095"/>
    </mc:Choice>
    <mc:Fallback xmlns="">
      <p:transition spd="slow" advTm="6009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CD71-111F-42B3-B0F7-CC1942562266}"/>
              </a:ext>
            </a:extLst>
          </p:cNvPr>
          <p:cNvSpPr>
            <a:spLocks noGrp="1"/>
          </p:cNvSpPr>
          <p:nvPr>
            <p:ph type="title"/>
          </p:nvPr>
        </p:nvSpPr>
        <p:spPr/>
        <p:txBody>
          <a:bodyPr>
            <a:normAutofit/>
          </a:bodyPr>
          <a:lstStyle/>
          <a:p>
            <a:r>
              <a:rPr lang="en-US" b="1" dirty="0"/>
              <a:t>Unmanned Aerial Vehicles (UAV) and Systems (UAS) Requirements</a:t>
            </a:r>
          </a:p>
        </p:txBody>
      </p:sp>
      <p:sp>
        <p:nvSpPr>
          <p:cNvPr id="3" name="Content Placeholder 2">
            <a:extLst>
              <a:ext uri="{FF2B5EF4-FFF2-40B4-BE49-F238E27FC236}">
                <a16:creationId xmlns:a16="http://schemas.microsoft.com/office/drawing/2014/main" id="{61915EE0-6C75-4B6C-912B-F4996719965E}"/>
              </a:ext>
            </a:extLst>
          </p:cNvPr>
          <p:cNvSpPr>
            <a:spLocks noGrp="1"/>
          </p:cNvSpPr>
          <p:nvPr>
            <p:ph idx="1"/>
          </p:nvPr>
        </p:nvSpPr>
        <p:spPr>
          <a:xfrm>
            <a:off x="182880" y="1838959"/>
            <a:ext cx="7101840" cy="5019041"/>
          </a:xfrm>
        </p:spPr>
        <p:txBody>
          <a:bodyPr/>
          <a:lstStyle/>
          <a:p>
            <a:r>
              <a:rPr lang="en-US" dirty="0"/>
              <a:t>Pesticide applicators applying pesticides using UAV/UAS are required to be certified as a commercial applicator in Category 11 or, for registered technicians, are required to have received category specific training from an applicator certified in Category 11:</a:t>
            </a:r>
          </a:p>
          <a:p>
            <a:pPr marL="228600" lvl="1" indent="0">
              <a:buNone/>
            </a:pPr>
            <a:r>
              <a:rPr lang="en-US" i="1" dirty="0"/>
              <a:t>11. Aerial pesticide application. This category is for commercial applicators who will be using or supervising the use of any pesticide applied by fixed- or rotary-wing aircraft.</a:t>
            </a:r>
          </a:p>
          <a:p>
            <a:pPr lvl="1"/>
            <a:endParaRPr lang="en-US" i="1" dirty="0"/>
          </a:p>
          <a:p>
            <a:r>
              <a:rPr lang="en-US" dirty="0"/>
              <a:t>As always, the label is the law!</a:t>
            </a:r>
          </a:p>
        </p:txBody>
      </p:sp>
      <p:sp>
        <p:nvSpPr>
          <p:cNvPr id="4" name="Slide Number Placeholder 3">
            <a:extLst>
              <a:ext uri="{FF2B5EF4-FFF2-40B4-BE49-F238E27FC236}">
                <a16:creationId xmlns:a16="http://schemas.microsoft.com/office/drawing/2014/main" id="{4D31B34C-8F20-4D3C-9724-FCEB4B61AA5B}"/>
              </a:ext>
            </a:extLst>
          </p:cNvPr>
          <p:cNvSpPr>
            <a:spLocks noGrp="1"/>
          </p:cNvSpPr>
          <p:nvPr>
            <p:ph type="sldNum" sz="quarter" idx="12"/>
          </p:nvPr>
        </p:nvSpPr>
        <p:spPr/>
        <p:txBody>
          <a:bodyPr/>
          <a:lstStyle/>
          <a:p>
            <a:fld id="{F570B3D5-320C-44A2-81BF-BC1224605DE1}" type="slidenum">
              <a:rPr lang="en-US" smtClean="0"/>
              <a:t>48</a:t>
            </a:fld>
            <a:endParaRPr lang="en-US" dirty="0"/>
          </a:p>
        </p:txBody>
      </p:sp>
      <p:pic>
        <p:nvPicPr>
          <p:cNvPr id="6" name="Picture 5">
            <a:extLst>
              <a:ext uri="{FF2B5EF4-FFF2-40B4-BE49-F238E27FC236}">
                <a16:creationId xmlns:a16="http://schemas.microsoft.com/office/drawing/2014/main" id="{D1579366-3044-4762-B94F-F92997FB05D6}"/>
              </a:ext>
            </a:extLst>
          </p:cNvPr>
          <p:cNvPicPr>
            <a:picLocks noChangeAspect="1"/>
          </p:cNvPicPr>
          <p:nvPr/>
        </p:nvPicPr>
        <p:blipFill>
          <a:blip r:embed="rId2"/>
          <a:stretch>
            <a:fillRect/>
          </a:stretch>
        </p:blipFill>
        <p:spPr>
          <a:xfrm>
            <a:off x="7455592" y="2397125"/>
            <a:ext cx="4553528" cy="3032877"/>
          </a:xfrm>
          <a:prstGeom prst="rect">
            <a:avLst/>
          </a:prstGeom>
        </p:spPr>
      </p:pic>
      <p:sp>
        <p:nvSpPr>
          <p:cNvPr id="7" name="TextBox 6">
            <a:extLst>
              <a:ext uri="{FF2B5EF4-FFF2-40B4-BE49-F238E27FC236}">
                <a16:creationId xmlns:a16="http://schemas.microsoft.com/office/drawing/2014/main" id="{E591E986-1B3A-4429-8164-F00A13BEF8DF}"/>
              </a:ext>
            </a:extLst>
          </p:cNvPr>
          <p:cNvSpPr txBox="1"/>
          <p:nvPr/>
        </p:nvSpPr>
        <p:spPr>
          <a:xfrm>
            <a:off x="8714072" y="5430002"/>
            <a:ext cx="2743200" cy="369332"/>
          </a:xfrm>
          <a:prstGeom prst="rect">
            <a:avLst/>
          </a:prstGeom>
          <a:noFill/>
        </p:spPr>
        <p:txBody>
          <a:bodyPr wrap="square" rtlCol="0">
            <a:spAutoFit/>
          </a:bodyPr>
          <a:lstStyle/>
          <a:p>
            <a:r>
              <a:rPr lang="en-US" dirty="0"/>
              <a:t>Purdue University</a:t>
            </a:r>
          </a:p>
        </p:txBody>
      </p:sp>
    </p:spTree>
    <p:extLst>
      <p:ext uri="{BB962C8B-B14F-4D97-AF65-F5344CB8AC3E}">
        <p14:creationId xmlns:p14="http://schemas.microsoft.com/office/powerpoint/2010/main" val="2052780239"/>
      </p:ext>
    </p:extLst>
  </p:cSld>
  <p:clrMapOvr>
    <a:masterClrMapping/>
  </p:clrMapOvr>
  <mc:AlternateContent xmlns:mc="http://schemas.openxmlformats.org/markup-compatibility/2006" xmlns:p14="http://schemas.microsoft.com/office/powerpoint/2010/main">
    <mc:Choice Requires="p14">
      <p:transition spd="slow" p14:dur="2000" advTm="35501"/>
    </mc:Choice>
    <mc:Fallback xmlns="">
      <p:transition spd="slow" advTm="3550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377879"/>
            <a:ext cx="8719457" cy="1124350"/>
          </a:xfrm>
        </p:spPr>
        <p:txBody>
          <a:bodyPr>
            <a:noAutofit/>
          </a:bodyPr>
          <a:lstStyle/>
          <a:p>
            <a:pPr algn="ctr"/>
            <a:r>
              <a:rPr lang="en-US" b="1" dirty="0">
                <a:latin typeface="+mn-lt"/>
              </a:rPr>
              <a:t>Business Licenses</a:t>
            </a:r>
            <a:br>
              <a:rPr lang="en-US" b="1" dirty="0">
                <a:latin typeface="+mn-lt"/>
              </a:rPr>
            </a:br>
            <a:r>
              <a:rPr lang="en-US" b="1" i="1" dirty="0">
                <a:latin typeface="+mn-lt"/>
              </a:rPr>
              <a:t>Whose Responsibility Is It Anyway?</a:t>
            </a:r>
          </a:p>
        </p:txBody>
      </p:sp>
      <p:sp>
        <p:nvSpPr>
          <p:cNvPr id="3" name="Content Placeholder 2"/>
          <p:cNvSpPr>
            <a:spLocks noGrp="1"/>
          </p:cNvSpPr>
          <p:nvPr>
            <p:ph idx="1"/>
          </p:nvPr>
        </p:nvSpPr>
        <p:spPr>
          <a:xfrm>
            <a:off x="0" y="1706336"/>
            <a:ext cx="8841921" cy="4877344"/>
          </a:xfrm>
        </p:spPr>
        <p:txBody>
          <a:bodyPr>
            <a:normAutofit lnSpcReduction="10000"/>
          </a:bodyPr>
          <a:lstStyle/>
          <a:p>
            <a:r>
              <a:rPr lang="en-US" sz="2000" dirty="0"/>
              <a:t>For pesticide businesses including those that sell, distribute, or store any pesticide or apply or recommend for use any pesticide commercially, </a:t>
            </a:r>
            <a:r>
              <a:rPr lang="en-US" sz="2000" b="1" dirty="0"/>
              <a:t>it is </a:t>
            </a:r>
            <a:r>
              <a:rPr lang="en-US" sz="2000" b="1" u="sng" dirty="0">
                <a:solidFill>
                  <a:srgbClr val="C00000"/>
                </a:solidFill>
              </a:rPr>
              <a:t>the business owner/operator’s </a:t>
            </a:r>
            <a:r>
              <a:rPr lang="en-US" sz="2000" b="1" dirty="0"/>
              <a:t>responsibility to maintain the pesticide business license including being sure…</a:t>
            </a:r>
          </a:p>
          <a:p>
            <a:pPr marL="544068" indent="-342900">
              <a:spcBef>
                <a:spcPts val="200"/>
              </a:spcBef>
              <a:spcAft>
                <a:spcPts val="400"/>
              </a:spcAft>
              <a:buSzPts val="2600"/>
              <a:buFont typeface="Courier New" panose="02070309020205020404" pitchFamily="49" charset="0"/>
              <a:buChar char="o"/>
            </a:pPr>
            <a:r>
              <a:rPr lang="en-US" sz="2000" dirty="0">
                <a:solidFill>
                  <a:srgbClr val="000000"/>
                </a:solidFill>
                <a:latin typeface="Calibri" panose="020F0502020204030204" pitchFamily="34" charset="0"/>
              </a:rPr>
              <a:t>OPS has </a:t>
            </a:r>
            <a:r>
              <a:rPr lang="en-US" sz="2000" dirty="0">
                <a:solidFill>
                  <a:schemeClr val="tx1"/>
                </a:solidFill>
                <a:latin typeface="Calibri" panose="020F0502020204030204" pitchFamily="34" charset="0"/>
              </a:rPr>
              <a:t>the</a:t>
            </a:r>
            <a:r>
              <a:rPr lang="en-US" sz="2000" b="1" u="sng" dirty="0">
                <a:solidFill>
                  <a:srgbClr val="FF0000"/>
                </a:solidFill>
                <a:latin typeface="Calibri" panose="020F0502020204030204" pitchFamily="34" charset="0"/>
              </a:rPr>
              <a:t> </a:t>
            </a:r>
            <a:r>
              <a:rPr lang="en-US" sz="2000" b="1" u="sng" dirty="0">
                <a:solidFill>
                  <a:srgbClr val="C00000"/>
                </a:solidFill>
                <a:latin typeface="Calibri" panose="020F0502020204030204" pitchFamily="34" charset="0"/>
              </a:rPr>
              <a:t>business</a:t>
            </a:r>
            <a:r>
              <a:rPr lang="en-US" sz="2000" b="1" u="sng" dirty="0">
                <a:solidFill>
                  <a:srgbClr val="FF0000"/>
                </a:solidFill>
                <a:latin typeface="Calibri" panose="020F0502020204030204" pitchFamily="34" charset="0"/>
              </a:rPr>
              <a:t>’</a:t>
            </a:r>
            <a:r>
              <a:rPr lang="en-US" sz="2000" dirty="0">
                <a:solidFill>
                  <a:srgbClr val="000000"/>
                </a:solidFill>
                <a:latin typeface="Calibri" panose="020F0502020204030204" pitchFamily="34" charset="0"/>
              </a:rPr>
              <a:t> current mailing address</a:t>
            </a:r>
            <a:endParaRPr lang="en-US" sz="2000" dirty="0"/>
          </a:p>
          <a:p>
            <a:pPr marL="726948" indent="-342900">
              <a:spcBef>
                <a:spcPts val="200"/>
              </a:spcBef>
              <a:spcAft>
                <a:spcPts val="400"/>
              </a:spcAft>
              <a:buFont typeface="Courier New" panose="02070309020205020404" pitchFamily="49" charset="0"/>
              <a:buChar char="o"/>
            </a:pPr>
            <a:r>
              <a:rPr lang="en-US" sz="2000" dirty="0">
                <a:solidFill>
                  <a:srgbClr val="000000"/>
                </a:solidFill>
                <a:latin typeface="Calibri" panose="020F0502020204030204" pitchFamily="34" charset="0"/>
              </a:rPr>
              <a:t>Must complete a “Change of Information Form” to process any changes;</a:t>
            </a:r>
            <a:endParaRPr lang="en-US" sz="2000" dirty="0"/>
          </a:p>
          <a:p>
            <a:pPr marL="544068" indent="-342900">
              <a:spcBef>
                <a:spcPts val="200"/>
              </a:spcBef>
              <a:spcAft>
                <a:spcPts val="400"/>
              </a:spcAft>
              <a:buFont typeface="Courier New" panose="02070309020205020404" pitchFamily="49" charset="0"/>
              <a:buChar char="o"/>
            </a:pPr>
            <a:r>
              <a:rPr lang="en-US" sz="2000" dirty="0">
                <a:solidFill>
                  <a:srgbClr val="000000"/>
                </a:solidFill>
                <a:latin typeface="Calibri" panose="020F0502020204030204" pitchFamily="34" charset="0"/>
              </a:rPr>
              <a:t>Know when </a:t>
            </a:r>
            <a:r>
              <a:rPr lang="en-US" sz="2000" dirty="0">
                <a:solidFill>
                  <a:schemeClr val="tx1"/>
                </a:solidFill>
                <a:latin typeface="Calibri" panose="020F0502020204030204" pitchFamily="34" charset="0"/>
              </a:rPr>
              <a:t>the</a:t>
            </a:r>
            <a:r>
              <a:rPr lang="en-US" sz="2000" b="1" u="sng" dirty="0">
                <a:solidFill>
                  <a:srgbClr val="FF0000"/>
                </a:solidFill>
                <a:latin typeface="Calibri" panose="020F0502020204030204" pitchFamily="34" charset="0"/>
              </a:rPr>
              <a:t> </a:t>
            </a:r>
            <a:r>
              <a:rPr lang="en-US" sz="2000" b="1" u="sng" dirty="0">
                <a:solidFill>
                  <a:srgbClr val="C00000"/>
                </a:solidFill>
                <a:latin typeface="Calibri" panose="020F0502020204030204" pitchFamily="34" charset="0"/>
              </a:rPr>
              <a:t>business’</a:t>
            </a:r>
            <a:r>
              <a:rPr lang="en-US" sz="2000" dirty="0">
                <a:solidFill>
                  <a:srgbClr val="000000"/>
                </a:solidFill>
                <a:latin typeface="Calibri" panose="020F0502020204030204" pitchFamily="34" charset="0"/>
              </a:rPr>
              <a:t> license expires and renew </a:t>
            </a:r>
            <a:r>
              <a:rPr lang="en-US" sz="2000" dirty="0">
                <a:solidFill>
                  <a:schemeClr val="tx1"/>
                </a:solidFill>
                <a:latin typeface="Calibri" panose="020F0502020204030204" pitchFamily="34" charset="0"/>
              </a:rPr>
              <a:t>the</a:t>
            </a:r>
            <a:r>
              <a:rPr lang="en-US" sz="2000" b="1" u="sng" dirty="0">
                <a:solidFill>
                  <a:srgbClr val="FF0000"/>
                </a:solidFill>
                <a:latin typeface="Calibri" panose="020F0502020204030204" pitchFamily="34" charset="0"/>
              </a:rPr>
              <a:t> </a:t>
            </a:r>
            <a:r>
              <a:rPr lang="en-US" sz="2000" b="1" u="sng" dirty="0">
                <a:solidFill>
                  <a:srgbClr val="C00000"/>
                </a:solidFill>
                <a:latin typeface="Calibri" panose="020F0502020204030204" pitchFamily="34" charset="0"/>
              </a:rPr>
              <a:t>business’</a:t>
            </a:r>
            <a:r>
              <a:rPr lang="en-US" sz="2000" dirty="0">
                <a:solidFill>
                  <a:srgbClr val="000000"/>
                </a:solidFill>
                <a:latin typeface="Calibri" panose="020F0502020204030204" pitchFamily="34" charset="0"/>
              </a:rPr>
              <a:t> license before it expires;</a:t>
            </a:r>
            <a:endParaRPr lang="en-US" sz="2000" dirty="0"/>
          </a:p>
          <a:p>
            <a:pPr marL="544068" indent="-342900">
              <a:spcBef>
                <a:spcPts val="200"/>
              </a:spcBef>
              <a:spcAft>
                <a:spcPts val="400"/>
              </a:spcAft>
              <a:buFont typeface="Courier New" panose="02070309020205020404" pitchFamily="49" charset="0"/>
              <a:buChar char="o"/>
            </a:pPr>
            <a:r>
              <a:rPr lang="en-US" sz="2000" dirty="0">
                <a:solidFill>
                  <a:srgbClr val="404040"/>
                </a:solidFill>
                <a:latin typeface="Calibri" panose="020F0502020204030204" pitchFamily="34" charset="0"/>
              </a:rPr>
              <a:t>The </a:t>
            </a:r>
            <a:r>
              <a:rPr lang="en-US" sz="2000" b="1" u="sng" dirty="0">
                <a:solidFill>
                  <a:srgbClr val="C00000"/>
                </a:solidFill>
                <a:latin typeface="Calibri" panose="020F0502020204030204" pitchFamily="34" charset="0"/>
              </a:rPr>
              <a:t>business’</a:t>
            </a:r>
            <a:r>
              <a:rPr lang="en-US" sz="2000" dirty="0">
                <a:solidFill>
                  <a:srgbClr val="404040"/>
                </a:solidFill>
                <a:latin typeface="Calibri" panose="020F0502020204030204" pitchFamily="34" charset="0"/>
              </a:rPr>
              <a:t> Certificate of Insurance is current and valid;</a:t>
            </a:r>
          </a:p>
          <a:p>
            <a:pPr marL="544068" indent="-342900">
              <a:spcBef>
                <a:spcPts val="200"/>
              </a:spcBef>
              <a:spcAft>
                <a:spcPts val="400"/>
              </a:spcAft>
              <a:buFont typeface="Courier New" panose="02070309020205020404" pitchFamily="49" charset="0"/>
              <a:buChar char="o"/>
            </a:pPr>
            <a:r>
              <a:rPr lang="en-US" sz="2000" dirty="0">
                <a:solidFill>
                  <a:srgbClr val="404040"/>
                </a:solidFill>
                <a:latin typeface="Calibri" panose="020F0502020204030204" pitchFamily="34" charset="0"/>
              </a:rPr>
              <a:t>The </a:t>
            </a:r>
            <a:r>
              <a:rPr lang="en-US" sz="2000" b="1" u="sng" dirty="0">
                <a:solidFill>
                  <a:srgbClr val="C00000"/>
                </a:solidFill>
                <a:latin typeface="Calibri" panose="020F0502020204030204" pitchFamily="34" charset="0"/>
              </a:rPr>
              <a:t>business</a:t>
            </a:r>
            <a:r>
              <a:rPr lang="en-US" sz="2000" dirty="0">
                <a:solidFill>
                  <a:srgbClr val="404040"/>
                </a:solidFill>
                <a:latin typeface="Calibri" panose="020F0502020204030204" pitchFamily="34" charset="0"/>
              </a:rPr>
              <a:t> has, if applicable, a currently certified commercial applicator of record who is responsible for  (i) the safe application of the pesticides; and (ii) providing recommendations for the use of pesticides; and</a:t>
            </a:r>
          </a:p>
          <a:p>
            <a:pPr marL="544068" indent="-342900">
              <a:spcBef>
                <a:spcPts val="200"/>
              </a:spcBef>
              <a:spcAft>
                <a:spcPts val="400"/>
              </a:spcAft>
              <a:buFont typeface="Courier New" panose="02070309020205020404" pitchFamily="49" charset="0"/>
              <a:buChar char="o"/>
            </a:pPr>
            <a:r>
              <a:rPr lang="en-US" sz="2000" b="1" u="sng" dirty="0">
                <a:solidFill>
                  <a:srgbClr val="C00000"/>
                </a:solidFill>
                <a:latin typeface="Calibri" panose="020F0502020204030204" pitchFamily="34" charset="0"/>
              </a:rPr>
              <a:t>Businesses</a:t>
            </a:r>
            <a:r>
              <a:rPr lang="en-US" sz="2000" dirty="0">
                <a:solidFill>
                  <a:srgbClr val="C00000"/>
                </a:solidFill>
                <a:latin typeface="Calibri" panose="020F0502020204030204" pitchFamily="34" charset="0"/>
              </a:rPr>
              <a:t> </a:t>
            </a:r>
            <a:r>
              <a:rPr lang="en-US" sz="2000" dirty="0">
                <a:solidFill>
                  <a:srgbClr val="404040"/>
                </a:solidFill>
                <a:latin typeface="Calibri" panose="020F0502020204030204" pitchFamily="34" charset="0"/>
              </a:rPr>
              <a:t>which sell restricted use pesticides, or distribute restricted use pesticides for purposes of selling, must employ a certified commercial applicator of record who is present and bears immediate responsibility for the correct and safe operation of the location or outlet..</a:t>
            </a:r>
          </a:p>
          <a:p>
            <a:pPr marL="676656" lvl="1"/>
            <a:endParaRPr lang="en-US" dirty="0">
              <a:solidFill>
                <a:srgbClr val="404040"/>
              </a:solidFill>
              <a:latin typeface="Calibri" panose="020F0502020204030204" pitchFamily="34" charset="0"/>
            </a:endParaRPr>
          </a:p>
          <a:p>
            <a:pPr marL="384048" indent="-182880">
              <a:spcBef>
                <a:spcPts val="200"/>
              </a:spcBef>
              <a:spcAft>
                <a:spcPts val="400"/>
              </a:spcAft>
            </a:pPr>
            <a:endParaRPr lang="en-US" dirty="0">
              <a:solidFill>
                <a:srgbClr val="404040"/>
              </a:solidFill>
              <a:latin typeface="Calibri" panose="020F0502020204030204" pitchFamily="34" charset="0"/>
            </a:endParaRPr>
          </a:p>
          <a:p>
            <a:pPr marL="384048" indent="-182880">
              <a:spcBef>
                <a:spcPts val="200"/>
              </a:spcBef>
              <a:spcAft>
                <a:spcPts val="400"/>
              </a:spcAft>
            </a:pPr>
            <a:endParaRPr lang="en-US" dirty="0"/>
          </a:p>
          <a:p>
            <a:pPr lvl="1"/>
            <a:endParaRPr lang="en-US"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p:cNvPicPr>
          <p:nvPr/>
        </p:nvPicPr>
        <p:blipFill>
          <a:blip r:embed="rId3"/>
          <a:stretch>
            <a:fillRect/>
          </a:stretch>
        </p:blipFill>
        <p:spPr>
          <a:xfrm>
            <a:off x="8689154" y="1353312"/>
            <a:ext cx="3502846" cy="4864608"/>
          </a:xfrm>
          <a:prstGeom prst="rect">
            <a:avLst/>
          </a:prstGeom>
        </p:spPr>
      </p:pic>
    </p:spTree>
    <p:extLst>
      <p:ext uri="{BB962C8B-B14F-4D97-AF65-F5344CB8AC3E}">
        <p14:creationId xmlns:p14="http://schemas.microsoft.com/office/powerpoint/2010/main" val="1948113018"/>
      </p:ext>
    </p:extLst>
  </p:cSld>
  <p:clrMapOvr>
    <a:masterClrMapping/>
  </p:clrMapOvr>
  <mc:AlternateContent xmlns:mc="http://schemas.openxmlformats.org/markup-compatibility/2006" xmlns:p14="http://schemas.microsoft.com/office/powerpoint/2010/main">
    <mc:Choice Requires="p14">
      <p:transition spd="slow" p14:dur="2000" advTm="81217"/>
    </mc:Choice>
    <mc:Fallback xmlns="">
      <p:transition spd="slow" advTm="8121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30" y="315686"/>
            <a:ext cx="4495800" cy="1752600"/>
          </a:xfrm>
        </p:spPr>
        <p:txBody>
          <a:bodyPr>
            <a:normAutofit/>
          </a:bodyPr>
          <a:lstStyle/>
          <a:p>
            <a:pPr algn="ctr"/>
            <a:r>
              <a:rPr lang="en-US" b="1" dirty="0">
                <a:latin typeface="+mn-lt"/>
              </a:rPr>
              <a:t>Inspections &amp; Investigations</a:t>
            </a:r>
          </a:p>
        </p:txBody>
      </p:sp>
      <p:sp>
        <p:nvSpPr>
          <p:cNvPr id="3" name="Content Placeholder 2"/>
          <p:cNvSpPr>
            <a:spLocks noGrp="1"/>
          </p:cNvSpPr>
          <p:nvPr>
            <p:ph sz="half" idx="1"/>
          </p:nvPr>
        </p:nvSpPr>
        <p:spPr>
          <a:xfrm>
            <a:off x="612322" y="2449285"/>
            <a:ext cx="5296110" cy="3984619"/>
          </a:xfrm>
        </p:spPr>
        <p:txBody>
          <a:bodyPr>
            <a:normAutofit fontScale="70000" lnSpcReduction="20000"/>
          </a:bodyPr>
          <a:lstStyle/>
          <a:p>
            <a:r>
              <a:rPr lang="en-US" sz="3500" dirty="0"/>
              <a:t>OPS conducts routine inspections and investigations to determine compliance with all applicable laws &amp; regulations;</a:t>
            </a:r>
          </a:p>
          <a:p>
            <a:r>
              <a:rPr lang="en-US" sz="3500" dirty="0"/>
              <a:t>Standard inspection/investigation procedures may include:</a:t>
            </a:r>
          </a:p>
          <a:p>
            <a:pPr lvl="1"/>
            <a:r>
              <a:rPr lang="en-US" sz="2800" u="sng" dirty="0"/>
              <a:t>Conducting interviews</a:t>
            </a:r>
          </a:p>
          <a:p>
            <a:pPr lvl="1"/>
            <a:r>
              <a:rPr lang="en-US" sz="2800" u="sng" dirty="0"/>
              <a:t>Visiting site</a:t>
            </a:r>
          </a:p>
          <a:p>
            <a:pPr lvl="1"/>
            <a:r>
              <a:rPr lang="en-US" sz="2800" u="sng" dirty="0"/>
              <a:t>Observing an application</a:t>
            </a:r>
          </a:p>
          <a:p>
            <a:pPr lvl="1"/>
            <a:r>
              <a:rPr lang="en-US" sz="2800" u="sng" dirty="0"/>
              <a:t>Taking photographs</a:t>
            </a:r>
          </a:p>
          <a:p>
            <a:pPr lvl="1"/>
            <a:r>
              <a:rPr lang="en-US" sz="2800" u="sng" dirty="0"/>
              <a:t>Collecting samples (residue/formulation)</a:t>
            </a:r>
          </a:p>
          <a:p>
            <a:pPr lvl="1"/>
            <a:r>
              <a:rPr lang="en-US" sz="2800" u="sng" dirty="0"/>
              <a:t>Collecting  weather data</a:t>
            </a:r>
          </a:p>
          <a:p>
            <a:pPr lvl="1"/>
            <a:r>
              <a:rPr lang="en-US" sz="2800" u="sng" dirty="0"/>
              <a:t>Reviewing pesticide label and application record</a:t>
            </a:r>
            <a:r>
              <a:rPr lang="en-US" sz="2800" dirty="0"/>
              <a:t>s</a:t>
            </a:r>
          </a:p>
          <a:p>
            <a:pPr marL="0" indent="0">
              <a:buNone/>
            </a:pPr>
            <a:endParaRPr lang="en-US" dirty="0"/>
          </a:p>
        </p:txBody>
      </p:sp>
      <p:sp>
        <p:nvSpPr>
          <p:cNvPr id="4" name="Content Placeholder 3"/>
          <p:cNvSpPr>
            <a:spLocks noGrp="1"/>
          </p:cNvSpPr>
          <p:nvPr>
            <p:ph sz="half" idx="2"/>
          </p:nvPr>
        </p:nvSpPr>
        <p:spPr>
          <a:xfrm>
            <a:off x="6188528" y="2449285"/>
            <a:ext cx="5306785" cy="4272190"/>
          </a:xfrm>
        </p:spPr>
        <p:txBody>
          <a:bodyPr>
            <a:noAutofit/>
          </a:bodyPr>
          <a:lstStyle/>
          <a:p>
            <a:r>
              <a:rPr lang="en-US" sz="2200" dirty="0"/>
              <a:t>Totality of evidence collected will be reviewed in a two-stage independent review process to determine if the application was made in compliance with all applicable laws and regulations;</a:t>
            </a:r>
          </a:p>
          <a:p>
            <a:r>
              <a:rPr lang="en-US" sz="2200" dirty="0"/>
              <a:t>Respondents will be notified of any alleged violations prior to any final enforcement action is taken; and</a:t>
            </a:r>
          </a:p>
          <a:p>
            <a:r>
              <a:rPr lang="en-US" sz="2200" dirty="0"/>
              <a:t>Should there be an enforcement action, for example, a monetary penalty, the respondent will have the right to appeal in keeping with the Administrative Process Act.</a:t>
            </a:r>
          </a:p>
        </p:txBody>
      </p:sp>
      <p:sp>
        <p:nvSpPr>
          <p:cNvPr id="5" name="Slide Number Placeholder 4"/>
          <p:cNvSpPr>
            <a:spLocks noGrp="1"/>
          </p:cNvSpPr>
          <p:nvPr>
            <p:ph type="sldNum" sz="quarter" idx="12"/>
          </p:nvPr>
        </p:nvSpPr>
        <p:spPr/>
        <p:txBody>
          <a:bodyPr/>
          <a:lstStyle/>
          <a:p>
            <a:fld id="{F570B3D5-320C-44A2-81BF-BC1224605DE1}" type="slidenum">
              <a:rPr lang="en-US" smtClean="0"/>
              <a:t>5</a:t>
            </a:fld>
            <a:endParaRPr lang="en-US" dirty="0"/>
          </a:p>
        </p:txBody>
      </p:sp>
      <p:pic>
        <p:nvPicPr>
          <p:cNvPr id="10" name="Picture 9" descr="A group of people posing for a photo&#10;&#10;Description automatically generated">
            <a:extLst>
              <a:ext uri="{FF2B5EF4-FFF2-40B4-BE49-F238E27FC236}">
                <a16:creationId xmlns:a16="http://schemas.microsoft.com/office/drawing/2014/main" id="{F5C3AF4D-AC6D-1EF5-4C77-5A8C7C698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972" y="8346"/>
            <a:ext cx="4278085" cy="2367280"/>
          </a:xfrm>
          <a:prstGeom prst="rect">
            <a:avLst/>
          </a:prstGeom>
        </p:spPr>
      </p:pic>
      <p:sp>
        <p:nvSpPr>
          <p:cNvPr id="6" name="TextBox 5">
            <a:extLst>
              <a:ext uri="{FF2B5EF4-FFF2-40B4-BE49-F238E27FC236}">
                <a16:creationId xmlns:a16="http://schemas.microsoft.com/office/drawing/2014/main" id="{180E5AFD-5DFF-ABCE-AB86-8CA517FE55E1}"/>
              </a:ext>
            </a:extLst>
          </p:cNvPr>
          <p:cNvSpPr txBox="1"/>
          <p:nvPr/>
        </p:nvSpPr>
        <p:spPr>
          <a:xfrm>
            <a:off x="5298833" y="631373"/>
            <a:ext cx="1940168" cy="923330"/>
          </a:xfrm>
          <a:prstGeom prst="rect">
            <a:avLst/>
          </a:prstGeom>
          <a:noFill/>
        </p:spPr>
        <p:txBody>
          <a:bodyPr wrap="square" rtlCol="0">
            <a:spAutoFit/>
          </a:bodyPr>
          <a:lstStyle/>
          <a:p>
            <a:r>
              <a:rPr lang="en-US" dirty="0">
                <a:solidFill>
                  <a:srgbClr val="FF0000"/>
                </a:solidFill>
              </a:rPr>
              <a:t>EPA REGION III WORKSHOP 2023, WASHINGTON, DC</a:t>
            </a:r>
          </a:p>
        </p:txBody>
      </p:sp>
    </p:spTree>
    <p:extLst>
      <p:ext uri="{BB962C8B-B14F-4D97-AF65-F5344CB8AC3E}">
        <p14:creationId xmlns:p14="http://schemas.microsoft.com/office/powerpoint/2010/main" val="266038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58697" y="228600"/>
            <a:ext cx="7729728" cy="1188720"/>
          </a:xfrm>
        </p:spPr>
        <p:txBody>
          <a:bodyPr>
            <a:noAutofit/>
          </a:bodyPr>
          <a:lstStyle/>
          <a:p>
            <a:pPr algn="l"/>
            <a:r>
              <a:rPr lang="en-US" sz="3200" b="1" dirty="0">
                <a:solidFill>
                  <a:srgbClr val="000000"/>
                </a:solidFill>
                <a:latin typeface="Calibri" panose="020F0502020204030204" pitchFamily="34" charset="0"/>
              </a:rPr>
              <a:t>REMINDER:</a:t>
            </a:r>
            <a:br>
              <a:rPr lang="en-US" sz="3200" b="1" dirty="0">
                <a:solidFill>
                  <a:srgbClr val="000000"/>
                </a:solidFill>
                <a:latin typeface="Calibri" panose="020F0502020204030204" pitchFamily="34" charset="0"/>
              </a:rPr>
            </a:br>
            <a:r>
              <a:rPr lang="en-US" sz="3200" b="1" dirty="0">
                <a:solidFill>
                  <a:srgbClr val="000000"/>
                </a:solidFill>
                <a:latin typeface="Calibri" panose="020F0502020204030204" pitchFamily="34" charset="0"/>
              </a:rPr>
              <a:t>Pesticide Business Licenses</a:t>
            </a:r>
            <a:endParaRPr lang="en-US" sz="3200" dirty="0"/>
          </a:p>
        </p:txBody>
      </p:sp>
      <p:sp>
        <p:nvSpPr>
          <p:cNvPr id="8" name="Content Placeholder 7"/>
          <p:cNvSpPr>
            <a:spLocks noGrp="1"/>
          </p:cNvSpPr>
          <p:nvPr>
            <p:ph idx="1"/>
          </p:nvPr>
        </p:nvSpPr>
        <p:spPr>
          <a:xfrm>
            <a:off x="0" y="1265464"/>
            <a:ext cx="8890908" cy="5592536"/>
          </a:xfrm>
        </p:spPr>
        <p:txBody>
          <a:bodyPr>
            <a:normAutofit lnSpcReduction="10000"/>
          </a:bodyPr>
          <a:lstStyle/>
          <a:p>
            <a:r>
              <a:rPr lang="en-US" sz="2400" u="sng" dirty="0"/>
              <a:t>All</a:t>
            </a:r>
            <a:r>
              <a:rPr lang="en-US" sz="2400" dirty="0"/>
              <a:t> business licenses expire on March 31;</a:t>
            </a:r>
          </a:p>
          <a:p>
            <a:endParaRPr lang="en-US" sz="1200" dirty="0"/>
          </a:p>
          <a:p>
            <a:r>
              <a:rPr lang="en-US" sz="2400" dirty="0"/>
              <a:t>If </a:t>
            </a:r>
            <a:r>
              <a:rPr lang="en-US" sz="2400" u="sng" dirty="0"/>
              <a:t>not</a:t>
            </a:r>
            <a:r>
              <a:rPr lang="en-US" sz="2400" dirty="0"/>
              <a:t> renewed by March 31,</a:t>
            </a:r>
          </a:p>
          <a:p>
            <a:pPr lvl="1"/>
            <a:r>
              <a:rPr lang="en-US" sz="2000" dirty="0"/>
              <a:t>The business is </a:t>
            </a:r>
            <a:r>
              <a:rPr lang="en-US" sz="2000" u="sng" dirty="0"/>
              <a:t>not</a:t>
            </a:r>
            <a:r>
              <a:rPr lang="en-US" sz="2000" dirty="0"/>
              <a:t> licensed and cannot conduct business until such time as the licensed is renewed, for example, sell or apply pesticides; and</a:t>
            </a:r>
          </a:p>
          <a:p>
            <a:pPr lvl="1"/>
            <a:r>
              <a:rPr lang="en-US" sz="2000" dirty="0"/>
              <a:t>The certificates of all pesticide applicators working for the business are </a:t>
            </a:r>
            <a:r>
              <a:rPr lang="en-US" sz="2000" u="sng" dirty="0"/>
              <a:t>inactive</a:t>
            </a:r>
            <a:r>
              <a:rPr lang="en-US" sz="2000" dirty="0"/>
              <a:t>, therefore, applicators may not apply pesticide until the business license is renewed.</a:t>
            </a:r>
          </a:p>
          <a:p>
            <a:pPr lvl="1"/>
            <a:endParaRPr lang="en-US" sz="1200" dirty="0"/>
          </a:p>
          <a:p>
            <a:r>
              <a:rPr lang="en-US" sz="2400" dirty="0"/>
              <a:t>Proof of insurance is required to maintain a business license. It is the business’ responsibility to ensure that a current certificate of insurance is on file throughout the license year:  </a:t>
            </a:r>
          </a:p>
          <a:p>
            <a:pPr lvl="1"/>
            <a:r>
              <a:rPr lang="en-US" sz="2200" dirty="0"/>
              <a:t>If the certificate of insurance expires at any time during the year, the pesticide business license is considered unlicensed and cannot conduct business; and</a:t>
            </a:r>
          </a:p>
          <a:p>
            <a:pPr lvl="1"/>
            <a:r>
              <a:rPr lang="en-US" sz="2200" dirty="0"/>
              <a:t>The certificates of all pesticide applicators working for the business are inactive, therefore, applicators may not apply pesticide until the business license is valid.</a:t>
            </a:r>
          </a:p>
          <a:p>
            <a:pPr lvl="1"/>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9017653" y="1567543"/>
            <a:ext cx="3174347" cy="4561697"/>
          </a:xfrm>
          <a:prstGeom prst="rect">
            <a:avLst/>
          </a:prstGeom>
        </p:spPr>
      </p:pic>
    </p:spTree>
    <p:extLst>
      <p:ext uri="{BB962C8B-B14F-4D97-AF65-F5344CB8AC3E}">
        <p14:creationId xmlns:p14="http://schemas.microsoft.com/office/powerpoint/2010/main" val="4166894579"/>
      </p:ext>
    </p:extLst>
  </p:cSld>
  <p:clrMapOvr>
    <a:masterClrMapping/>
  </p:clrMapOvr>
  <mc:AlternateContent xmlns:mc="http://schemas.openxmlformats.org/markup-compatibility/2006" xmlns:p14="http://schemas.microsoft.com/office/powerpoint/2010/main">
    <mc:Choice Requires="p14">
      <p:transition spd="slow" p14:dur="2000" advTm="15237"/>
    </mc:Choice>
    <mc:Fallback xmlns="">
      <p:transition spd="slow" advTm="1523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381000"/>
            <a:ext cx="4052371" cy="1629803"/>
          </a:xfrm>
        </p:spPr>
        <p:txBody>
          <a:bodyPr>
            <a:normAutofit/>
          </a:bodyPr>
          <a:lstStyle/>
          <a:p>
            <a:r>
              <a:rPr lang="en-US" sz="3100" b="1" dirty="0">
                <a:latin typeface="+mn-lt"/>
              </a:rPr>
              <a:t>Pesticide Fees</a:t>
            </a:r>
            <a:r>
              <a:rPr lang="en-US" sz="4400" b="1" dirty="0">
                <a:latin typeface="+mn-lt"/>
              </a:rPr>
              <a:t>:</a:t>
            </a:r>
            <a:br>
              <a:rPr lang="en-US" sz="4400" b="1" dirty="0">
                <a:latin typeface="+mn-lt"/>
              </a:rPr>
            </a:br>
            <a:r>
              <a:rPr lang="en-US" sz="3100" b="1" dirty="0">
                <a:latin typeface="+mn-lt"/>
              </a:rPr>
              <a:t>Non-Refundable and Non-Transferable</a:t>
            </a:r>
          </a:p>
        </p:txBody>
      </p:sp>
      <p:sp>
        <p:nvSpPr>
          <p:cNvPr id="5" name="Content Placeholder 4"/>
          <p:cNvSpPr>
            <a:spLocks noGrp="1"/>
          </p:cNvSpPr>
          <p:nvPr>
            <p:ph sz="half" idx="1"/>
          </p:nvPr>
        </p:nvSpPr>
        <p:spPr>
          <a:xfrm>
            <a:off x="1203960" y="2499360"/>
            <a:ext cx="4649723" cy="3718560"/>
          </a:xfrm>
        </p:spPr>
        <p:txBody>
          <a:bodyPr>
            <a:normAutofit lnSpcReduction="10000"/>
          </a:bodyPr>
          <a:lstStyle/>
          <a:p>
            <a:r>
              <a:rPr lang="en-US" sz="2400" dirty="0"/>
              <a:t>Fees are assessed to offset the cost of processing applications for:</a:t>
            </a:r>
          </a:p>
          <a:p>
            <a:pPr lvl="1"/>
            <a:r>
              <a:rPr lang="en-US" sz="2000" dirty="0"/>
              <a:t>Certified applicators (commercial &amp; registered technicians) – initial, retesting, and adding a category;</a:t>
            </a:r>
          </a:p>
          <a:p>
            <a:pPr lvl="1"/>
            <a:r>
              <a:rPr lang="en-US" sz="2000" dirty="0"/>
              <a:t>Business licenses; and</a:t>
            </a:r>
          </a:p>
          <a:p>
            <a:pPr lvl="1"/>
            <a:r>
              <a:rPr lang="en-US" sz="2000" dirty="0"/>
              <a:t>Product registration.</a:t>
            </a:r>
          </a:p>
          <a:p>
            <a:r>
              <a:rPr lang="en-US" sz="2400" dirty="0"/>
              <a:t>Once applications are processed, regardless of if the credential is issued, fees will not be refunded.</a:t>
            </a:r>
          </a:p>
          <a:p>
            <a:pPr lvl="1"/>
            <a:endParaRPr lang="en-US" dirty="0"/>
          </a:p>
        </p:txBody>
      </p:sp>
      <p:sp>
        <p:nvSpPr>
          <p:cNvPr id="6" name="Content Placeholder 5"/>
          <p:cNvSpPr>
            <a:spLocks noGrp="1"/>
          </p:cNvSpPr>
          <p:nvPr>
            <p:ph sz="half" idx="2"/>
          </p:nvPr>
        </p:nvSpPr>
        <p:spPr>
          <a:xfrm>
            <a:off x="6671555" y="2638044"/>
            <a:ext cx="4270247" cy="3579876"/>
          </a:xfrm>
        </p:spPr>
        <p:txBody>
          <a:bodyPr>
            <a:normAutofit lnSpcReduction="10000"/>
          </a:bodyPr>
          <a:lstStyle/>
          <a:p>
            <a:r>
              <a:rPr lang="en-US" sz="2400" dirty="0"/>
              <a:t>Fees are transaction specific (i.e. fees paid for one prospective applicator's credential cannot be used to pay for a second prospective applicator's credential).</a:t>
            </a:r>
          </a:p>
          <a:p>
            <a:r>
              <a:rPr lang="en-US" sz="2400" dirty="0"/>
              <a:t>Refunds, if due, are transaction specific. Refunds cannot be applied to offset another fee.</a:t>
            </a:r>
          </a:p>
          <a:p>
            <a:endParaRPr lang="en-US" dirty="0"/>
          </a:p>
          <a:p>
            <a:endParaRPr lang="en-US"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6427359" y="256477"/>
            <a:ext cx="466452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AVOID A 20% LATE FEE BY RENEWING AND PAYING ON TIME.</a:t>
            </a:r>
          </a:p>
        </p:txBody>
      </p:sp>
    </p:spTree>
    <p:extLst>
      <p:ext uri="{BB962C8B-B14F-4D97-AF65-F5344CB8AC3E}">
        <p14:creationId xmlns:p14="http://schemas.microsoft.com/office/powerpoint/2010/main" val="2929790935"/>
      </p:ext>
    </p:extLst>
  </p:cSld>
  <p:clrMapOvr>
    <a:masterClrMapping/>
  </p:clrMapOvr>
  <mc:AlternateContent xmlns:mc="http://schemas.openxmlformats.org/markup-compatibility/2006" xmlns:p14="http://schemas.microsoft.com/office/powerpoint/2010/main">
    <mc:Choice Requires="p14">
      <p:transition spd="slow" p14:dur="2000" advTm="25611"/>
    </mc:Choice>
    <mc:Fallback xmlns="">
      <p:transition spd="slow" advTm="2561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0206" y="978776"/>
            <a:ext cx="3557121" cy="1296156"/>
          </a:xfrm>
        </p:spPr>
        <p:txBody>
          <a:bodyPr vert="horz" lIns="182880" tIns="182880" rIns="182880" bIns="182880" rtlCol="0" anchor="ctr">
            <a:normAutofit/>
          </a:bodyPr>
          <a:lstStyle/>
          <a:p>
            <a:r>
              <a:rPr lang="en-US" sz="2400" b="1" dirty="0"/>
              <a:t>Recordkeeping</a:t>
            </a:r>
          </a:p>
        </p:txBody>
      </p:sp>
      <p:sp>
        <p:nvSpPr>
          <p:cNvPr id="3" name="Content Placeholder 2"/>
          <p:cNvSpPr>
            <a:spLocks noGrp="1"/>
          </p:cNvSpPr>
          <p:nvPr>
            <p:ph sz="half" idx="1"/>
          </p:nvPr>
        </p:nvSpPr>
        <p:spPr>
          <a:xfrm>
            <a:off x="7830206" y="1954924"/>
            <a:ext cx="3557122" cy="4262996"/>
          </a:xfrm>
        </p:spPr>
        <p:txBody>
          <a:bodyPr vert="horz" lIns="91440" tIns="45720" rIns="91440" bIns="45720" rtlCol="0">
            <a:normAutofit/>
          </a:bodyPr>
          <a:lstStyle/>
          <a:p>
            <a:pPr lvl="1"/>
            <a:r>
              <a:rPr lang="en-US" sz="2400" dirty="0"/>
              <a:t>For pesticide businesses (commercial applicators and registered technicians); and</a:t>
            </a:r>
          </a:p>
          <a:p>
            <a:pPr lvl="1"/>
            <a:endParaRPr lang="en-US" sz="2400" dirty="0"/>
          </a:p>
          <a:p>
            <a:pPr lvl="1"/>
            <a:r>
              <a:rPr lang="en-US" sz="2400" dirty="0"/>
              <a:t>For commercial applicators not for hire and registered technicians not for hire.</a:t>
            </a:r>
          </a:p>
        </p:txBody>
      </p:sp>
      <p:sp>
        <p:nvSpPr>
          <p:cNvPr id="5" name="Slide Number Placeholder 4"/>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smtClean="0"/>
              <a:pPr>
                <a:lnSpc>
                  <a:spcPct val="90000"/>
                </a:lnSpc>
                <a:spcAft>
                  <a:spcPts val="600"/>
                </a:spcAft>
              </a:pPr>
              <a:t>52</a:t>
            </a:fld>
            <a:endParaRPr lang="en-US" dirty="0"/>
          </a:p>
        </p:txBody>
      </p:sp>
      <p:pic>
        <p:nvPicPr>
          <p:cNvPr id="7" name="Picture 6">
            <a:extLst>
              <a:ext uri="{FF2B5EF4-FFF2-40B4-BE49-F238E27FC236}">
                <a16:creationId xmlns:a16="http://schemas.microsoft.com/office/drawing/2014/main" id="{E335C10F-1321-7B85-9A05-1F837CCC4913}"/>
              </a:ext>
            </a:extLst>
          </p:cNvPr>
          <p:cNvPicPr>
            <a:picLocks noChangeAspect="1"/>
          </p:cNvPicPr>
          <p:nvPr/>
        </p:nvPicPr>
        <p:blipFill>
          <a:blip r:embed="rId3"/>
          <a:stretch>
            <a:fillRect/>
          </a:stretch>
        </p:blipFill>
        <p:spPr>
          <a:xfrm>
            <a:off x="525516" y="1759926"/>
            <a:ext cx="6654067" cy="3779026"/>
          </a:xfrm>
          <a:prstGeom prst="rect">
            <a:avLst/>
          </a:prstGeom>
        </p:spPr>
      </p:pic>
      <p:sp>
        <p:nvSpPr>
          <p:cNvPr id="8" name="TextBox 7">
            <a:extLst>
              <a:ext uri="{FF2B5EF4-FFF2-40B4-BE49-F238E27FC236}">
                <a16:creationId xmlns:a16="http://schemas.microsoft.com/office/drawing/2014/main" id="{1D69874D-8747-4C46-B43B-7436153BEE19}"/>
              </a:ext>
            </a:extLst>
          </p:cNvPr>
          <p:cNvSpPr txBox="1"/>
          <p:nvPr/>
        </p:nvSpPr>
        <p:spPr>
          <a:xfrm>
            <a:off x="2270234" y="136634"/>
            <a:ext cx="7840718" cy="1077218"/>
          </a:xfrm>
          <a:prstGeom prst="rect">
            <a:avLst/>
          </a:prstGeom>
          <a:noFill/>
        </p:spPr>
        <p:txBody>
          <a:bodyPr wrap="square" rtlCol="0">
            <a:spAutoFit/>
          </a:bodyPr>
          <a:lstStyle/>
          <a:p>
            <a:pPr algn="ctr"/>
            <a:r>
              <a:rPr lang="en-US" sz="3200" dirty="0"/>
              <a:t>PESTICIDE APPLICATION RECORDKEEPING – A MUST!!!</a:t>
            </a:r>
          </a:p>
        </p:txBody>
      </p:sp>
    </p:spTree>
    <p:extLst>
      <p:ext uri="{BB962C8B-B14F-4D97-AF65-F5344CB8AC3E}">
        <p14:creationId xmlns:p14="http://schemas.microsoft.com/office/powerpoint/2010/main" val="1003443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2639" y="470447"/>
            <a:ext cx="4486656" cy="1141497"/>
          </a:xfrm>
        </p:spPr>
        <p:txBody>
          <a:bodyPr/>
          <a:lstStyle/>
          <a:p>
            <a:r>
              <a:rPr lang="en-US" b="1" dirty="0"/>
              <a:t>Recordkeeping elements</a:t>
            </a:r>
          </a:p>
        </p:txBody>
      </p:sp>
      <p:sp>
        <p:nvSpPr>
          <p:cNvPr id="6" name="Content Placeholder 5"/>
          <p:cNvSpPr>
            <a:spLocks noGrp="1"/>
          </p:cNvSpPr>
          <p:nvPr>
            <p:ph idx="1"/>
          </p:nvPr>
        </p:nvSpPr>
        <p:spPr>
          <a:xfrm>
            <a:off x="6305550" y="361951"/>
            <a:ext cx="5387686" cy="6401232"/>
          </a:xfrm>
        </p:spPr>
        <p:txBody>
          <a:bodyPr>
            <a:normAutofit fontScale="70000" lnSpcReduction="20000"/>
          </a:bodyPr>
          <a:lstStyle/>
          <a:p>
            <a:pPr marL="457200" indent="-457200">
              <a:buFont typeface="+mj-lt"/>
              <a:buAutoNum type="arabicPeriod"/>
            </a:pPr>
            <a:r>
              <a:rPr lang="en-US" dirty="0"/>
              <a:t>Name, address, and telephone number of customer and address or location, if different, of site of application; </a:t>
            </a:r>
          </a:p>
          <a:p>
            <a:pPr marL="457200" indent="-457200">
              <a:buFont typeface="+mj-lt"/>
              <a:buAutoNum type="arabicPeriod"/>
            </a:pPr>
            <a:r>
              <a:rPr lang="en-US" dirty="0"/>
              <a:t>Name and certification number (or certification number of the supervising certified applicator) of the person making the application; </a:t>
            </a:r>
          </a:p>
          <a:p>
            <a:pPr marL="457200" indent="-457200">
              <a:buFont typeface="+mj-lt"/>
              <a:buAutoNum type="arabicPeriod"/>
            </a:pPr>
            <a:r>
              <a:rPr lang="en-US" dirty="0"/>
              <a:t>Day, month and year of application; </a:t>
            </a:r>
          </a:p>
          <a:p>
            <a:pPr marL="457200" indent="-457200">
              <a:buFont typeface="+mj-lt"/>
              <a:buAutoNum type="arabicPeriod"/>
            </a:pPr>
            <a:r>
              <a:rPr lang="en-US" dirty="0"/>
              <a:t>Type of plants, crop, animals, or sites treated and principal pests to be controlled; </a:t>
            </a:r>
          </a:p>
          <a:p>
            <a:pPr marL="457200" indent="-457200">
              <a:buFont typeface="+mj-lt"/>
              <a:buAutoNum type="arabicPeriod"/>
            </a:pPr>
            <a:r>
              <a:rPr lang="en-US" dirty="0"/>
              <a:t>Acreage, area, or number of plants or animals treated; </a:t>
            </a:r>
          </a:p>
          <a:p>
            <a:pPr marL="457200" indent="-457200">
              <a:buFont typeface="+mj-lt"/>
              <a:buAutoNum type="arabicPeriod"/>
            </a:pPr>
            <a:r>
              <a:rPr lang="en-US" dirty="0"/>
              <a:t>Brand, trademark, or product name appearing on the product's label; </a:t>
            </a:r>
          </a:p>
          <a:p>
            <a:pPr marL="457200" indent="-457200">
              <a:buFont typeface="+mj-lt"/>
              <a:buAutoNum type="arabicPeriod"/>
            </a:pPr>
            <a:r>
              <a:rPr lang="en-US" dirty="0"/>
              <a:t>EPA registration number; </a:t>
            </a:r>
          </a:p>
          <a:p>
            <a:pPr marL="457200" indent="-457200">
              <a:buFont typeface="+mj-lt"/>
              <a:buAutoNum type="arabicPeriod"/>
            </a:pPr>
            <a:r>
              <a:rPr lang="en-US" dirty="0"/>
              <a:t>Amount of pesticide concentrate and amount of diluent used, by weight or volume, in mixture applied; and </a:t>
            </a:r>
          </a:p>
          <a:p>
            <a:pPr marL="457200" indent="-457200">
              <a:buFont typeface="+mj-lt"/>
              <a:buAutoNum type="arabicPeriod"/>
            </a:pPr>
            <a:r>
              <a:rPr lang="en-US" dirty="0"/>
              <a:t>Type of application equipment used.</a:t>
            </a:r>
          </a:p>
          <a:p>
            <a:endParaRPr lang="en-US" dirty="0"/>
          </a:p>
          <a:p>
            <a:endParaRPr lang="en-US" dirty="0"/>
          </a:p>
        </p:txBody>
      </p:sp>
      <p:pic>
        <p:nvPicPr>
          <p:cNvPr id="7" name="Picture 6"/>
          <p:cNvPicPr>
            <a:picLocks noChangeAspect="1"/>
          </p:cNvPicPr>
          <p:nvPr/>
        </p:nvPicPr>
        <p:blipFill>
          <a:blip r:embed="rId3"/>
          <a:stretch>
            <a:fillRect/>
          </a:stretch>
        </p:blipFill>
        <p:spPr>
          <a:xfrm>
            <a:off x="326275" y="2033100"/>
            <a:ext cx="3359033" cy="1870855"/>
          </a:xfrm>
          <a:prstGeom prst="rect">
            <a:avLst/>
          </a:prstGeom>
        </p:spPr>
      </p:pic>
      <p:pic>
        <p:nvPicPr>
          <p:cNvPr id="8" name="Picture 7"/>
          <p:cNvPicPr>
            <a:picLocks noChangeAspect="1"/>
          </p:cNvPicPr>
          <p:nvPr/>
        </p:nvPicPr>
        <p:blipFill>
          <a:blip r:embed="rId4"/>
          <a:stretch>
            <a:fillRect/>
          </a:stretch>
        </p:blipFill>
        <p:spPr>
          <a:xfrm>
            <a:off x="2590282" y="4325112"/>
            <a:ext cx="3144982" cy="2075688"/>
          </a:xfrm>
          <a:prstGeom prst="rect">
            <a:avLst/>
          </a:prstGeom>
        </p:spPr>
      </p:pic>
      <p:sp>
        <p:nvSpPr>
          <p:cNvPr id="2" name="Slide Number Placeholder 1"/>
          <p:cNvSpPr>
            <a:spLocks noGrp="1"/>
          </p:cNvSpPr>
          <p:nvPr>
            <p:ph type="sldNum" sz="quarter" idx="12"/>
          </p:nvPr>
        </p:nvSpPr>
        <p:spPr/>
        <p:txBody>
          <a:bodyPr/>
          <a:lstStyle/>
          <a:p>
            <a:fld id="{F570B3D5-320C-44A2-81BF-BC1224605DE1}" type="slidenum">
              <a:rPr lang="en-US" smtClean="0"/>
              <a:t>53</a:t>
            </a:fld>
            <a:endParaRPr lang="en-US" dirty="0"/>
          </a:p>
        </p:txBody>
      </p:sp>
    </p:spTree>
    <p:extLst>
      <p:ext uri="{BB962C8B-B14F-4D97-AF65-F5344CB8AC3E}">
        <p14:creationId xmlns:p14="http://schemas.microsoft.com/office/powerpoint/2010/main" val="1562584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a:t>PRIVATE APPLICATORS</a:t>
            </a:r>
          </a:p>
        </p:txBody>
      </p:sp>
      <p:sp>
        <p:nvSpPr>
          <p:cNvPr id="6" name="Subtitle 5"/>
          <p:cNvSpPr>
            <a:spLocks noGrp="1"/>
          </p:cNvSpPr>
          <p:nvPr>
            <p:ph type="subTitle" idx="1"/>
          </p:nvPr>
        </p:nvSpPr>
        <p:spPr>
          <a:xfrm>
            <a:off x="1097280" y="4672584"/>
            <a:ext cx="10530840" cy="1804416"/>
          </a:xfrm>
        </p:spPr>
        <p:txBody>
          <a:bodyPr/>
          <a:lstStyle/>
          <a:p>
            <a:r>
              <a:rPr lang="en-US" sz="2800" b="1" i="1" dirty="0">
                <a:solidFill>
                  <a:srgbClr val="002060"/>
                </a:solidFill>
              </a:rPr>
              <a:t>Required additional information for all recertification </a:t>
            </a:r>
          </a:p>
          <a:p>
            <a:r>
              <a:rPr lang="en-US" sz="2800" b="1" i="1" dirty="0">
                <a:solidFill>
                  <a:srgbClr val="002060"/>
                </a:solidFill>
              </a:rPr>
              <a:t>courses for Private Applicators</a:t>
            </a:r>
          </a:p>
          <a:p>
            <a:pPr algn="l"/>
            <a:endParaRPr lang="en-US" dirty="0"/>
          </a:p>
        </p:txBody>
      </p:sp>
      <p:sp>
        <p:nvSpPr>
          <p:cNvPr id="7" name="Slide Number Placeholder 6"/>
          <p:cNvSpPr>
            <a:spLocks noGrp="1"/>
          </p:cNvSpPr>
          <p:nvPr>
            <p:ph type="sldNum" sz="quarter" idx="12"/>
          </p:nvPr>
        </p:nvSpPr>
        <p:spPr/>
        <p:txBody>
          <a:bodyPr/>
          <a:lstStyle/>
          <a:p>
            <a:fld id="{F570B3D5-320C-44A2-81BF-BC1224605DE1}" type="slidenum">
              <a:rPr lang="en-US" smtClean="0"/>
              <a:t>54</a:t>
            </a:fld>
            <a:endParaRPr lang="en-US" dirty="0"/>
          </a:p>
        </p:txBody>
      </p:sp>
    </p:spTree>
    <p:extLst>
      <p:ext uri="{BB962C8B-B14F-4D97-AF65-F5344CB8AC3E}">
        <p14:creationId xmlns:p14="http://schemas.microsoft.com/office/powerpoint/2010/main" val="2467251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 y="274321"/>
            <a:ext cx="11907520" cy="975359"/>
          </a:xfrm>
        </p:spPr>
        <p:txBody>
          <a:bodyPr>
            <a:normAutofit/>
          </a:bodyPr>
          <a:lstStyle/>
          <a:p>
            <a:pPr algn="l"/>
            <a:r>
              <a:rPr lang="en-US" b="1" dirty="0">
                <a:latin typeface="+mn-lt"/>
              </a:rPr>
              <a:t>REMINDER: Private Applicator Certification</a:t>
            </a:r>
          </a:p>
        </p:txBody>
      </p:sp>
      <p:sp>
        <p:nvSpPr>
          <p:cNvPr id="4" name="Content Placeholder 3"/>
          <p:cNvSpPr>
            <a:spLocks noGrp="1"/>
          </p:cNvSpPr>
          <p:nvPr>
            <p:ph sz="half" idx="2"/>
          </p:nvPr>
        </p:nvSpPr>
        <p:spPr>
          <a:xfrm>
            <a:off x="995680" y="1056641"/>
            <a:ext cx="9956800" cy="4165600"/>
          </a:xfrm>
        </p:spPr>
        <p:txBody>
          <a:bodyPr>
            <a:normAutofit fontScale="92500" lnSpcReduction="20000"/>
          </a:bodyPr>
          <a:lstStyle/>
          <a:p>
            <a:r>
              <a:rPr lang="en-US" sz="2400" dirty="0"/>
              <a:t>Maintaining your pesticide applicator certification is a </a:t>
            </a:r>
            <a:r>
              <a:rPr lang="en-US" sz="2400" b="1" dirty="0"/>
              <a:t>two-step process </a:t>
            </a:r>
            <a:r>
              <a:rPr lang="en-US" sz="2400" dirty="0"/>
              <a:t>and includes both attending a recertification course approved for the category(s) of applications you are certified to make and renewing your pesticide applicator certificate.</a:t>
            </a:r>
          </a:p>
          <a:p>
            <a:pPr lvl="1"/>
            <a:r>
              <a:rPr lang="en-US" sz="2200" dirty="0"/>
              <a:t>Recertification – Currently certified applicators are required to attend approved category specific recertification courses for each category they hold every 2 years before their certificates expire; and</a:t>
            </a:r>
          </a:p>
          <a:p>
            <a:pPr lvl="1"/>
            <a:r>
              <a:rPr lang="en-US" sz="2200" dirty="0"/>
              <a:t>Renewal – If an applicator has the required recertification credit, their certificate will be automatically renewed.</a:t>
            </a:r>
          </a:p>
          <a:p>
            <a:r>
              <a:rPr lang="en-US" sz="2400" dirty="0"/>
              <a:t>If an applicator does not renew December 31, they are not allowed by law to apply pesticides.</a:t>
            </a:r>
          </a:p>
          <a:p>
            <a:r>
              <a:rPr lang="en-US" sz="2400" dirty="0"/>
              <a:t>Applicators are granted 60 days after December 31 to obtain recertification credit to renew their expired certificate, otherwise they will have to be reexamined.</a:t>
            </a:r>
          </a:p>
          <a:p>
            <a:r>
              <a:rPr lang="en-US" sz="2400" dirty="0"/>
              <a:t>After the 60 day extension period, the only way to renew their certificate is by examination.</a:t>
            </a:r>
            <a:endParaRPr lang="en-US" dirty="0"/>
          </a:p>
        </p:txBody>
      </p:sp>
      <p:sp>
        <p:nvSpPr>
          <p:cNvPr id="5" name="Slide Number Placeholder 4"/>
          <p:cNvSpPr>
            <a:spLocks noGrp="1"/>
          </p:cNvSpPr>
          <p:nvPr>
            <p:ph type="sldNum" sz="quarter" idx="12"/>
          </p:nvPr>
        </p:nvSpPr>
        <p:spPr/>
        <p:txBody>
          <a:bodyPr/>
          <a:lstStyle/>
          <a:p>
            <a:fld id="{F570B3D5-320C-44A2-81BF-BC1224605DE1}" type="slidenum">
              <a:rPr lang="en-US" smtClean="0"/>
              <a:t>55</a:t>
            </a:fld>
            <a:endParaRPr lang="en-US" dirty="0"/>
          </a:p>
        </p:txBody>
      </p:sp>
      <p:pic>
        <p:nvPicPr>
          <p:cNvPr id="2050" name="Picture 2" descr="Plant and Industry Services">
            <a:extLst>
              <a:ext uri="{FF2B5EF4-FFF2-40B4-BE49-F238E27FC236}">
                <a16:creationId xmlns:a16="http://schemas.microsoft.com/office/drawing/2014/main" id="{6D3F8D83-781D-A111-8963-2BD680EEE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2" y="5087018"/>
            <a:ext cx="2447335" cy="16290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 of a wheat farmer.">
            <a:extLst>
              <a:ext uri="{FF2B5EF4-FFF2-40B4-BE49-F238E27FC236}">
                <a16:creationId xmlns:a16="http://schemas.microsoft.com/office/drawing/2014/main" id="{96A69BA4-380D-B969-4552-10A784C0D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4319" y="5087017"/>
            <a:ext cx="2447335" cy="16290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bine in field">
            <a:extLst>
              <a:ext uri="{FF2B5EF4-FFF2-40B4-BE49-F238E27FC236}">
                <a16:creationId xmlns:a16="http://schemas.microsoft.com/office/drawing/2014/main" id="{DC05134A-6B6D-7CDE-B888-F44E175F0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8869" y="5136245"/>
            <a:ext cx="5213131" cy="157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0322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936" y="492252"/>
            <a:ext cx="7729728" cy="1188720"/>
          </a:xfrm>
        </p:spPr>
        <p:txBody>
          <a:bodyPr>
            <a:normAutofit/>
          </a:bodyPr>
          <a:lstStyle/>
          <a:p>
            <a:pPr algn="ctr"/>
            <a:r>
              <a:rPr lang="en-US" sz="3200" b="1" dirty="0">
                <a:latin typeface="+mn-lt"/>
                <a:cs typeface="Calibri" panose="020F0502020204030204" pitchFamily="34" charset="0"/>
              </a:rPr>
              <a:t>Recordkeeping</a:t>
            </a:r>
          </a:p>
        </p:txBody>
      </p:sp>
      <p:sp>
        <p:nvSpPr>
          <p:cNvPr id="3" name="Content Placeholder 2"/>
          <p:cNvSpPr>
            <a:spLocks noGrp="1"/>
          </p:cNvSpPr>
          <p:nvPr>
            <p:ph sz="half" idx="1"/>
          </p:nvPr>
        </p:nvSpPr>
        <p:spPr>
          <a:xfrm>
            <a:off x="838200" y="2095256"/>
            <a:ext cx="5181600" cy="4351338"/>
          </a:xfrm>
        </p:spPr>
        <p:txBody>
          <a:bodyPr>
            <a:normAutofit/>
          </a:bodyPr>
          <a:lstStyle/>
          <a:p>
            <a:pPr lvl="1"/>
            <a:r>
              <a:rPr lang="en-US" sz="3200" dirty="0">
                <a:cs typeface="Calibri" panose="020F0502020204030204" pitchFamily="34" charset="0"/>
              </a:rPr>
              <a:t>For Private Applicators</a:t>
            </a:r>
          </a:p>
          <a:p>
            <a:pPr lvl="2"/>
            <a:r>
              <a:rPr lang="en-US" sz="3200" dirty="0">
                <a:cs typeface="Calibri" panose="020F0502020204030204" pitchFamily="34" charset="0"/>
              </a:rPr>
              <a:t>Requirements under the Worker Protection Standard (WPS); and</a:t>
            </a:r>
          </a:p>
          <a:p>
            <a:pPr lvl="2"/>
            <a:r>
              <a:rPr lang="en-US" sz="3200" dirty="0">
                <a:cs typeface="Calibri" panose="020F0502020204030204" pitchFamily="34" charset="0"/>
              </a:rPr>
              <a:t>Requirements for the use of Restricted Use Pesticides (RUP).</a:t>
            </a:r>
          </a:p>
          <a:p>
            <a:pPr marL="457200" lvl="1" indent="0">
              <a:buNone/>
            </a:pPr>
            <a:endParaRPr lang="en-US" sz="3200" i="1" dirty="0">
              <a:cs typeface="Calibri" panose="020F0502020204030204" pitchFamily="34" charset="0"/>
            </a:endParaRPr>
          </a:p>
          <a:p>
            <a:pPr marL="0" indent="0">
              <a:buNone/>
            </a:pPr>
            <a:endParaRPr lang="en-US" dirty="0"/>
          </a:p>
        </p:txBody>
      </p:sp>
      <p:sp>
        <p:nvSpPr>
          <p:cNvPr id="5" name="Slide Number Placeholder 4"/>
          <p:cNvSpPr>
            <a:spLocks noGrp="1"/>
          </p:cNvSpPr>
          <p:nvPr>
            <p:ph type="sldNum" sz="quarter" idx="12"/>
          </p:nvPr>
        </p:nvSpPr>
        <p:spPr/>
        <p:txBody>
          <a:bodyPr/>
          <a:lstStyle/>
          <a:p>
            <a:fld id="{F570B3D5-320C-44A2-81BF-BC1224605DE1}" type="slidenum">
              <a:rPr lang="en-US" smtClean="0"/>
              <a:t>56</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095256"/>
            <a:ext cx="5292013" cy="3720110"/>
          </a:xfrm>
          <a:prstGeom prst="rect">
            <a:avLst/>
          </a:prstGeom>
          <a:effectLst>
            <a:softEdge rad="114300"/>
          </a:effectLst>
        </p:spPr>
      </p:pic>
      <p:sp>
        <p:nvSpPr>
          <p:cNvPr id="7" name="Multiplication Sign 6">
            <a:extLst>
              <a:ext uri="{FF2B5EF4-FFF2-40B4-BE49-F238E27FC236}">
                <a16:creationId xmlns:a16="http://schemas.microsoft.com/office/drawing/2014/main" id="{915E2962-5BC7-8689-BEFB-B4484E06E753}"/>
              </a:ext>
            </a:extLst>
          </p:cNvPr>
          <p:cNvSpPr/>
          <p:nvPr/>
        </p:nvSpPr>
        <p:spPr>
          <a:xfrm>
            <a:off x="8818880" y="3078480"/>
            <a:ext cx="2382520" cy="239776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398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half" idx="2"/>
          </p:nvPr>
        </p:nvSpPr>
        <p:spPr>
          <a:xfrm>
            <a:off x="8321040" y="457200"/>
            <a:ext cx="3750986" cy="6183087"/>
          </a:xfrm>
        </p:spPr>
        <p:txBody>
          <a:bodyPr>
            <a:normAutofit/>
          </a:bodyPr>
          <a:lstStyle/>
          <a:p>
            <a:endParaRPr lang="en-US" sz="2600" dirty="0"/>
          </a:p>
          <a:p>
            <a:endParaRPr lang="en-US" sz="2100" dirty="0"/>
          </a:p>
          <a:p>
            <a:endParaRPr lang="en-US" sz="2200" dirty="0"/>
          </a:p>
        </p:txBody>
      </p:sp>
      <p:sp>
        <p:nvSpPr>
          <p:cNvPr id="2" name="Slide Number Placeholder 1"/>
          <p:cNvSpPr>
            <a:spLocks noGrp="1"/>
          </p:cNvSpPr>
          <p:nvPr>
            <p:ph type="sldNum" sz="quarter" idx="12"/>
          </p:nvPr>
        </p:nvSpPr>
        <p:spPr/>
        <p:txBody>
          <a:bodyPr/>
          <a:lstStyle/>
          <a:p>
            <a:fld id="{F570B3D5-320C-44A2-81BF-BC1224605DE1}" type="slidenum">
              <a:rPr lang="en-US" smtClean="0"/>
              <a:t>57</a:t>
            </a:fld>
            <a:endParaRPr lang="en-US" dirty="0"/>
          </a:p>
        </p:txBody>
      </p:sp>
      <p:sp>
        <p:nvSpPr>
          <p:cNvPr id="3" name="TextBox 2"/>
          <p:cNvSpPr txBox="1"/>
          <p:nvPr/>
        </p:nvSpPr>
        <p:spPr>
          <a:xfrm>
            <a:off x="717665" y="397371"/>
            <a:ext cx="4782989" cy="6186309"/>
          </a:xfrm>
          <a:prstGeom prst="rect">
            <a:avLst/>
          </a:prstGeom>
          <a:noFill/>
        </p:spPr>
        <p:txBody>
          <a:bodyPr wrap="square" rtlCol="0">
            <a:spAutoFit/>
          </a:bodyPr>
          <a:lstStyle/>
          <a:p>
            <a:r>
              <a:rPr lang="en-US" sz="2000" b="1" dirty="0">
                <a:solidFill>
                  <a:srgbClr val="C00000"/>
                </a:solidFill>
              </a:rPr>
              <a:t>WORKER PROTECTION STANDARD</a:t>
            </a:r>
          </a:p>
          <a:p>
            <a:endParaRPr lang="en-US" dirty="0"/>
          </a:p>
          <a:p>
            <a:r>
              <a:rPr lang="en-US" sz="2000" b="1" dirty="0"/>
              <a:t>Pesticide records must contain:</a:t>
            </a:r>
          </a:p>
          <a:p>
            <a:endParaRPr lang="en-US" sz="2000" dirty="0"/>
          </a:p>
          <a:p>
            <a:pPr marL="457200" indent="-457200">
              <a:buFont typeface="+mj-lt"/>
              <a:buAutoNum type="arabicPeriod"/>
            </a:pPr>
            <a:r>
              <a:rPr lang="en-US" sz="2000" dirty="0"/>
              <a:t>Name of the pesticide applied,</a:t>
            </a:r>
          </a:p>
          <a:p>
            <a:pPr marL="457200" indent="-457200">
              <a:buFont typeface="+mj-lt"/>
              <a:buAutoNum type="arabicPeriod"/>
            </a:pPr>
            <a:r>
              <a:rPr lang="en-US" sz="2000" dirty="0"/>
              <a:t>Active ingredient,</a:t>
            </a:r>
          </a:p>
          <a:p>
            <a:pPr marL="457200" indent="-457200">
              <a:buFont typeface="+mj-lt"/>
              <a:buAutoNum type="arabicPeriod"/>
            </a:pPr>
            <a:r>
              <a:rPr lang="en-US" sz="2000" dirty="0"/>
              <a:t>EPA registration number,</a:t>
            </a:r>
          </a:p>
          <a:p>
            <a:pPr marL="457200" indent="-457200">
              <a:buFont typeface="+mj-lt"/>
              <a:buAutoNum type="arabicPeriod"/>
            </a:pPr>
            <a:r>
              <a:rPr lang="en-US" sz="2000" dirty="0"/>
              <a:t>REI,</a:t>
            </a:r>
          </a:p>
          <a:p>
            <a:pPr marL="457200" indent="-457200">
              <a:buFont typeface="+mj-lt"/>
              <a:buAutoNum type="arabicPeriod"/>
            </a:pPr>
            <a:r>
              <a:rPr lang="en-US" sz="2000" dirty="0"/>
              <a:t>Crop or site treated,</a:t>
            </a:r>
          </a:p>
          <a:p>
            <a:pPr marL="457200" indent="-457200">
              <a:buFont typeface="+mj-lt"/>
              <a:buAutoNum type="arabicPeriod"/>
            </a:pPr>
            <a:r>
              <a:rPr lang="en-US" sz="2000" dirty="0"/>
              <a:t>Location and description of the treated area(s), Date(s) and times application started and ended, and</a:t>
            </a:r>
          </a:p>
          <a:p>
            <a:pPr marL="457200" indent="-457200">
              <a:buFont typeface="+mj-lt"/>
              <a:buAutoNum type="arabicPeriod"/>
            </a:pPr>
            <a:r>
              <a:rPr lang="en-US" sz="2000" dirty="0"/>
              <a:t>Safety Data Sheet of the pesticide applied.</a:t>
            </a:r>
          </a:p>
          <a:p>
            <a:endParaRPr lang="en-US" sz="2000" dirty="0"/>
          </a:p>
          <a:p>
            <a:r>
              <a:rPr lang="en-US" sz="2000" dirty="0"/>
              <a:t>Pesticide records must be maintained for any covered use of a WPS labeled pesticide for either general-use or restricted-use pesticides.</a:t>
            </a:r>
            <a:endParaRPr lang="en-US" dirty="0"/>
          </a:p>
          <a:p>
            <a:pPr marL="285750" indent="-285750">
              <a:buFont typeface="Arial" panose="020B0604020202020204" pitchFamily="34" charset="0"/>
              <a:buChar char="•"/>
            </a:pPr>
            <a:endParaRPr lang="en-US" dirty="0"/>
          </a:p>
        </p:txBody>
      </p:sp>
      <p:sp>
        <p:nvSpPr>
          <p:cNvPr id="4" name="TextBox 3"/>
          <p:cNvSpPr txBox="1"/>
          <p:nvPr/>
        </p:nvSpPr>
        <p:spPr>
          <a:xfrm>
            <a:off x="7053586" y="363353"/>
            <a:ext cx="4389598" cy="6494085"/>
          </a:xfrm>
          <a:prstGeom prst="rect">
            <a:avLst/>
          </a:prstGeom>
          <a:noFill/>
        </p:spPr>
        <p:txBody>
          <a:bodyPr wrap="square" rtlCol="0">
            <a:spAutoFit/>
          </a:bodyPr>
          <a:lstStyle/>
          <a:p>
            <a:r>
              <a:rPr lang="en-US" sz="2000" b="1" dirty="0">
                <a:solidFill>
                  <a:srgbClr val="C00000"/>
                </a:solidFill>
              </a:rPr>
              <a:t>RESTRICTED USE PESTICIDES</a:t>
            </a:r>
          </a:p>
          <a:p>
            <a:endParaRPr lang="en-US" sz="800" b="1" dirty="0">
              <a:solidFill>
                <a:srgbClr val="C00000"/>
              </a:solidFill>
            </a:endParaRPr>
          </a:p>
          <a:p>
            <a:r>
              <a:rPr lang="en-US" sz="2000" b="1" dirty="0"/>
              <a:t>The 9 required elements that must be recorded within 14 days of each RUP application are as follows</a:t>
            </a:r>
            <a:r>
              <a:rPr lang="en-US" sz="2000" dirty="0"/>
              <a:t>:</a:t>
            </a:r>
          </a:p>
          <a:p>
            <a:endParaRPr lang="en-US" sz="2000" dirty="0"/>
          </a:p>
          <a:p>
            <a:endParaRPr lang="en-US" sz="800" dirty="0"/>
          </a:p>
          <a:p>
            <a:pPr marL="457200" indent="-457200">
              <a:buFont typeface="+mj-lt"/>
              <a:buAutoNum type="arabicPeriod"/>
            </a:pPr>
            <a:r>
              <a:rPr lang="en-US" sz="2000" dirty="0"/>
              <a:t>The brand or product name,</a:t>
            </a:r>
          </a:p>
          <a:p>
            <a:pPr marL="457200" indent="-457200">
              <a:buFont typeface="+mj-lt"/>
              <a:buAutoNum type="arabicPeriod"/>
            </a:pPr>
            <a:r>
              <a:rPr lang="en-US" sz="2000" dirty="0"/>
              <a:t>The EPA registration number,</a:t>
            </a:r>
          </a:p>
          <a:p>
            <a:pPr marL="457200" indent="-457200">
              <a:buFont typeface="+mj-lt"/>
              <a:buAutoNum type="arabicPeriod"/>
            </a:pPr>
            <a:r>
              <a:rPr lang="en-US" sz="2000" dirty="0"/>
              <a:t>The total amount applied,</a:t>
            </a:r>
          </a:p>
          <a:p>
            <a:pPr marL="457200" indent="-457200">
              <a:buFont typeface="+mj-lt"/>
              <a:buAutoNum type="arabicPeriod"/>
            </a:pPr>
            <a:r>
              <a:rPr lang="en-US" sz="2000" dirty="0"/>
              <a:t>The month, day, and year,</a:t>
            </a:r>
          </a:p>
          <a:p>
            <a:pPr marL="457200" indent="-457200">
              <a:buFont typeface="+mj-lt"/>
              <a:buAutoNum type="arabicPeriod"/>
            </a:pPr>
            <a:r>
              <a:rPr lang="en-US" sz="2000" dirty="0"/>
              <a:t>The location of the application,</a:t>
            </a:r>
          </a:p>
          <a:p>
            <a:pPr marL="457200" indent="-457200">
              <a:buFont typeface="+mj-lt"/>
              <a:buAutoNum type="arabicPeriod"/>
            </a:pPr>
            <a:r>
              <a:rPr lang="en-US" sz="2000" dirty="0"/>
              <a:t>The crop, commodity, stored product, or site,</a:t>
            </a:r>
          </a:p>
          <a:p>
            <a:pPr marL="457200" indent="-457200">
              <a:buFont typeface="+mj-lt"/>
              <a:buAutoNum type="arabicPeriod"/>
            </a:pPr>
            <a:r>
              <a:rPr lang="en-US" sz="2000" dirty="0"/>
              <a:t>The size of area treated,</a:t>
            </a:r>
          </a:p>
          <a:p>
            <a:pPr marL="457200" indent="-457200">
              <a:buFont typeface="+mj-lt"/>
              <a:buAutoNum type="arabicPeriod"/>
            </a:pPr>
            <a:r>
              <a:rPr lang="en-US" sz="2000" dirty="0"/>
              <a:t>The name of the certified applicator, and</a:t>
            </a:r>
          </a:p>
          <a:p>
            <a:pPr marL="457200" indent="-457200">
              <a:buFont typeface="+mj-lt"/>
              <a:buAutoNum type="arabicPeriod"/>
            </a:pPr>
            <a:r>
              <a:rPr lang="en-US" sz="2000" dirty="0"/>
              <a:t>The certification number of the certified applicator.</a:t>
            </a:r>
          </a:p>
          <a:p>
            <a:endParaRPr lang="en-US" sz="2000" b="1" dirty="0">
              <a:solidFill>
                <a:srgbClr val="C00000"/>
              </a:solidFill>
            </a:endParaRPr>
          </a:p>
          <a:p>
            <a:endParaRPr lang="en-US" sz="2000" b="1" dirty="0">
              <a:solidFill>
                <a:srgbClr val="C00000"/>
              </a:solidFill>
            </a:endParaRPr>
          </a:p>
          <a:p>
            <a:endParaRPr lang="en-US" sz="2000" b="1" dirty="0">
              <a:solidFill>
                <a:srgbClr val="C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800" y="1594643"/>
            <a:ext cx="3600000" cy="3908200"/>
          </a:xfrm>
          <a:prstGeom prst="rect">
            <a:avLst/>
          </a:prstGeom>
        </p:spPr>
      </p:pic>
    </p:spTree>
    <p:extLst>
      <p:ext uri="{BB962C8B-B14F-4D97-AF65-F5344CB8AC3E}">
        <p14:creationId xmlns:p14="http://schemas.microsoft.com/office/powerpoint/2010/main" val="39886620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609" y="183869"/>
            <a:ext cx="9970853" cy="1271305"/>
          </a:xfrm>
        </p:spPr>
        <p:txBody>
          <a:bodyPr>
            <a:normAutofit/>
          </a:bodyPr>
          <a:lstStyle/>
          <a:p>
            <a:pPr algn="ctr"/>
            <a:r>
              <a:rPr lang="en-US" b="1" dirty="0">
                <a:latin typeface="+mn-lt"/>
              </a:rPr>
              <a:t>Federal Worker Protection Standard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78583434"/>
              </p:ext>
            </p:extLst>
          </p:nvPr>
        </p:nvGraphicFramePr>
        <p:xfrm>
          <a:off x="220337" y="1110989"/>
          <a:ext cx="11564227" cy="5630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F570B3D5-320C-44A2-81BF-BC1224605DE1}" type="slidenum">
              <a:rPr lang="en-US" smtClean="0"/>
              <a:t>58</a:t>
            </a:fld>
            <a:endParaRPr lang="en-US" dirty="0"/>
          </a:p>
        </p:txBody>
      </p:sp>
      <p:pic>
        <p:nvPicPr>
          <p:cNvPr id="6" name="Picture 5">
            <a:extLst>
              <a:ext uri="{FF2B5EF4-FFF2-40B4-BE49-F238E27FC236}">
                <a16:creationId xmlns:a16="http://schemas.microsoft.com/office/drawing/2014/main" id="{C116D989-5135-F6C0-EBBC-818BDCF28ED6}"/>
              </a:ext>
            </a:extLst>
          </p:cNvPr>
          <p:cNvPicPr>
            <a:picLocks noChangeAspect="1"/>
          </p:cNvPicPr>
          <p:nvPr/>
        </p:nvPicPr>
        <p:blipFill>
          <a:blip r:embed="rId8"/>
          <a:stretch>
            <a:fillRect/>
          </a:stretch>
        </p:blipFill>
        <p:spPr>
          <a:xfrm>
            <a:off x="838200" y="4462292"/>
            <a:ext cx="1717333" cy="2211839"/>
          </a:xfrm>
          <a:prstGeom prst="rect">
            <a:avLst/>
          </a:prstGeom>
        </p:spPr>
      </p:pic>
    </p:spTree>
    <p:extLst>
      <p:ext uri="{BB962C8B-B14F-4D97-AF65-F5344CB8AC3E}">
        <p14:creationId xmlns:p14="http://schemas.microsoft.com/office/powerpoint/2010/main" val="2831691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649F-BDE2-0192-E23C-A495A1CF18C0}"/>
              </a:ext>
            </a:extLst>
          </p:cNvPr>
          <p:cNvSpPr>
            <a:spLocks noGrp="1"/>
          </p:cNvSpPr>
          <p:nvPr>
            <p:ph type="ctrTitle"/>
          </p:nvPr>
        </p:nvSpPr>
        <p:spPr>
          <a:xfrm>
            <a:off x="322052" y="1025862"/>
            <a:ext cx="11869948" cy="936912"/>
          </a:xfrm>
        </p:spPr>
        <p:txBody>
          <a:bodyPr anchor="ctr">
            <a:normAutofit/>
          </a:bodyPr>
          <a:lstStyle/>
          <a:p>
            <a:r>
              <a:rPr lang="en-US" sz="3200" b="1" dirty="0">
                <a:solidFill>
                  <a:srgbClr val="2C2A29"/>
                </a:solidFill>
                <a:latin typeface="Gill Sans MT" panose="020B0502020104020203" pitchFamily="34" charset="0"/>
              </a:rPr>
              <a:t>Free Worker Protection Standard Training</a:t>
            </a:r>
          </a:p>
        </p:txBody>
      </p:sp>
      <p:sp>
        <p:nvSpPr>
          <p:cNvPr id="4" name="Rectangle 3">
            <a:extLst>
              <a:ext uri="{FF2B5EF4-FFF2-40B4-BE49-F238E27FC236}">
                <a16:creationId xmlns:a16="http://schemas.microsoft.com/office/drawing/2014/main" id="{32E29FE9-7158-13B5-B501-D2473E6B4DDC}"/>
              </a:ext>
            </a:extLst>
          </p:cNvPr>
          <p:cNvSpPr/>
          <p:nvPr/>
        </p:nvSpPr>
        <p:spPr>
          <a:xfrm>
            <a:off x="0" y="0"/>
            <a:ext cx="12192000" cy="862642"/>
          </a:xfrm>
          <a:prstGeom prst="rect">
            <a:avLst/>
          </a:prstGeom>
          <a:solidFill>
            <a:srgbClr val="0033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FB6D939D-1CC6-F048-991A-BDD553CB9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353" y="94703"/>
            <a:ext cx="1514779" cy="673235"/>
          </a:xfrm>
          <a:prstGeom prst="rect">
            <a:avLst/>
          </a:prstGeom>
        </p:spPr>
      </p:pic>
      <p:sp>
        <p:nvSpPr>
          <p:cNvPr id="8" name="Subtitle 7">
            <a:extLst>
              <a:ext uri="{FF2B5EF4-FFF2-40B4-BE49-F238E27FC236}">
                <a16:creationId xmlns:a16="http://schemas.microsoft.com/office/drawing/2014/main" id="{E475EC7F-8BC9-2B25-83A6-C12F798F59FC}"/>
              </a:ext>
            </a:extLst>
          </p:cNvPr>
          <p:cNvSpPr>
            <a:spLocks noGrp="1"/>
          </p:cNvSpPr>
          <p:nvPr>
            <p:ph type="subTitle" idx="1"/>
          </p:nvPr>
        </p:nvSpPr>
        <p:spPr>
          <a:xfrm>
            <a:off x="1524000" y="2289367"/>
            <a:ext cx="9144000" cy="1995185"/>
          </a:xfrm>
        </p:spPr>
        <p:txBody>
          <a:bodyPr>
            <a:normAutofit fontScale="92500" lnSpcReduction="10000"/>
          </a:bodyPr>
          <a:lstStyle/>
          <a:p>
            <a:r>
              <a:rPr lang="en-US" dirty="0">
                <a:solidFill>
                  <a:srgbClr val="2C2A29"/>
                </a:solidFill>
                <a:latin typeface="Gill Sans MT" panose="020B0502020104020203" pitchFamily="34" charset="0"/>
              </a:rPr>
              <a:t>Telamon is funded by the Virginia Department of Agriculture and Consumer Services to provide WPS training for workers and handlers at no cost to growers or workers. </a:t>
            </a:r>
          </a:p>
          <a:p>
            <a:r>
              <a:rPr lang="en-US" dirty="0">
                <a:solidFill>
                  <a:srgbClr val="2C2A29"/>
                </a:solidFill>
                <a:latin typeface="Gill Sans MT" panose="020B0502020104020203" pitchFamily="34" charset="0"/>
              </a:rPr>
              <a:t>Trainings can be completed at your farm in-person or online anywhere in Virginia for any number of workers, and we have trainers that can offer the training in English, Spanish, French, Haitian Creole, Arabic, and Kurdish.</a:t>
            </a:r>
          </a:p>
        </p:txBody>
      </p:sp>
      <p:cxnSp>
        <p:nvCxnSpPr>
          <p:cNvPr id="10" name="Straight Connector 9">
            <a:extLst>
              <a:ext uri="{FF2B5EF4-FFF2-40B4-BE49-F238E27FC236}">
                <a16:creationId xmlns:a16="http://schemas.microsoft.com/office/drawing/2014/main" id="{B598C21F-0ED0-D126-A7CC-F1726CBC7EE1}"/>
              </a:ext>
            </a:extLst>
          </p:cNvPr>
          <p:cNvCxnSpPr/>
          <p:nvPr/>
        </p:nvCxnSpPr>
        <p:spPr>
          <a:xfrm>
            <a:off x="1849925" y="2087592"/>
            <a:ext cx="84921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9" name="Picture 8" descr="A qr code on a white background&#10;&#10;Description automatically generated">
            <a:hlinkClick r:id="rId3"/>
            <a:extLst>
              <a:ext uri="{FF2B5EF4-FFF2-40B4-BE49-F238E27FC236}">
                <a16:creationId xmlns:a16="http://schemas.microsoft.com/office/drawing/2014/main" id="{187A2B7B-1A5F-CA8B-C543-6433239B9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9971" y="4743368"/>
            <a:ext cx="1867215" cy="1875298"/>
          </a:xfrm>
          <a:prstGeom prst="rect">
            <a:avLst/>
          </a:prstGeom>
        </p:spPr>
      </p:pic>
      <p:sp>
        <p:nvSpPr>
          <p:cNvPr id="12" name="TextBox 11">
            <a:extLst>
              <a:ext uri="{FF2B5EF4-FFF2-40B4-BE49-F238E27FC236}">
                <a16:creationId xmlns:a16="http://schemas.microsoft.com/office/drawing/2014/main" id="{8E890FC8-0C2E-7540-DEB2-AD2D52AFCBC0}"/>
              </a:ext>
            </a:extLst>
          </p:cNvPr>
          <p:cNvSpPr txBox="1"/>
          <p:nvPr/>
        </p:nvSpPr>
        <p:spPr>
          <a:xfrm>
            <a:off x="8595138" y="4255493"/>
            <a:ext cx="3096883" cy="461665"/>
          </a:xfrm>
          <a:prstGeom prst="rect">
            <a:avLst/>
          </a:prstGeom>
          <a:noFill/>
        </p:spPr>
        <p:txBody>
          <a:bodyPr wrap="square" rtlCol="0">
            <a:spAutoFit/>
          </a:bodyPr>
          <a:lstStyle/>
          <a:p>
            <a:pPr algn="ctr"/>
            <a:r>
              <a:rPr lang="en-US" sz="1200" dirty="0">
                <a:latin typeface="Gill Sans MT" panose="020B0502020104020203" pitchFamily="34" charset="0"/>
              </a:rPr>
              <a:t>Sign up here</a:t>
            </a:r>
          </a:p>
          <a:p>
            <a:pPr algn="ctr"/>
            <a:r>
              <a:rPr lang="en-US" sz="1200" dirty="0">
                <a:solidFill>
                  <a:srgbClr val="0033A0"/>
                </a:solidFill>
                <a:latin typeface="Gill Sans MT" panose="020B0502020104020203" pitchFamily="34" charset="0"/>
                <a:hlinkClick r:id="rId3"/>
              </a:rPr>
              <a:t>https://forms.office.com/r/RMZUttunt4</a:t>
            </a:r>
            <a:endParaRPr lang="en-US" sz="1200" dirty="0">
              <a:solidFill>
                <a:srgbClr val="0033A0"/>
              </a:solidFill>
              <a:latin typeface="Gill Sans MT" panose="020B0502020104020203" pitchFamily="34" charset="0"/>
            </a:endParaRPr>
          </a:p>
        </p:txBody>
      </p:sp>
      <p:sp>
        <p:nvSpPr>
          <p:cNvPr id="13" name="TextBox 12">
            <a:extLst>
              <a:ext uri="{FF2B5EF4-FFF2-40B4-BE49-F238E27FC236}">
                <a16:creationId xmlns:a16="http://schemas.microsoft.com/office/drawing/2014/main" id="{1AE362D8-7BAB-7B55-BA09-843725053DB2}"/>
              </a:ext>
            </a:extLst>
          </p:cNvPr>
          <p:cNvSpPr txBox="1"/>
          <p:nvPr/>
        </p:nvSpPr>
        <p:spPr>
          <a:xfrm>
            <a:off x="3541826" y="5091189"/>
            <a:ext cx="4615132" cy="400110"/>
          </a:xfrm>
          <a:prstGeom prst="rect">
            <a:avLst/>
          </a:prstGeom>
          <a:noFill/>
        </p:spPr>
        <p:txBody>
          <a:bodyPr wrap="square" rtlCol="0">
            <a:spAutoFit/>
          </a:bodyPr>
          <a:lstStyle/>
          <a:p>
            <a:r>
              <a:rPr lang="en-US" sz="2000" dirty="0">
                <a:solidFill>
                  <a:srgbClr val="2C2A29"/>
                </a:solidFill>
              </a:rPr>
              <a:t>Email</a:t>
            </a:r>
            <a:r>
              <a:rPr lang="en-US" sz="2000" dirty="0">
                <a:solidFill>
                  <a:srgbClr val="0033A0"/>
                </a:solidFill>
              </a:rPr>
              <a:t> </a:t>
            </a:r>
            <a:r>
              <a:rPr lang="en-US" sz="2000" dirty="0">
                <a:solidFill>
                  <a:srgbClr val="0033A0"/>
                </a:solidFill>
                <a:hlinkClick r:id="rId5">
                  <a:extLst>
                    <a:ext uri="{A12FA001-AC4F-418D-AE19-62706E023703}">
                      <ahyp:hlinkClr xmlns:ahyp="http://schemas.microsoft.com/office/drawing/2018/hyperlinkcolor" val="tx"/>
                    </a:ext>
                  </a:extLst>
                </a:hlinkClick>
              </a:rPr>
              <a:t>MidAtlanticWPSSafety@telamon.org</a:t>
            </a:r>
            <a:endParaRPr lang="en-US" sz="2000" dirty="0">
              <a:solidFill>
                <a:srgbClr val="0033A0"/>
              </a:solidFill>
            </a:endParaRPr>
          </a:p>
        </p:txBody>
      </p:sp>
      <p:sp>
        <p:nvSpPr>
          <p:cNvPr id="15" name="TextBox 14">
            <a:extLst>
              <a:ext uri="{FF2B5EF4-FFF2-40B4-BE49-F238E27FC236}">
                <a16:creationId xmlns:a16="http://schemas.microsoft.com/office/drawing/2014/main" id="{5E4B1BD4-EAB6-FAAB-C3BF-6B4B1D49DA3C}"/>
              </a:ext>
            </a:extLst>
          </p:cNvPr>
          <p:cNvSpPr txBox="1"/>
          <p:nvPr/>
        </p:nvSpPr>
        <p:spPr>
          <a:xfrm>
            <a:off x="4671886" y="5586331"/>
            <a:ext cx="2531171" cy="400110"/>
          </a:xfrm>
          <a:prstGeom prst="rect">
            <a:avLst/>
          </a:prstGeom>
          <a:noFill/>
        </p:spPr>
        <p:txBody>
          <a:bodyPr wrap="square" rtlCol="0">
            <a:spAutoFit/>
          </a:bodyPr>
          <a:lstStyle/>
          <a:p>
            <a:r>
              <a:rPr lang="en-US" sz="2000" dirty="0">
                <a:solidFill>
                  <a:srgbClr val="2C2A29"/>
                </a:solidFill>
              </a:rPr>
              <a:t>Phone</a:t>
            </a:r>
            <a:r>
              <a:rPr lang="en-US" sz="2000" dirty="0"/>
              <a:t> </a:t>
            </a:r>
            <a:r>
              <a:rPr lang="en-US" sz="2000" dirty="0">
                <a:solidFill>
                  <a:srgbClr val="0033A0"/>
                </a:solidFill>
              </a:rPr>
              <a:t>1 800 285 1676</a:t>
            </a:r>
          </a:p>
        </p:txBody>
      </p:sp>
      <p:pic>
        <p:nvPicPr>
          <p:cNvPr id="17" name="Picture 16" descr="A close-up of a logo&#10;&#10;Description automatically generated">
            <a:extLst>
              <a:ext uri="{FF2B5EF4-FFF2-40B4-BE49-F238E27FC236}">
                <a16:creationId xmlns:a16="http://schemas.microsoft.com/office/drawing/2014/main" id="{6F4F9489-9037-8731-DC8A-A755891F79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691" y="4743368"/>
            <a:ext cx="2466975" cy="1685925"/>
          </a:xfrm>
          <a:prstGeom prst="rect">
            <a:avLst/>
          </a:prstGeom>
        </p:spPr>
      </p:pic>
      <p:sp>
        <p:nvSpPr>
          <p:cNvPr id="3" name="Slide Number Placeholder 2">
            <a:extLst>
              <a:ext uri="{FF2B5EF4-FFF2-40B4-BE49-F238E27FC236}">
                <a16:creationId xmlns:a16="http://schemas.microsoft.com/office/drawing/2014/main" id="{DE1EDD71-A1AD-2866-C36F-B11482BEC99E}"/>
              </a:ext>
            </a:extLst>
          </p:cNvPr>
          <p:cNvSpPr>
            <a:spLocks noGrp="1"/>
          </p:cNvSpPr>
          <p:nvPr>
            <p:ph type="sldNum" sz="quarter" idx="12"/>
          </p:nvPr>
        </p:nvSpPr>
        <p:spPr>
          <a:xfrm>
            <a:off x="11164895" y="5986441"/>
            <a:ext cx="415123" cy="442852"/>
          </a:xfrm>
        </p:spPr>
        <p:txBody>
          <a:bodyPr/>
          <a:lstStyle/>
          <a:p>
            <a:fld id="{F570B3D5-320C-44A2-81BF-BC1224605DE1}" type="slidenum">
              <a:rPr lang="en-US" smtClean="0"/>
              <a:t>59</a:t>
            </a:fld>
            <a:endParaRPr lang="en-US" dirty="0"/>
          </a:p>
        </p:txBody>
      </p:sp>
    </p:spTree>
    <p:extLst>
      <p:ext uri="{BB962C8B-B14F-4D97-AF65-F5344CB8AC3E}">
        <p14:creationId xmlns:p14="http://schemas.microsoft.com/office/powerpoint/2010/main" val="400411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918EF40-B206-5306-CF42-FBF54EB0DB64}"/>
              </a:ext>
            </a:extLst>
          </p:cNvPr>
          <p:cNvPicPr>
            <a:picLocks noGrp="1" noChangeAspect="1"/>
          </p:cNvPicPr>
          <p:nvPr>
            <p:ph idx="1"/>
          </p:nvPr>
        </p:nvPicPr>
        <p:blipFill>
          <a:blip r:embed="rId2"/>
          <a:stretch>
            <a:fillRect/>
          </a:stretch>
        </p:blipFill>
        <p:spPr>
          <a:xfrm>
            <a:off x="2125347" y="464437"/>
            <a:ext cx="7941305" cy="6178247"/>
          </a:xfrm>
        </p:spPr>
      </p:pic>
    </p:spTree>
    <p:extLst>
      <p:ext uri="{BB962C8B-B14F-4D97-AF65-F5344CB8AC3E}">
        <p14:creationId xmlns:p14="http://schemas.microsoft.com/office/powerpoint/2010/main" val="560801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092"/>
            <a:ext cx="7729728" cy="1188720"/>
          </a:xfrm>
        </p:spPr>
        <p:txBody>
          <a:bodyPr>
            <a:normAutofit/>
          </a:bodyPr>
          <a:lstStyle/>
          <a:p>
            <a:pPr algn="ctr"/>
            <a:r>
              <a:rPr lang="en-US" b="1" i="1" dirty="0">
                <a:latin typeface="+mn-lt"/>
              </a:rPr>
              <a:t>If you don’t know…ask us!</a:t>
            </a:r>
          </a:p>
        </p:txBody>
      </p:sp>
      <p:graphicFrame>
        <p:nvGraphicFramePr>
          <p:cNvPr id="4" name="Content Placeholder 3"/>
          <p:cNvGraphicFramePr>
            <a:graphicFrameLocks noGrp="1"/>
          </p:cNvGraphicFramePr>
          <p:nvPr>
            <p:ph idx="1"/>
          </p:nvPr>
        </p:nvGraphicFramePr>
        <p:xfrm>
          <a:off x="2103243" y="97028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216916" y="4873161"/>
            <a:ext cx="1013688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http://www.vdacs.virginia.gov/pesticides.shtml</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Email: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opsclrt.vdacs@vdacs.virginia.gov</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hlinkClick r:id="rId10"/>
              </a:rPr>
              <a:t>robert.christian@vdacs.virginia.gov</a:t>
            </a:r>
            <a:endParaRPr lang="en-US" sz="28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757-334-3966</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0B3D5-320C-44A2-81BF-BC1224605DE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368831"/>
      </p:ext>
    </p:extLst>
  </p:cSld>
  <p:clrMapOvr>
    <a:masterClrMapping/>
  </p:clrMapOvr>
  <mc:AlternateContent xmlns:mc="http://schemas.openxmlformats.org/markup-compatibility/2006" xmlns:p14="http://schemas.microsoft.com/office/powerpoint/2010/main">
    <mc:Choice Requires="p14">
      <p:transition spd="slow" p14:dur="2000" advTm="48514"/>
    </mc:Choice>
    <mc:Fallback xmlns="">
      <p:transition spd="slow" advTm="48514"/>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7904" y="154742"/>
            <a:ext cx="9414075" cy="1363162"/>
          </a:xfrm>
        </p:spPr>
        <p:txBody>
          <a:bodyPr>
            <a:normAutofit fontScale="90000"/>
          </a:bodyPr>
          <a:lstStyle/>
          <a:p>
            <a:r>
              <a:rPr lang="en-US" sz="3200" b="1" dirty="0">
                <a:latin typeface="+mn-lt"/>
              </a:rPr>
              <a:t>2023-2024</a:t>
            </a:r>
            <a:br>
              <a:rPr lang="en-US" sz="3200" b="1" dirty="0">
                <a:latin typeface="+mn-lt"/>
              </a:rPr>
            </a:br>
            <a:r>
              <a:rPr lang="en-US" sz="3200" b="1" dirty="0">
                <a:latin typeface="+mn-lt"/>
              </a:rPr>
              <a:t>Pesticide Regulatory Update </a:t>
            </a:r>
            <a:br>
              <a:rPr lang="en-US" sz="3200" b="1" dirty="0">
                <a:latin typeface="+mn-lt"/>
              </a:rPr>
            </a:br>
            <a:endParaRPr lang="en-US" sz="3200" b="1" dirty="0">
              <a:latin typeface="+mn-lt"/>
            </a:endParaRPr>
          </a:p>
        </p:txBody>
      </p:sp>
      <p:sp>
        <p:nvSpPr>
          <p:cNvPr id="3" name="Subtitle 2"/>
          <p:cNvSpPr>
            <a:spLocks noGrp="1"/>
          </p:cNvSpPr>
          <p:nvPr>
            <p:ph type="subTitle" idx="1"/>
          </p:nvPr>
        </p:nvSpPr>
        <p:spPr>
          <a:xfrm>
            <a:off x="545592" y="4712208"/>
            <a:ext cx="11100816" cy="1536192"/>
          </a:xfrm>
        </p:spPr>
        <p:txBody>
          <a:bodyPr>
            <a:normAutofit/>
          </a:bodyPr>
          <a:lstStyle/>
          <a:p>
            <a:endParaRPr lang="en-US" dirty="0">
              <a:solidFill>
                <a:srgbClr val="002060"/>
              </a:solidFill>
            </a:endParaRPr>
          </a:p>
          <a:p>
            <a:r>
              <a:rPr lang="en-US" sz="2800" b="1" dirty="0">
                <a:solidFill>
                  <a:srgbClr val="002060"/>
                </a:solidFill>
              </a:rPr>
              <a:t>Virginia Department of Agriculture and Consumer Services</a:t>
            </a:r>
          </a:p>
          <a:p>
            <a:r>
              <a:rPr lang="en-US" sz="2800" b="1" dirty="0">
                <a:solidFill>
                  <a:srgbClr val="002060"/>
                </a:solidFill>
              </a:rPr>
              <a:t>Office of Pesticide Services</a:t>
            </a:r>
          </a:p>
        </p:txBody>
      </p:sp>
      <p:sp>
        <p:nvSpPr>
          <p:cNvPr id="4" name="Slide Number Placeholder 3"/>
          <p:cNvSpPr>
            <a:spLocks noGrp="1"/>
          </p:cNvSpPr>
          <p:nvPr>
            <p:ph type="sldNum" sz="quarter" idx="12"/>
          </p:nvPr>
        </p:nvSpPr>
        <p:spPr/>
        <p:txBody>
          <a:bodyPr/>
          <a:lstStyle/>
          <a:p>
            <a:fld id="{F570B3D5-320C-44A2-81BF-BC1224605DE1}" type="slidenum">
              <a:rPr lang="en-US" smtClean="0"/>
              <a:t>61</a:t>
            </a:fld>
            <a:endParaRPr lang="en-US" dirty="0"/>
          </a:p>
        </p:txBody>
      </p:sp>
      <p:pic>
        <p:nvPicPr>
          <p:cNvPr id="3074" name="Picture 2">
            <a:extLst>
              <a:ext uri="{FF2B5EF4-FFF2-40B4-BE49-F238E27FC236}">
                <a16:creationId xmlns:a16="http://schemas.microsoft.com/office/drawing/2014/main" id="{1A34D81E-76C1-C40E-8CCB-32889F06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1000" y="1758082"/>
            <a:ext cx="3733206" cy="20999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5D9B6CF-2BD4-8051-C2C6-DA3023B2DDE8}"/>
              </a:ext>
            </a:extLst>
          </p:cNvPr>
          <p:cNvPicPr>
            <a:picLocks noChangeAspect="1"/>
          </p:cNvPicPr>
          <p:nvPr/>
        </p:nvPicPr>
        <p:blipFill>
          <a:blip r:embed="rId4"/>
          <a:stretch>
            <a:fillRect/>
          </a:stretch>
        </p:blipFill>
        <p:spPr>
          <a:xfrm>
            <a:off x="8161935" y="1758081"/>
            <a:ext cx="3725265" cy="2095462"/>
          </a:xfrm>
          <a:prstGeom prst="rect">
            <a:avLst/>
          </a:prstGeom>
        </p:spPr>
      </p:pic>
      <p:pic>
        <p:nvPicPr>
          <p:cNvPr id="9" name="Picture 8" descr="A pair of headphones&#10;&#10;Description automatically generated with low confidence">
            <a:extLst>
              <a:ext uri="{FF2B5EF4-FFF2-40B4-BE49-F238E27FC236}">
                <a16:creationId xmlns:a16="http://schemas.microsoft.com/office/drawing/2014/main" id="{7848A205-E0E3-DA47-1568-4BACD254D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427" y="1758081"/>
            <a:ext cx="2253185" cy="2095462"/>
          </a:xfrm>
          <a:prstGeom prst="rect">
            <a:avLst/>
          </a:prstGeom>
        </p:spPr>
      </p:pic>
    </p:spTree>
    <p:extLst>
      <p:ext uri="{BB962C8B-B14F-4D97-AF65-F5344CB8AC3E}">
        <p14:creationId xmlns:p14="http://schemas.microsoft.com/office/powerpoint/2010/main" val="3291280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B52C-A547-18C9-D9C3-0384E744FCBF}"/>
              </a:ext>
            </a:extLst>
          </p:cNvPr>
          <p:cNvSpPr>
            <a:spLocks noGrp="1"/>
          </p:cNvSpPr>
          <p:nvPr>
            <p:ph type="title"/>
          </p:nvPr>
        </p:nvSpPr>
        <p:spPr/>
        <p:txBody>
          <a:bodyPr/>
          <a:lstStyle/>
          <a:p>
            <a:r>
              <a:rPr lang="en-US" dirty="0"/>
              <a:t>QUIZ QUESTION</a:t>
            </a:r>
          </a:p>
        </p:txBody>
      </p:sp>
      <p:sp>
        <p:nvSpPr>
          <p:cNvPr id="3" name="Content Placeholder 2">
            <a:extLst>
              <a:ext uri="{FF2B5EF4-FFF2-40B4-BE49-F238E27FC236}">
                <a16:creationId xmlns:a16="http://schemas.microsoft.com/office/drawing/2014/main" id="{83F15EA8-A84E-9DD6-3C23-275512D35B85}"/>
              </a:ext>
            </a:extLst>
          </p:cNvPr>
          <p:cNvSpPr>
            <a:spLocks noGrp="1"/>
          </p:cNvSpPr>
          <p:nvPr>
            <p:ph idx="1"/>
          </p:nvPr>
        </p:nvSpPr>
        <p:spPr/>
        <p:txBody>
          <a:bodyPr/>
          <a:lstStyle/>
          <a:p>
            <a:r>
              <a:rPr lang="en-US" dirty="0"/>
              <a:t>THE AGENCY THAT REGISTERS PESTICIDES IN VIRGINIA IS:</a:t>
            </a:r>
          </a:p>
          <a:p>
            <a:pPr marL="0" indent="0">
              <a:buNone/>
            </a:pPr>
            <a:r>
              <a:rPr lang="en-US" dirty="0"/>
              <a:t>	A. THE VIRGINIA DEPARTMENT OF AGRICULTURE AND 			CONSUMER SERVICES</a:t>
            </a:r>
          </a:p>
          <a:p>
            <a:pPr marL="0" indent="0">
              <a:buNone/>
            </a:pPr>
            <a:r>
              <a:rPr lang="en-US" dirty="0"/>
              <a:t>	B. VDACS</a:t>
            </a:r>
          </a:p>
          <a:p>
            <a:pPr marL="0" indent="0">
              <a:buNone/>
            </a:pPr>
            <a:r>
              <a:rPr lang="en-US" dirty="0"/>
              <a:t>	C. THE SAME ONE THAT EMPLOYS TODAY’S PRESENTER, ROBERT 	CHRISTIAN</a:t>
            </a:r>
          </a:p>
          <a:p>
            <a:pPr marL="0" indent="0">
              <a:buNone/>
            </a:pPr>
            <a:r>
              <a:rPr lang="en-US" dirty="0"/>
              <a:t>	D. ALL OF THE ABOVE AND YES THIS IS THE BEST CHOICE (READ 	THE LABEL)</a:t>
            </a:r>
          </a:p>
        </p:txBody>
      </p:sp>
    </p:spTree>
    <p:extLst>
      <p:ext uri="{BB962C8B-B14F-4D97-AF65-F5344CB8AC3E}">
        <p14:creationId xmlns:p14="http://schemas.microsoft.com/office/powerpoint/2010/main" val="2793049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76555"/>
            <a:ext cx="4703883" cy="1897685"/>
          </a:xfrm>
        </p:spPr>
        <p:txBody>
          <a:bodyPr>
            <a:normAutofit fontScale="90000"/>
          </a:bodyPr>
          <a:lstStyle/>
          <a:p>
            <a:pPr algn="ctr"/>
            <a:r>
              <a:rPr lang="en-US" b="1" dirty="0">
                <a:latin typeface="+mn-lt"/>
              </a:rPr>
              <a:t>Violations  -       Enforcement Actions</a:t>
            </a:r>
          </a:p>
        </p:txBody>
      </p:sp>
      <p:sp>
        <p:nvSpPr>
          <p:cNvPr id="8" name="Content Placeholder 7"/>
          <p:cNvSpPr>
            <a:spLocks noGrp="1"/>
          </p:cNvSpPr>
          <p:nvPr>
            <p:ph sz="half" idx="2"/>
          </p:nvPr>
        </p:nvSpPr>
        <p:spPr>
          <a:xfrm>
            <a:off x="653143" y="2326460"/>
            <a:ext cx="5134708" cy="3702551"/>
          </a:xfrm>
        </p:spPr>
        <p:txBody>
          <a:bodyPr>
            <a:normAutofit fontScale="40000" lnSpcReduction="20000"/>
          </a:bodyPr>
          <a:lstStyle/>
          <a:p>
            <a:pPr marL="0" indent="0">
              <a:buNone/>
            </a:pPr>
            <a:r>
              <a:rPr lang="en-US" sz="8600" i="1" dirty="0"/>
              <a:t>VDACS can take enforcement action against </a:t>
            </a:r>
            <a:r>
              <a:rPr lang="en-US" sz="8600" b="1" i="1" u="sng" dirty="0"/>
              <a:t>any person, business or agency</a:t>
            </a:r>
            <a:r>
              <a:rPr lang="en-US" sz="8600" i="1" dirty="0"/>
              <a:t> that violates any provision of the Virginia Pesticide Control Act, Regulations, or the Federal Insecticide, Fungicide and Rodenticide Act (FIFRA). </a:t>
            </a:r>
          </a:p>
          <a:p>
            <a:endParaRPr lang="en-US" dirty="0"/>
          </a:p>
        </p:txBody>
      </p:sp>
      <p:sp>
        <p:nvSpPr>
          <p:cNvPr id="4" name="Text Placeholder 3"/>
          <p:cNvSpPr>
            <a:spLocks noGrp="1"/>
          </p:cNvSpPr>
          <p:nvPr>
            <p:ph type="body" sz="quarter" idx="3"/>
          </p:nvPr>
        </p:nvSpPr>
        <p:spPr>
          <a:xfrm>
            <a:off x="6172200" y="1797258"/>
            <a:ext cx="5183188" cy="505983"/>
          </a:xfrm>
        </p:spPr>
        <p:txBody>
          <a:bodyPr/>
          <a:lstStyle/>
          <a:p>
            <a:pPr algn="ctr"/>
            <a:r>
              <a:rPr lang="en-US" b="1" dirty="0"/>
              <a:t>Types of Enforcement Actions</a:t>
            </a:r>
          </a:p>
        </p:txBody>
      </p:sp>
      <p:sp>
        <p:nvSpPr>
          <p:cNvPr id="9" name="Content Placeholder 8"/>
          <p:cNvSpPr>
            <a:spLocks noGrp="1"/>
          </p:cNvSpPr>
          <p:nvPr>
            <p:ph sz="quarter" idx="4"/>
          </p:nvPr>
        </p:nvSpPr>
        <p:spPr>
          <a:xfrm>
            <a:off x="5958672" y="2300798"/>
            <a:ext cx="5767753" cy="3881939"/>
          </a:xfrm>
        </p:spPr>
        <p:txBody>
          <a:bodyPr>
            <a:normAutofit fontScale="25000" lnSpcReduction="20000"/>
          </a:bodyPr>
          <a:lstStyle/>
          <a:p>
            <a:r>
              <a:rPr lang="en-US" sz="8000" dirty="0"/>
              <a:t>Letter of Caution</a:t>
            </a:r>
          </a:p>
          <a:p>
            <a:r>
              <a:rPr lang="en-US" sz="8000" dirty="0"/>
              <a:t>Civil Penalties per violation </a:t>
            </a:r>
          </a:p>
          <a:p>
            <a:pPr lvl="1"/>
            <a:r>
              <a:rPr lang="en-US" sz="8000" dirty="0"/>
              <a:t>Up to $1,000 for a non-serious first time violation</a:t>
            </a:r>
          </a:p>
          <a:p>
            <a:pPr lvl="1"/>
            <a:r>
              <a:rPr lang="en-US" sz="8000" dirty="0"/>
              <a:t>Up to $20,000 for knowing or repeat violations</a:t>
            </a:r>
          </a:p>
          <a:p>
            <a:pPr lvl="1"/>
            <a:r>
              <a:rPr lang="en-US" sz="8000" dirty="0"/>
              <a:t>Up to $100,000 additional in the event of death or serious physical harm to any person.</a:t>
            </a:r>
          </a:p>
          <a:p>
            <a:r>
              <a:rPr lang="en-US" sz="8000" dirty="0"/>
              <a:t>Suspension, modification, revocation or denial of business license and/or applicator certification </a:t>
            </a:r>
          </a:p>
          <a:p>
            <a:r>
              <a:rPr lang="en-US" sz="8000" dirty="0"/>
              <a:t>Filing of criminal charges</a:t>
            </a:r>
          </a:p>
          <a:p>
            <a:r>
              <a:rPr lang="en-US" sz="8000" dirty="0"/>
              <a:t>Refer to U.S. Environmental Protection Agency for federal action</a:t>
            </a:r>
          </a:p>
          <a:p>
            <a:pPr marL="0" indent="0">
              <a:buNone/>
            </a:pPr>
            <a:endParaRPr lang="en-US" dirty="0"/>
          </a:p>
        </p:txBody>
      </p:sp>
      <p:sp>
        <p:nvSpPr>
          <p:cNvPr id="2" name="Slide Number Placeholder 1"/>
          <p:cNvSpPr>
            <a:spLocks noGrp="1"/>
          </p:cNvSpPr>
          <p:nvPr>
            <p:ph type="sldNum" sz="quarter" idx="12"/>
          </p:nvPr>
        </p:nvSpPr>
        <p:spPr/>
        <p:txBody>
          <a:bodyPr/>
          <a:lstStyle/>
          <a:p>
            <a:fld id="{F570B3D5-320C-44A2-81BF-BC1224605DE1}" type="slidenum">
              <a:rPr lang="en-US" smtClean="0"/>
              <a:t>7</a:t>
            </a:fld>
            <a:endParaRPr lang="en-US" dirty="0"/>
          </a:p>
        </p:txBody>
      </p:sp>
      <p:pic>
        <p:nvPicPr>
          <p:cNvPr id="5" name="Picture 4">
            <a:extLst>
              <a:ext uri="{FF2B5EF4-FFF2-40B4-BE49-F238E27FC236}">
                <a16:creationId xmlns:a16="http://schemas.microsoft.com/office/drawing/2014/main" id="{44973D0B-F777-226A-7135-062E9CE220BB}"/>
              </a:ext>
            </a:extLst>
          </p:cNvPr>
          <p:cNvPicPr>
            <a:picLocks noChangeAspect="1"/>
          </p:cNvPicPr>
          <p:nvPr/>
        </p:nvPicPr>
        <p:blipFill>
          <a:blip r:embed="rId3"/>
          <a:stretch>
            <a:fillRect/>
          </a:stretch>
        </p:blipFill>
        <p:spPr>
          <a:xfrm>
            <a:off x="6390839" y="177717"/>
            <a:ext cx="5133636" cy="1619541"/>
          </a:xfrm>
          <a:prstGeom prst="rect">
            <a:avLst/>
          </a:prstGeom>
        </p:spPr>
      </p:pic>
    </p:spTree>
    <p:extLst>
      <p:ext uri="{BB962C8B-B14F-4D97-AF65-F5344CB8AC3E}">
        <p14:creationId xmlns:p14="http://schemas.microsoft.com/office/powerpoint/2010/main" val="214523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104" y="325516"/>
            <a:ext cx="10058400" cy="1386554"/>
          </a:xfrm>
        </p:spPr>
        <p:txBody>
          <a:bodyPr>
            <a:normAutofit/>
          </a:bodyPr>
          <a:lstStyle/>
          <a:p>
            <a:pPr algn="ctr"/>
            <a:r>
              <a:rPr lang="en-US" b="1" dirty="0">
                <a:latin typeface="+mn-lt"/>
                <a:ea typeface="ＭＳ Ｐゴシック" charset="0"/>
                <a:cs typeface="ＭＳ Ｐゴシック" charset="0"/>
              </a:rPr>
              <a:t>FY23 Violations &amp; Enforcement Actions</a:t>
            </a:r>
            <a:endParaRPr lang="en-US" b="1" dirty="0">
              <a:solidFill>
                <a:srgbClr val="C00000"/>
              </a:solidFill>
              <a:latin typeface="+mn-lt"/>
            </a:endParaRPr>
          </a:p>
        </p:txBody>
      </p:sp>
      <p:sp>
        <p:nvSpPr>
          <p:cNvPr id="6" name="Text Placeholder 5"/>
          <p:cNvSpPr>
            <a:spLocks noGrp="1"/>
          </p:cNvSpPr>
          <p:nvPr>
            <p:ph type="body" sz="quarter" idx="3"/>
          </p:nvPr>
        </p:nvSpPr>
        <p:spPr>
          <a:xfrm>
            <a:off x="6204304" y="1320801"/>
            <a:ext cx="5649914" cy="823912"/>
          </a:xfrm>
        </p:spPr>
        <p:txBody>
          <a:bodyPr>
            <a:normAutofit/>
          </a:bodyPr>
          <a:lstStyle/>
          <a:p>
            <a:pPr algn="ctr"/>
            <a:r>
              <a:rPr lang="en-US" sz="2400" b="1" dirty="0"/>
              <a:t>Actions for Non-Compliance</a:t>
            </a:r>
          </a:p>
        </p:txBody>
      </p:sp>
      <p:sp>
        <p:nvSpPr>
          <p:cNvPr id="4" name="Content Placeholder 3"/>
          <p:cNvSpPr>
            <a:spLocks noGrp="1"/>
          </p:cNvSpPr>
          <p:nvPr>
            <p:ph sz="quarter" idx="4"/>
          </p:nvPr>
        </p:nvSpPr>
        <p:spPr>
          <a:xfrm>
            <a:off x="6096000" y="2144714"/>
            <a:ext cx="4982251" cy="3471558"/>
          </a:xfrm>
        </p:spPr>
        <p:txBody>
          <a:bodyPr>
            <a:normAutofit/>
          </a:bodyPr>
          <a:lstStyle/>
          <a:p>
            <a:r>
              <a:rPr lang="en-US" sz="2400" dirty="0">
                <a:ea typeface="ＭＳ Ｐゴシック" charset="0"/>
                <a:cs typeface="ＭＳ Ｐゴシック" charset="0"/>
              </a:rPr>
              <a:t>   40 Unique Cases</a:t>
            </a:r>
          </a:p>
          <a:p>
            <a:pPr marL="571500" lvl="1" indent="-342900"/>
            <a:r>
              <a:rPr lang="en-US" sz="2200" dirty="0">
                <a:ea typeface="ＭＳ Ｐゴシック" charset="0"/>
                <a:cs typeface="ＭＳ Ｐゴシック" charset="0"/>
              </a:rPr>
              <a:t>Civil Penalties = $14,080</a:t>
            </a:r>
          </a:p>
          <a:p>
            <a:pPr marL="571500" lvl="1" indent="-342900"/>
            <a:r>
              <a:rPr lang="en-US" sz="2200" dirty="0">
                <a:ea typeface="ＭＳ Ｐゴシック" charset="0"/>
                <a:cs typeface="ＭＳ Ｐゴシック" charset="0"/>
              </a:rPr>
              <a:t>Stop Sale = 8</a:t>
            </a:r>
          </a:p>
          <a:p>
            <a:pPr marL="571500" lvl="1" indent="-342900"/>
            <a:r>
              <a:rPr lang="en-US" sz="2200" dirty="0">
                <a:ea typeface="ＭＳ Ｐゴシック" charset="0"/>
                <a:cs typeface="ＭＳ Ｐゴシック" charset="0"/>
              </a:rPr>
              <a:t>Other Actions = 1</a:t>
            </a:r>
          </a:p>
          <a:p>
            <a:pPr marL="571500" lvl="1" indent="-342900"/>
            <a:r>
              <a:rPr lang="en-US" sz="2200" dirty="0">
                <a:ea typeface="ＭＳ Ｐゴシック" charset="0"/>
                <a:cs typeface="ＭＳ Ｐゴシック" charset="0"/>
              </a:rPr>
              <a:t>Letter of Caution</a:t>
            </a:r>
          </a:p>
          <a:p>
            <a:pPr marL="571500" lvl="1" indent="-342900"/>
            <a:r>
              <a:rPr lang="en-US" sz="2200" dirty="0">
                <a:ea typeface="ＭＳ Ｐゴシック" charset="0"/>
                <a:cs typeface="ＭＳ Ｐゴシック" charset="0"/>
              </a:rPr>
              <a:t>Advisory Letter</a:t>
            </a:r>
          </a:p>
          <a:p>
            <a:pPr marL="0" indent="0">
              <a:buNone/>
            </a:pPr>
            <a:endParaRPr lang="en-US" sz="2800" dirty="0">
              <a:ea typeface="ＭＳ Ｐゴシック" charset="0"/>
              <a:cs typeface="ＭＳ Ｐゴシック" charset="0"/>
            </a:endParaRPr>
          </a:p>
          <a:p>
            <a:endParaRPr lang="en-US" sz="2800" dirty="0"/>
          </a:p>
        </p:txBody>
      </p:sp>
      <p:sp>
        <p:nvSpPr>
          <p:cNvPr id="7" name="TextBox 6"/>
          <p:cNvSpPr txBox="1"/>
          <p:nvPr/>
        </p:nvSpPr>
        <p:spPr>
          <a:xfrm>
            <a:off x="4055120" y="5864898"/>
            <a:ext cx="3932367" cy="461665"/>
          </a:xfrm>
          <a:prstGeom prst="rect">
            <a:avLst/>
          </a:prstGeom>
          <a:noFill/>
        </p:spPr>
        <p:txBody>
          <a:bodyPr wrap="square" rtlCol="0">
            <a:spAutoFit/>
          </a:bodyPr>
          <a:lstStyle/>
          <a:p>
            <a:r>
              <a:rPr lang="en-US" sz="2400" b="1" dirty="0">
                <a:solidFill>
                  <a:srgbClr val="C00000"/>
                </a:solidFill>
                <a:ea typeface="ＭＳ Ｐゴシック" charset="0"/>
                <a:cs typeface="ＭＳ Ｐゴシック" charset="0"/>
              </a:rPr>
              <a:t>1 July 2022 - 30 June 2023</a:t>
            </a:r>
            <a:endParaRPr lang="en-US" sz="2400" dirty="0"/>
          </a:p>
        </p:txBody>
      </p:sp>
      <p:sp>
        <p:nvSpPr>
          <p:cNvPr id="8" name="Slide Number Placeholder 7"/>
          <p:cNvSpPr>
            <a:spLocks noGrp="1"/>
          </p:cNvSpPr>
          <p:nvPr>
            <p:ph type="sldNum" sz="quarter" idx="12"/>
          </p:nvPr>
        </p:nvSpPr>
        <p:spPr/>
        <p:txBody>
          <a:bodyPr/>
          <a:lstStyle/>
          <a:p>
            <a:fld id="{F570B3D5-320C-44A2-81BF-BC1224605DE1}" type="slidenum">
              <a:rPr lang="en-US" smtClean="0"/>
              <a:t>8</a:t>
            </a:fld>
            <a:endParaRPr lang="en-US" dirty="0"/>
          </a:p>
        </p:txBody>
      </p:sp>
      <p:pic>
        <p:nvPicPr>
          <p:cNvPr id="13" name="Content Placeholder 10">
            <a:extLst>
              <a:ext uri="{FF2B5EF4-FFF2-40B4-BE49-F238E27FC236}">
                <a16:creationId xmlns:a16="http://schemas.microsoft.com/office/drawing/2014/main" id="{7E9F3D0F-2203-D85B-EA3D-9CAA1D9F4C05}"/>
              </a:ext>
            </a:extLst>
          </p:cNvPr>
          <p:cNvPicPr>
            <a:picLocks noGrp="1" noChangeAspect="1"/>
          </p:cNvPicPr>
          <p:nvPr>
            <p:ph sz="half" idx="2"/>
          </p:nvPr>
        </p:nvPicPr>
        <p:blipFill>
          <a:blip r:embed="rId3"/>
          <a:stretch>
            <a:fillRect/>
          </a:stretch>
        </p:blipFill>
        <p:spPr>
          <a:xfrm>
            <a:off x="382114" y="1320801"/>
            <a:ext cx="5665205" cy="4357312"/>
          </a:xfrm>
          <a:prstGeom prst="rect">
            <a:avLst/>
          </a:prstGeom>
        </p:spPr>
      </p:pic>
    </p:spTree>
    <p:extLst>
      <p:ext uri="{BB962C8B-B14F-4D97-AF65-F5344CB8AC3E}">
        <p14:creationId xmlns:p14="http://schemas.microsoft.com/office/powerpoint/2010/main" val="12161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533401" y="323426"/>
          <a:ext cx="11190514" cy="6260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F570B3D5-320C-44A2-81BF-BC1224605DE1}" type="slidenum">
              <a:rPr lang="en-US" smtClean="0"/>
              <a:t>9</a:t>
            </a:fld>
            <a:endParaRPr lang="en-US" dirty="0"/>
          </a:p>
        </p:txBody>
      </p:sp>
    </p:spTree>
    <p:extLst>
      <p:ext uri="{BB962C8B-B14F-4D97-AF65-F5344CB8AC3E}">
        <p14:creationId xmlns:p14="http://schemas.microsoft.com/office/powerpoint/2010/main" val="2127409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12779</Words>
  <Application>Microsoft Office PowerPoint</Application>
  <PresentationFormat>Widescreen</PresentationFormat>
  <Paragraphs>846</Paragraphs>
  <Slides>62</Slides>
  <Notes>46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ＭＳ Ｐゴシック</vt:lpstr>
      <vt:lpstr>Arial</vt:lpstr>
      <vt:lpstr>Calibri</vt:lpstr>
      <vt:lpstr>Calibri Light</vt:lpstr>
      <vt:lpstr>Courier New</vt:lpstr>
      <vt:lpstr>Georgia</vt:lpstr>
      <vt:lpstr>Gill Sans MT</vt:lpstr>
      <vt:lpstr>Source Sans Pro Web</vt:lpstr>
      <vt:lpstr>Symbol</vt:lpstr>
      <vt:lpstr>Times New Roman</vt:lpstr>
      <vt:lpstr>Wingdings</vt:lpstr>
      <vt:lpstr>Office Theme</vt:lpstr>
      <vt:lpstr>2023-2024 Pesticide Regulatory Update  </vt:lpstr>
      <vt:lpstr>Discussion points</vt:lpstr>
      <vt:lpstr>Pesticide Regulation in Virginia</vt:lpstr>
      <vt:lpstr>Ensuring Proper Use of Pesticides</vt:lpstr>
      <vt:lpstr>Inspections &amp; Investigations</vt:lpstr>
      <vt:lpstr>PowerPoint Presentation</vt:lpstr>
      <vt:lpstr>Violations  -       Enforcement Actions</vt:lpstr>
      <vt:lpstr>FY23 Violations &amp; Enforcement Actions</vt:lpstr>
      <vt:lpstr>PowerPoint Presentation</vt:lpstr>
      <vt:lpstr>Appeal Process: If You Don’t Agree</vt:lpstr>
      <vt:lpstr>The Label is the Law</vt:lpstr>
      <vt:lpstr>The Label…</vt:lpstr>
      <vt:lpstr> The Pesticide Label The Intersect of ESA &amp; FIFRA </vt:lpstr>
      <vt:lpstr> </vt:lpstr>
      <vt:lpstr>Example Label Language</vt:lpstr>
      <vt:lpstr>Accessing ESPP Bulletins</vt:lpstr>
      <vt:lpstr>Finding Mitigation Requirements</vt:lpstr>
      <vt:lpstr>PowerPoint Presentation</vt:lpstr>
      <vt:lpstr>IMPORTANT! IMPORTANT!</vt:lpstr>
      <vt:lpstr>PowerPoint Presentation</vt:lpstr>
      <vt:lpstr>Pesticide Product Registration</vt:lpstr>
      <vt:lpstr>Implications of Label PROVISION “To be used By Certified Applicators only”</vt:lpstr>
      <vt:lpstr>Storage</vt:lpstr>
      <vt:lpstr>Pesticide Collection Program</vt:lpstr>
      <vt:lpstr>2020-2024 Pesticide Collection Program</vt:lpstr>
      <vt:lpstr>Plastic Pesticide Container Recycling</vt:lpstr>
      <vt:lpstr>Reporting Requirements for Certified Applicators in Virginia: Accidents and Incidents*</vt:lpstr>
      <vt:lpstr>Reminder If you don’t tell us, we won’t know!</vt:lpstr>
      <vt:lpstr>Reminder If you don’t tell us, we won’t know!</vt:lpstr>
      <vt:lpstr>REMINDER Credit For Recertification Course</vt:lpstr>
      <vt:lpstr>Protecting Pollinators  Voluntary Plan to Mitigate  the Risk of Pesticides  to Managed Pollinators</vt:lpstr>
      <vt:lpstr>Registered users</vt:lpstr>
      <vt:lpstr>Online services</vt:lpstr>
      <vt:lpstr>To access your online account</vt:lpstr>
      <vt:lpstr>        Options for Testing</vt:lpstr>
      <vt:lpstr>Testing reminders</vt:lpstr>
      <vt:lpstr>Remote testing</vt:lpstr>
      <vt:lpstr>Spanish registered   technician exam</vt:lpstr>
      <vt:lpstr> Coming soon…Bilingual Labeling </vt:lpstr>
      <vt:lpstr>COMMERCIAL APPLICATORS &amp; REGISTERED TECHNICIANS</vt:lpstr>
      <vt:lpstr>REMINDER: Commercial Applicators &amp;  Registered Technicians</vt:lpstr>
      <vt:lpstr>REMINDER: Commercial Applicators &amp; Registered Technicians</vt:lpstr>
      <vt:lpstr>Supervision Requirements: Registered Technicians</vt:lpstr>
      <vt:lpstr>Supervision Requirements: Training Registered Technicians</vt:lpstr>
      <vt:lpstr>Training Registered Technicians: Proof of Additional Category Specific Training</vt:lpstr>
      <vt:lpstr>REMINDER:  Government Employees</vt:lpstr>
      <vt:lpstr>REMINDER:  Volunteers</vt:lpstr>
      <vt:lpstr>Unmanned Aerial Vehicles (UAV) and Systems (UAS) Requirements</vt:lpstr>
      <vt:lpstr>Business Licenses Whose Responsibility Is It Anyway?</vt:lpstr>
      <vt:lpstr>REMINDER: Pesticide Business Licenses</vt:lpstr>
      <vt:lpstr>Pesticide Fees: Non-Refundable and Non-Transferable</vt:lpstr>
      <vt:lpstr>Recordkeeping</vt:lpstr>
      <vt:lpstr>Recordkeeping elements</vt:lpstr>
      <vt:lpstr>PRIVATE APPLICATORS</vt:lpstr>
      <vt:lpstr>REMINDER: Private Applicator Certification</vt:lpstr>
      <vt:lpstr>Recordkeeping</vt:lpstr>
      <vt:lpstr>PowerPoint Presentation</vt:lpstr>
      <vt:lpstr>Federal Worker Protection Standard</vt:lpstr>
      <vt:lpstr>Free Worker Protection Standard Training</vt:lpstr>
      <vt:lpstr>If you don’t know…ask us!</vt:lpstr>
      <vt:lpstr>2023-2024 Pesticide Regulatory Update  </vt:lpstr>
      <vt:lpstr>QUIZ QUESTION</vt:lpstr>
    </vt:vector>
  </TitlesOfParts>
  <Company>VITA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2023-2024 Pesticide Regulatory Update</dc:title>
  <dc:creator>Christian, Robert (VDACS)</dc:creator>
  <cp:lastModifiedBy>Christian, Robert (VDACS)</cp:lastModifiedBy>
  <cp:revision>9</cp:revision>
  <cp:lastPrinted>2023-11-17T17:24:28Z</cp:lastPrinted>
  <dcterms:created xsi:type="dcterms:W3CDTF">2023-10-02T11:25:42Z</dcterms:created>
  <dcterms:modified xsi:type="dcterms:W3CDTF">2024-05-30T16:49:08Z</dcterms:modified>
</cp:coreProperties>
</file>