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61" r:id="rId5"/>
    <p:sldId id="262" r:id="rId6"/>
    <p:sldId id="263" r:id="rId7"/>
    <p:sldId id="264" r:id="rId8"/>
    <p:sldId id="265" r:id="rId9"/>
    <p:sldId id="266" r:id="rId10"/>
    <p:sldId id="267" r:id="rId11"/>
    <p:sldId id="268" r:id="rId12"/>
    <p:sldId id="270" r:id="rId13"/>
    <p:sldId id="471" r:id="rId14"/>
    <p:sldId id="269" r:id="rId15"/>
    <p:sldId id="303" r:id="rId16"/>
    <p:sldId id="278" r:id="rId17"/>
    <p:sldId id="272" r:id="rId18"/>
    <p:sldId id="273" r:id="rId19"/>
    <p:sldId id="274" r:id="rId20"/>
    <p:sldId id="275" r:id="rId21"/>
    <p:sldId id="277" r:id="rId22"/>
    <p:sldId id="279" r:id="rId23"/>
    <p:sldId id="286" r:id="rId24"/>
    <p:sldId id="276" r:id="rId25"/>
    <p:sldId id="282" r:id="rId26"/>
    <p:sldId id="283" r:id="rId27"/>
    <p:sldId id="284" r:id="rId28"/>
    <p:sldId id="285" r:id="rId29"/>
    <p:sldId id="319" r:id="rId30"/>
    <p:sldId id="321" r:id="rId31"/>
    <p:sldId id="322" r:id="rId32"/>
    <p:sldId id="288" r:id="rId33"/>
    <p:sldId id="289" r:id="rId34"/>
    <p:sldId id="304" r:id="rId35"/>
    <p:sldId id="290" r:id="rId36"/>
    <p:sldId id="291" r:id="rId37"/>
    <p:sldId id="292" r:id="rId38"/>
    <p:sldId id="470" r:id="rId39"/>
    <p:sldId id="293" r:id="rId40"/>
    <p:sldId id="469" r:id="rId41"/>
    <p:sldId id="468" r:id="rId42"/>
    <p:sldId id="294" r:id="rId43"/>
    <p:sldId id="295" r:id="rId44"/>
    <p:sldId id="296" r:id="rId45"/>
    <p:sldId id="297" r:id="rId46"/>
    <p:sldId id="298" r:id="rId47"/>
    <p:sldId id="299" r:id="rId48"/>
    <p:sldId id="301" r:id="rId49"/>
    <p:sldId id="302" r:id="rId50"/>
    <p:sldId id="3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28" d="100"/>
          <a:sy n="128" d="100"/>
        </p:scale>
        <p:origin x="512" y="176"/>
      </p:cViewPr>
      <p:guideLst/>
    </p:cSldViewPr>
  </p:slideViewPr>
  <p:notesTextViewPr>
    <p:cViewPr>
      <p:scale>
        <a:sx n="1" d="1"/>
        <a:sy n="1" d="1"/>
      </p:scale>
      <p:origin x="0" y="0"/>
    </p:cViewPr>
  </p:notesTextViewPr>
  <p:sorterViewPr>
    <p:cViewPr>
      <p:scale>
        <a:sx n="100" d="100"/>
        <a:sy n="100" d="100"/>
      </p:scale>
      <p:origin x="0" y="-8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E7F2-8ED1-4A85-94EA-9D36BB842D9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A1BC77A-A990-48AA-AE56-F207D89F595D}">
      <dgm:prSet/>
      <dgm:spPr>
        <a:solidFill>
          <a:schemeClr val="accent2">
            <a:lumMod val="60000"/>
            <a:lumOff val="40000"/>
          </a:schemeClr>
        </a:solidFill>
      </dgm:spPr>
      <dgm:t>
        <a:bodyPr/>
        <a:lstStyle/>
        <a:p>
          <a:r>
            <a:rPr lang="en-US" b="1" i="1" dirty="0">
              <a:solidFill>
                <a:schemeClr val="tx1"/>
              </a:solidFill>
            </a:rPr>
            <a:t>§ 3.2-3930.  </a:t>
          </a:r>
          <a:r>
            <a:rPr lang="en-US" b="1" i="0" dirty="0">
              <a:solidFill>
                <a:schemeClr val="tx1"/>
              </a:solidFill>
            </a:rPr>
            <a:t>All applicators must be certified as a commercial applicator or a registered technician when making a pesticide application in exchange for compensation of any kind.</a:t>
          </a:r>
          <a:endParaRPr lang="en-US" b="1" i="1" dirty="0">
            <a:solidFill>
              <a:schemeClr val="tx1"/>
            </a:solidFill>
          </a:endParaRPr>
        </a:p>
      </dgm:t>
    </dgm:pt>
    <dgm:pt modelId="{9051ED02-9C18-4A74-8B25-388C4CF8D763}" type="parTrans" cxnId="{9630AF0D-A2F8-424A-A792-70001D759958}">
      <dgm:prSet/>
      <dgm:spPr/>
      <dgm:t>
        <a:bodyPr/>
        <a:lstStyle/>
        <a:p>
          <a:endParaRPr lang="en-US" b="1" i="1">
            <a:solidFill>
              <a:schemeClr val="tx1"/>
            </a:solidFill>
          </a:endParaRPr>
        </a:p>
      </dgm:t>
    </dgm:pt>
    <dgm:pt modelId="{7704FE5D-AD55-4831-A51A-0446AE7555F8}" type="sibTrans" cxnId="{9630AF0D-A2F8-424A-A792-70001D759958}">
      <dgm:prSet/>
      <dgm:spPr/>
      <dgm:t>
        <a:bodyPr/>
        <a:lstStyle/>
        <a:p>
          <a:endParaRPr lang="en-US" b="1" i="1">
            <a:solidFill>
              <a:schemeClr val="tx1"/>
            </a:solidFill>
          </a:endParaRPr>
        </a:p>
      </dgm:t>
    </dgm:pt>
    <dgm:pt modelId="{2896BFF1-2D86-4210-A8B2-E2D2B7B82FD5}">
      <dgm:prSet custT="1"/>
      <dgm:spPr>
        <a:solidFill>
          <a:schemeClr val="accent2">
            <a:lumMod val="60000"/>
            <a:lumOff val="40000"/>
          </a:schemeClr>
        </a:solidFill>
      </dgm:spPr>
      <dgm:t>
        <a:bodyPr/>
        <a:lstStyle/>
        <a:p>
          <a:r>
            <a:rPr lang="en-US" sz="2400" b="1" i="1" dirty="0">
              <a:solidFill>
                <a:srgbClr val="C00000"/>
              </a:solidFill>
            </a:rPr>
            <a:t>Read, Understand and Follow the Act and Regulations!</a:t>
          </a:r>
        </a:p>
      </dgm:t>
    </dgm:pt>
    <dgm:pt modelId="{0F148DD2-A983-47D0-B787-90022E999BA1}" type="parTrans" cxnId="{663DEEE8-FDBC-4E1D-A291-F57308E6E5CF}">
      <dgm:prSet/>
      <dgm:spPr/>
      <dgm:t>
        <a:bodyPr/>
        <a:lstStyle/>
        <a:p>
          <a:endParaRPr lang="en-US" b="1" i="1">
            <a:solidFill>
              <a:schemeClr val="tx1"/>
            </a:solidFill>
          </a:endParaRPr>
        </a:p>
      </dgm:t>
    </dgm:pt>
    <dgm:pt modelId="{DBB6C3A8-C6B8-4912-9C9F-2A5E47E4DABA}" type="sibTrans" cxnId="{663DEEE8-FDBC-4E1D-A291-F57308E6E5CF}">
      <dgm:prSet/>
      <dgm:spPr/>
      <dgm:t>
        <a:bodyPr/>
        <a:lstStyle/>
        <a:p>
          <a:endParaRPr lang="en-US" b="1" i="1">
            <a:solidFill>
              <a:schemeClr val="tx1"/>
            </a:solidFill>
          </a:endParaRPr>
        </a:p>
      </dgm:t>
    </dgm:pt>
    <dgm:pt modelId="{6864782B-8DE7-431D-9E24-0B70043217FF}">
      <dgm:prSet/>
      <dgm:spPr>
        <a:solidFill>
          <a:schemeClr val="accent2">
            <a:lumMod val="60000"/>
            <a:lumOff val="40000"/>
          </a:schemeClr>
        </a:solidFill>
      </dgm:spPr>
      <dgm:t>
        <a:bodyPr/>
        <a:lstStyle/>
        <a:p>
          <a:r>
            <a:rPr lang="en-US" b="1" i="1" dirty="0">
              <a:solidFill>
                <a:schemeClr val="tx1"/>
              </a:solidFill>
            </a:rPr>
            <a:t>2VAC5-685-210. </a:t>
          </a:r>
          <a:r>
            <a:rPr lang="en-US" b="1" i="0" dirty="0">
              <a:solidFill>
                <a:schemeClr val="tx1"/>
              </a:solidFill>
            </a:rPr>
            <a:t>Commercial applicators not-for hire and registered technicians not-for-hire must maintain a record of every pesticide applied.  The record must contain the 9 requirements listed</a:t>
          </a:r>
          <a:r>
            <a:rPr lang="en-US" b="1" i="1" dirty="0">
              <a:solidFill>
                <a:schemeClr val="tx1"/>
              </a:solidFill>
            </a:rPr>
            <a:t>. </a:t>
          </a:r>
        </a:p>
      </dgm:t>
    </dgm:pt>
    <dgm:pt modelId="{01A2ADC4-137D-4384-A43E-1DA76EB491E4}" type="parTrans" cxnId="{37FBF836-9C05-4215-93BD-2230AF68B22B}">
      <dgm:prSet/>
      <dgm:spPr/>
      <dgm:t>
        <a:bodyPr/>
        <a:lstStyle/>
        <a:p>
          <a:endParaRPr lang="en-US" b="1" i="1">
            <a:solidFill>
              <a:schemeClr val="tx1"/>
            </a:solidFill>
          </a:endParaRPr>
        </a:p>
      </dgm:t>
    </dgm:pt>
    <dgm:pt modelId="{B9079ACC-46B8-4BEC-B3D9-918257980EE3}" type="sibTrans" cxnId="{37FBF836-9C05-4215-93BD-2230AF68B22B}">
      <dgm:prSet/>
      <dgm:spPr/>
      <dgm:t>
        <a:bodyPr/>
        <a:lstStyle/>
        <a:p>
          <a:endParaRPr lang="en-US" b="1" i="1">
            <a:solidFill>
              <a:schemeClr val="tx1"/>
            </a:solidFill>
          </a:endParaRPr>
        </a:p>
      </dgm:t>
    </dgm:pt>
    <dgm:pt modelId="{2F2CF42B-E3DF-4D05-A5B5-C1CE0B015A5D}">
      <dgm:prSet/>
      <dgm:spPr>
        <a:solidFill>
          <a:schemeClr val="accent2">
            <a:lumMod val="60000"/>
            <a:lumOff val="40000"/>
          </a:schemeClr>
        </a:solidFill>
      </dgm:spPr>
      <dgm:t>
        <a:bodyPr/>
        <a:lstStyle/>
        <a:p>
          <a:pPr algn="ctr"/>
          <a:r>
            <a:rPr lang="en-US" b="1" i="1" dirty="0">
              <a:solidFill>
                <a:schemeClr val="tx1"/>
              </a:solidFill>
            </a:rPr>
            <a:t>2VAC5-680-65.  </a:t>
          </a:r>
          <a:r>
            <a:rPr lang="en-US" b="1" i="0" dirty="0">
              <a:solidFill>
                <a:schemeClr val="tx1"/>
              </a:solidFill>
            </a:rPr>
            <a:t>All licensed pesticide businesses must keep a record of every pesticide applied.  The record must contain the 9 requirements listed.</a:t>
          </a:r>
        </a:p>
      </dgm:t>
    </dgm:pt>
    <dgm:pt modelId="{A8C3BCB5-0F09-4FC5-92A4-4532F340ABFC}" type="parTrans" cxnId="{097DE36A-91FC-4B7E-99F5-52E491577B69}">
      <dgm:prSet/>
      <dgm:spPr/>
      <dgm:t>
        <a:bodyPr/>
        <a:lstStyle/>
        <a:p>
          <a:endParaRPr lang="en-US" b="1" i="1">
            <a:solidFill>
              <a:schemeClr val="tx1"/>
            </a:solidFill>
          </a:endParaRPr>
        </a:p>
      </dgm:t>
    </dgm:pt>
    <dgm:pt modelId="{6C66FB9B-6FC1-4ED1-9151-9951BD557F17}" type="sibTrans" cxnId="{097DE36A-91FC-4B7E-99F5-52E491577B69}">
      <dgm:prSet/>
      <dgm:spPr/>
      <dgm:t>
        <a:bodyPr/>
        <a:lstStyle/>
        <a:p>
          <a:endParaRPr lang="en-US" b="1" i="1">
            <a:solidFill>
              <a:schemeClr val="tx1"/>
            </a:solidFill>
          </a:endParaRPr>
        </a:p>
      </dgm:t>
    </dgm:pt>
    <dgm:pt modelId="{EA6C9F14-0F93-462B-8219-A2492062169A}">
      <dgm:prSet/>
      <dgm:spPr>
        <a:solidFill>
          <a:schemeClr val="accent2">
            <a:lumMod val="60000"/>
            <a:lumOff val="40000"/>
          </a:schemeClr>
        </a:solidFill>
      </dgm:spPr>
      <dgm:t>
        <a:bodyPr/>
        <a:lstStyle/>
        <a:p>
          <a:r>
            <a:rPr lang="en-US" b="1" i="1" dirty="0">
              <a:solidFill>
                <a:schemeClr val="tx1"/>
              </a:solidFill>
            </a:rPr>
            <a:t>§ 3.2-3932.  </a:t>
          </a:r>
          <a:r>
            <a:rPr lang="en-US" b="1" i="0" dirty="0">
              <a:solidFill>
                <a:schemeClr val="tx1"/>
              </a:solidFill>
            </a:rPr>
            <a:t>In order to lawfully use or supervise the use of a RUP on any property, an applicator must be certified as a private applicator. </a:t>
          </a:r>
        </a:p>
      </dgm:t>
    </dgm:pt>
    <dgm:pt modelId="{C03BD391-5DC6-4528-AAF3-B137C1CF63A9}" type="parTrans" cxnId="{0AFE3A4B-FA03-48CA-8EB8-1DF8DC2A2EA7}">
      <dgm:prSet/>
      <dgm:spPr/>
      <dgm:t>
        <a:bodyPr/>
        <a:lstStyle/>
        <a:p>
          <a:endParaRPr lang="en-US" b="1" i="1">
            <a:solidFill>
              <a:schemeClr val="tx1"/>
            </a:solidFill>
          </a:endParaRPr>
        </a:p>
      </dgm:t>
    </dgm:pt>
    <dgm:pt modelId="{1A202F0A-8148-4A5C-8ED0-60DA47CF5D6F}" type="sibTrans" cxnId="{0AFE3A4B-FA03-48CA-8EB8-1DF8DC2A2EA7}">
      <dgm:prSet/>
      <dgm:spPr/>
      <dgm:t>
        <a:bodyPr/>
        <a:lstStyle/>
        <a:p>
          <a:endParaRPr lang="en-US" b="1" i="1">
            <a:solidFill>
              <a:schemeClr val="tx1"/>
            </a:solidFill>
          </a:endParaRPr>
        </a:p>
      </dgm:t>
    </dgm:pt>
    <dgm:pt modelId="{DF9AEF4A-3DCA-4265-8A67-51696342F82B}">
      <dgm:prSet/>
      <dgm:spPr>
        <a:solidFill>
          <a:schemeClr val="accent2">
            <a:lumMod val="60000"/>
            <a:lumOff val="40000"/>
          </a:schemeClr>
        </a:solidFill>
      </dgm:spPr>
      <dgm:t>
        <a:bodyPr/>
        <a:lstStyle/>
        <a:p>
          <a:r>
            <a:rPr lang="en-US" b="1" i="1" dirty="0">
              <a:solidFill>
                <a:schemeClr val="tx1"/>
              </a:solidFill>
            </a:rPr>
            <a:t>§ 3.2-3939.  </a:t>
          </a:r>
          <a:r>
            <a:rPr lang="en-US" b="1" i="0" dirty="0">
              <a:solidFill>
                <a:schemeClr val="tx1"/>
              </a:solidFill>
            </a:rPr>
            <a:t>It is a violation to use or cause someone else to use a product in a manner that is inconsistent with the label or the regulations</a:t>
          </a:r>
          <a:r>
            <a:rPr lang="en-US" b="1" i="1" dirty="0">
              <a:solidFill>
                <a:schemeClr val="tx1"/>
              </a:solidFill>
            </a:rPr>
            <a:t>.</a:t>
          </a:r>
        </a:p>
      </dgm:t>
    </dgm:pt>
    <dgm:pt modelId="{FBF4E341-A9A8-4A2B-B082-32635242B713}" type="parTrans" cxnId="{0BCA6464-85A6-4B8F-BF5F-19A0C47F3BA8}">
      <dgm:prSet/>
      <dgm:spPr/>
      <dgm:t>
        <a:bodyPr/>
        <a:lstStyle/>
        <a:p>
          <a:endParaRPr lang="en-US" b="1" i="1">
            <a:solidFill>
              <a:schemeClr val="tx1"/>
            </a:solidFill>
          </a:endParaRPr>
        </a:p>
      </dgm:t>
    </dgm:pt>
    <dgm:pt modelId="{8389DDDA-FB96-4B56-A02B-EE72BB557557}" type="sibTrans" cxnId="{0BCA6464-85A6-4B8F-BF5F-19A0C47F3BA8}">
      <dgm:prSet/>
      <dgm:spPr/>
      <dgm:t>
        <a:bodyPr/>
        <a:lstStyle/>
        <a:p>
          <a:endParaRPr lang="en-US" b="1" i="1">
            <a:solidFill>
              <a:schemeClr val="tx1"/>
            </a:solidFill>
          </a:endParaRPr>
        </a:p>
      </dgm:t>
    </dgm:pt>
    <dgm:pt modelId="{8AFC425F-B1CF-48C9-92AE-D5934578A482}">
      <dgm:prSet/>
      <dgm:spPr>
        <a:solidFill>
          <a:schemeClr val="accent2">
            <a:lumMod val="60000"/>
            <a:lumOff val="40000"/>
          </a:schemeClr>
        </a:solidFill>
      </dgm:spPr>
      <dgm:t>
        <a:bodyPr/>
        <a:lstStyle/>
        <a:p>
          <a:r>
            <a:rPr lang="en-US" b="1" i="1" dirty="0">
              <a:solidFill>
                <a:schemeClr val="tx1"/>
              </a:solidFill>
            </a:rPr>
            <a:t>§ 3.2-3914.  </a:t>
          </a:r>
          <a:r>
            <a:rPr lang="en-US" b="1" i="0" dirty="0">
              <a:solidFill>
                <a:schemeClr val="tx1"/>
              </a:solidFill>
            </a:rPr>
            <a:t>All pesticide sold, offered for sale, used, or offered for use in VA must be registered by paying an annual fee</a:t>
          </a:r>
          <a:r>
            <a:rPr lang="en-US" b="1" i="1" dirty="0">
              <a:solidFill>
                <a:schemeClr val="tx1"/>
              </a:solidFill>
            </a:rPr>
            <a:t>. </a:t>
          </a:r>
        </a:p>
      </dgm:t>
    </dgm:pt>
    <dgm:pt modelId="{5ACD2B77-D9CE-4D02-984C-A256847723B5}" type="parTrans" cxnId="{3AC8EAFE-8CF4-4DB6-9710-DAC5264D4CAA}">
      <dgm:prSet/>
      <dgm:spPr/>
      <dgm:t>
        <a:bodyPr/>
        <a:lstStyle/>
        <a:p>
          <a:endParaRPr lang="en-US"/>
        </a:p>
      </dgm:t>
    </dgm:pt>
    <dgm:pt modelId="{1BC4FE11-3D60-4250-9078-D1EC857369ED}" type="sibTrans" cxnId="{3AC8EAFE-8CF4-4DB6-9710-DAC5264D4CAA}">
      <dgm:prSet/>
      <dgm:spPr/>
      <dgm:t>
        <a:bodyPr/>
        <a:lstStyle/>
        <a:p>
          <a:endParaRPr lang="en-US"/>
        </a:p>
      </dgm:t>
    </dgm:pt>
    <dgm:pt modelId="{C9B76C36-9333-4F10-BFFD-98DA532E3690}">
      <dgm:prSet/>
      <dgm:spPr>
        <a:solidFill>
          <a:schemeClr val="accent2">
            <a:lumMod val="60000"/>
            <a:lumOff val="40000"/>
          </a:schemeClr>
        </a:solidFill>
      </dgm:spPr>
      <dgm:t>
        <a:bodyPr/>
        <a:lstStyle/>
        <a:p>
          <a:r>
            <a:rPr lang="en-US" b="1" i="1" dirty="0">
              <a:solidFill>
                <a:schemeClr val="tx1"/>
              </a:solidFill>
            </a:rPr>
            <a:t>§ 3.2-3940(B)(3).  </a:t>
          </a:r>
          <a:r>
            <a:rPr lang="en-US" b="1" i="0" dirty="0">
              <a:solidFill>
                <a:schemeClr val="tx1"/>
              </a:solidFill>
            </a:rPr>
            <a:t>It is a violation for a certified applicator to apply any pesticide in a negligent manner</a:t>
          </a:r>
          <a:r>
            <a:rPr lang="en-US" b="1" i="1" dirty="0">
              <a:solidFill>
                <a:schemeClr val="tx1"/>
              </a:solidFill>
            </a:rPr>
            <a:t>.</a:t>
          </a:r>
        </a:p>
      </dgm:t>
    </dgm:pt>
    <dgm:pt modelId="{74CF0D17-8BFC-48F3-B107-B5A4A9DBF09D}" type="sibTrans" cxnId="{0A35F425-33FB-403F-9943-C9D9A9CE5D6C}">
      <dgm:prSet/>
      <dgm:spPr/>
      <dgm:t>
        <a:bodyPr/>
        <a:lstStyle/>
        <a:p>
          <a:endParaRPr lang="en-US" b="1" i="1">
            <a:solidFill>
              <a:schemeClr val="tx1"/>
            </a:solidFill>
          </a:endParaRPr>
        </a:p>
      </dgm:t>
    </dgm:pt>
    <dgm:pt modelId="{A7FD9C06-5F49-48A0-8CE9-7E0384B53119}" type="parTrans" cxnId="{0A35F425-33FB-403F-9943-C9D9A9CE5D6C}">
      <dgm:prSet/>
      <dgm:spPr/>
      <dgm:t>
        <a:bodyPr/>
        <a:lstStyle/>
        <a:p>
          <a:endParaRPr lang="en-US" b="1" i="1">
            <a:solidFill>
              <a:schemeClr val="tx1"/>
            </a:solidFill>
          </a:endParaRPr>
        </a:p>
      </dgm:t>
    </dgm:pt>
    <dgm:pt modelId="{1F38C0E2-AB97-4AB0-91AB-29A1FF5AD66B}">
      <dgm:prSet/>
      <dgm:spPr>
        <a:solidFill>
          <a:schemeClr val="accent2">
            <a:lumMod val="60000"/>
            <a:lumOff val="40000"/>
          </a:schemeClr>
        </a:solidFill>
      </dgm:spPr>
      <dgm:t>
        <a:bodyPr/>
        <a:lstStyle/>
        <a:p>
          <a:r>
            <a:rPr lang="en-US" b="1" i="1" dirty="0">
              <a:solidFill>
                <a:schemeClr val="tx1"/>
              </a:solidFill>
            </a:rPr>
            <a:t>§ 3.2-3924.  </a:t>
          </a:r>
          <a:r>
            <a:rPr lang="en-US" b="1" i="0" dirty="0">
              <a:solidFill>
                <a:schemeClr val="tx1"/>
              </a:solidFill>
            </a:rPr>
            <a:t>A business must have a pesticide business license in order to sell, distribute or store any pesticide unless the business meets one of the exemptions. If a person wants to apply or recommend for use any pesticide commercially, they must obtain a pesticide business license and employ a certified commercial applicator. </a:t>
          </a:r>
          <a:endParaRPr lang="en-US" b="1" i="1" dirty="0">
            <a:solidFill>
              <a:schemeClr val="tx1"/>
            </a:solidFill>
          </a:endParaRPr>
        </a:p>
      </dgm:t>
    </dgm:pt>
    <dgm:pt modelId="{66352C3B-1016-487E-9998-478AB45B4B7D}" type="parTrans" cxnId="{AAC0F480-42F9-48B5-B62F-24C52476EE38}">
      <dgm:prSet/>
      <dgm:spPr/>
      <dgm:t>
        <a:bodyPr/>
        <a:lstStyle/>
        <a:p>
          <a:endParaRPr lang="en-US"/>
        </a:p>
      </dgm:t>
    </dgm:pt>
    <dgm:pt modelId="{84CE74C1-8FA4-4702-837F-642021561B1C}" type="sibTrans" cxnId="{AAC0F480-42F9-48B5-B62F-24C52476EE38}">
      <dgm:prSet/>
      <dgm:spPr/>
      <dgm:t>
        <a:bodyPr/>
        <a:lstStyle/>
        <a:p>
          <a:endParaRPr lang="en-US"/>
        </a:p>
      </dgm:t>
    </dgm:pt>
    <dgm:pt modelId="{CFDF258B-2B34-46E3-968A-6C047A49801B}" type="pres">
      <dgm:prSet presAssocID="{003EE7F2-8ED1-4A85-94EA-9D36BB842D9E}" presName="diagram" presStyleCnt="0">
        <dgm:presLayoutVars>
          <dgm:dir/>
          <dgm:resizeHandles val="exact"/>
        </dgm:presLayoutVars>
      </dgm:prSet>
      <dgm:spPr/>
    </dgm:pt>
    <dgm:pt modelId="{0830C251-CC08-4F7A-94D1-A408329C937E}" type="pres">
      <dgm:prSet presAssocID="{AA1BC77A-A990-48AA-AE56-F207D89F595D}" presName="node" presStyleLbl="node1" presStyleIdx="0" presStyleCnt="9">
        <dgm:presLayoutVars>
          <dgm:bulletEnabled val="1"/>
        </dgm:presLayoutVars>
      </dgm:prSet>
      <dgm:spPr/>
    </dgm:pt>
    <dgm:pt modelId="{5B91D6D6-9C3E-4048-AAC3-81C12E82DAC3}" type="pres">
      <dgm:prSet presAssocID="{7704FE5D-AD55-4831-A51A-0446AE7555F8}" presName="sibTrans" presStyleCnt="0"/>
      <dgm:spPr/>
    </dgm:pt>
    <dgm:pt modelId="{E1246B46-0504-4391-A9D3-D51DAD466520}" type="pres">
      <dgm:prSet presAssocID="{8AFC425F-B1CF-48C9-92AE-D5934578A482}" presName="node" presStyleLbl="node1" presStyleIdx="1" presStyleCnt="9" custScaleX="106577">
        <dgm:presLayoutVars>
          <dgm:bulletEnabled val="1"/>
        </dgm:presLayoutVars>
      </dgm:prSet>
      <dgm:spPr/>
    </dgm:pt>
    <dgm:pt modelId="{98BC24EC-6D4E-4B6C-B154-E7210BFEC742}" type="pres">
      <dgm:prSet presAssocID="{1BC4FE11-3D60-4250-9078-D1EC857369ED}" presName="sibTrans" presStyleCnt="0"/>
      <dgm:spPr/>
    </dgm:pt>
    <dgm:pt modelId="{FD889B62-323E-42D3-B1A9-CE2E9C0AA039}" type="pres">
      <dgm:prSet presAssocID="{6864782B-8DE7-431D-9E24-0B70043217FF}" presName="node" presStyleLbl="node1" presStyleIdx="2" presStyleCnt="9">
        <dgm:presLayoutVars>
          <dgm:bulletEnabled val="1"/>
        </dgm:presLayoutVars>
      </dgm:prSet>
      <dgm:spPr/>
    </dgm:pt>
    <dgm:pt modelId="{4948D36D-8827-4AD1-B052-59A934AB3FD2}" type="pres">
      <dgm:prSet presAssocID="{B9079ACC-46B8-4BEC-B3D9-918257980EE3}" presName="sibTrans" presStyleCnt="0"/>
      <dgm:spPr/>
    </dgm:pt>
    <dgm:pt modelId="{E662589B-11C5-4398-9D21-EEEC2367AC88}" type="pres">
      <dgm:prSet presAssocID="{EA6C9F14-0F93-462B-8219-A2492062169A}" presName="node" presStyleLbl="node1" presStyleIdx="3" presStyleCnt="9">
        <dgm:presLayoutVars>
          <dgm:bulletEnabled val="1"/>
        </dgm:presLayoutVars>
      </dgm:prSet>
      <dgm:spPr/>
    </dgm:pt>
    <dgm:pt modelId="{AC4984B0-ED44-4E87-9F46-7E0D39675519}" type="pres">
      <dgm:prSet presAssocID="{1A202F0A-8148-4A5C-8ED0-60DA47CF5D6F}" presName="sibTrans" presStyleCnt="0"/>
      <dgm:spPr/>
    </dgm:pt>
    <dgm:pt modelId="{9995D443-BCF8-4D83-919A-1B611D255441}" type="pres">
      <dgm:prSet presAssocID="{2896BFF1-2D86-4210-A8B2-E2D2B7B82FD5}" presName="node" presStyleLbl="node1" presStyleIdx="4" presStyleCnt="9" custScaleX="105184">
        <dgm:presLayoutVars>
          <dgm:bulletEnabled val="1"/>
        </dgm:presLayoutVars>
      </dgm:prSet>
      <dgm:spPr/>
    </dgm:pt>
    <dgm:pt modelId="{4FF4F6B5-6E95-429F-A342-1939913F86D8}" type="pres">
      <dgm:prSet presAssocID="{DBB6C3A8-C6B8-4912-9C9F-2A5E47E4DABA}" presName="sibTrans" presStyleCnt="0"/>
      <dgm:spPr/>
    </dgm:pt>
    <dgm:pt modelId="{81548A08-D75F-4260-B505-687BAC5C542A}" type="pres">
      <dgm:prSet presAssocID="{DF9AEF4A-3DCA-4265-8A67-51696342F82B}" presName="node" presStyleLbl="node1" presStyleIdx="5" presStyleCnt="9">
        <dgm:presLayoutVars>
          <dgm:bulletEnabled val="1"/>
        </dgm:presLayoutVars>
      </dgm:prSet>
      <dgm:spPr/>
    </dgm:pt>
    <dgm:pt modelId="{9188569C-4088-4873-A76E-1D2056FEA527}" type="pres">
      <dgm:prSet presAssocID="{8389DDDA-FB96-4B56-A02B-EE72BB557557}" presName="sibTrans" presStyleCnt="0"/>
      <dgm:spPr/>
    </dgm:pt>
    <dgm:pt modelId="{A0579B3C-8923-4117-B4A8-477162721C06}" type="pres">
      <dgm:prSet presAssocID="{C9B76C36-9333-4F10-BFFD-98DA532E3690}" presName="node" presStyleLbl="node1" presStyleIdx="6" presStyleCnt="9">
        <dgm:presLayoutVars>
          <dgm:bulletEnabled val="1"/>
        </dgm:presLayoutVars>
      </dgm:prSet>
      <dgm:spPr/>
    </dgm:pt>
    <dgm:pt modelId="{3909173F-1885-455E-B7F9-5A6BDE866F10}" type="pres">
      <dgm:prSet presAssocID="{74CF0D17-8BFC-48F3-B107-B5A4A9DBF09D}" presName="sibTrans" presStyleCnt="0"/>
      <dgm:spPr/>
    </dgm:pt>
    <dgm:pt modelId="{67C1A4CA-9573-4D3D-8292-3118F3A02DAF}" type="pres">
      <dgm:prSet presAssocID="{1F38C0E2-AB97-4AB0-91AB-29A1FF5AD66B}" presName="node" presStyleLbl="node1" presStyleIdx="7" presStyleCnt="9" custScaleX="106577">
        <dgm:presLayoutVars>
          <dgm:bulletEnabled val="1"/>
        </dgm:presLayoutVars>
      </dgm:prSet>
      <dgm:spPr/>
    </dgm:pt>
    <dgm:pt modelId="{6EF4EA80-2ABD-4288-BED4-0BAB252F4466}" type="pres">
      <dgm:prSet presAssocID="{84CE74C1-8FA4-4702-837F-642021561B1C}" presName="sibTrans" presStyleCnt="0"/>
      <dgm:spPr/>
    </dgm:pt>
    <dgm:pt modelId="{ABDA3E2A-F0CF-4F0A-8CF3-DF483B3C201A}" type="pres">
      <dgm:prSet presAssocID="{2F2CF42B-E3DF-4D05-A5B5-C1CE0B015A5D}" presName="node" presStyleLbl="node1" presStyleIdx="8" presStyleCnt="9">
        <dgm:presLayoutVars>
          <dgm:bulletEnabled val="1"/>
        </dgm:presLayoutVars>
      </dgm:prSet>
      <dgm:spPr/>
    </dgm:pt>
  </dgm:ptLst>
  <dgm:cxnLst>
    <dgm:cxn modelId="{9630AF0D-A2F8-424A-A792-70001D759958}" srcId="{003EE7F2-8ED1-4A85-94EA-9D36BB842D9E}" destId="{AA1BC77A-A990-48AA-AE56-F207D89F595D}" srcOrd="0" destOrd="0" parTransId="{9051ED02-9C18-4A74-8B25-388C4CF8D763}" sibTransId="{7704FE5D-AD55-4831-A51A-0446AE7555F8}"/>
    <dgm:cxn modelId="{0A35F425-33FB-403F-9943-C9D9A9CE5D6C}" srcId="{003EE7F2-8ED1-4A85-94EA-9D36BB842D9E}" destId="{C9B76C36-9333-4F10-BFFD-98DA532E3690}" srcOrd="6" destOrd="0" parTransId="{A7FD9C06-5F49-48A0-8CE9-7E0384B53119}" sibTransId="{74CF0D17-8BFC-48F3-B107-B5A4A9DBF09D}"/>
    <dgm:cxn modelId="{E6F3D729-F157-403B-8C5D-816F5E2EF228}" type="presOf" srcId="{DF9AEF4A-3DCA-4265-8A67-51696342F82B}" destId="{81548A08-D75F-4260-B505-687BAC5C542A}" srcOrd="0" destOrd="0" presId="urn:microsoft.com/office/officeart/2005/8/layout/default"/>
    <dgm:cxn modelId="{37FBF836-9C05-4215-93BD-2230AF68B22B}" srcId="{003EE7F2-8ED1-4A85-94EA-9D36BB842D9E}" destId="{6864782B-8DE7-431D-9E24-0B70043217FF}" srcOrd="2" destOrd="0" parTransId="{01A2ADC4-137D-4384-A43E-1DA76EB491E4}" sibTransId="{B9079ACC-46B8-4BEC-B3D9-918257980EE3}"/>
    <dgm:cxn modelId="{86091C4A-84D8-4ED2-863E-F0549DE77CD7}" type="presOf" srcId="{EA6C9F14-0F93-462B-8219-A2492062169A}" destId="{E662589B-11C5-4398-9D21-EEEC2367AC88}" srcOrd="0" destOrd="0" presId="urn:microsoft.com/office/officeart/2005/8/layout/default"/>
    <dgm:cxn modelId="{0AFE3A4B-FA03-48CA-8EB8-1DF8DC2A2EA7}" srcId="{003EE7F2-8ED1-4A85-94EA-9D36BB842D9E}" destId="{EA6C9F14-0F93-462B-8219-A2492062169A}" srcOrd="3" destOrd="0" parTransId="{C03BD391-5DC6-4528-AAF3-B137C1CF63A9}" sibTransId="{1A202F0A-8148-4A5C-8ED0-60DA47CF5D6F}"/>
    <dgm:cxn modelId="{0CF29D63-BB72-4872-ABE9-82DD7CDC168F}" type="presOf" srcId="{003EE7F2-8ED1-4A85-94EA-9D36BB842D9E}" destId="{CFDF258B-2B34-46E3-968A-6C047A49801B}" srcOrd="0" destOrd="0" presId="urn:microsoft.com/office/officeart/2005/8/layout/default"/>
    <dgm:cxn modelId="{0BCA6464-85A6-4B8F-BF5F-19A0C47F3BA8}" srcId="{003EE7F2-8ED1-4A85-94EA-9D36BB842D9E}" destId="{DF9AEF4A-3DCA-4265-8A67-51696342F82B}" srcOrd="5" destOrd="0" parTransId="{FBF4E341-A9A8-4A2B-B082-32635242B713}" sibTransId="{8389DDDA-FB96-4B56-A02B-EE72BB557557}"/>
    <dgm:cxn modelId="{94232566-CCC4-4440-9C69-514D0F5A2868}" type="presOf" srcId="{2896BFF1-2D86-4210-A8B2-E2D2B7B82FD5}" destId="{9995D443-BCF8-4D83-919A-1B611D255441}" srcOrd="0" destOrd="0" presId="urn:microsoft.com/office/officeart/2005/8/layout/default"/>
    <dgm:cxn modelId="{097DE36A-91FC-4B7E-99F5-52E491577B69}" srcId="{003EE7F2-8ED1-4A85-94EA-9D36BB842D9E}" destId="{2F2CF42B-E3DF-4D05-A5B5-C1CE0B015A5D}" srcOrd="8" destOrd="0" parTransId="{A8C3BCB5-0F09-4FC5-92A4-4532F340ABFC}" sibTransId="{6C66FB9B-6FC1-4ED1-9151-9951BD557F17}"/>
    <dgm:cxn modelId="{7056AC71-901F-4D0E-A82A-C5F111560733}" type="presOf" srcId="{2F2CF42B-E3DF-4D05-A5B5-C1CE0B015A5D}" destId="{ABDA3E2A-F0CF-4F0A-8CF3-DF483B3C201A}" srcOrd="0" destOrd="0" presId="urn:microsoft.com/office/officeart/2005/8/layout/default"/>
    <dgm:cxn modelId="{AAC0F480-42F9-48B5-B62F-24C52476EE38}" srcId="{003EE7F2-8ED1-4A85-94EA-9D36BB842D9E}" destId="{1F38C0E2-AB97-4AB0-91AB-29A1FF5AD66B}" srcOrd="7" destOrd="0" parTransId="{66352C3B-1016-487E-9998-478AB45B4B7D}" sibTransId="{84CE74C1-8FA4-4702-837F-642021561B1C}"/>
    <dgm:cxn modelId="{6AE8FB83-34BC-4133-9720-D938BA44DF7F}" type="presOf" srcId="{AA1BC77A-A990-48AA-AE56-F207D89F595D}" destId="{0830C251-CC08-4F7A-94D1-A408329C937E}" srcOrd="0" destOrd="0" presId="urn:microsoft.com/office/officeart/2005/8/layout/default"/>
    <dgm:cxn modelId="{51B87BC0-AD15-4973-8FD2-2C2A4577D92F}" type="presOf" srcId="{1F38C0E2-AB97-4AB0-91AB-29A1FF5AD66B}" destId="{67C1A4CA-9573-4D3D-8292-3118F3A02DAF}" srcOrd="0" destOrd="0" presId="urn:microsoft.com/office/officeart/2005/8/layout/default"/>
    <dgm:cxn modelId="{B2506DDF-6DD5-4144-BA9C-06E99227D82D}" type="presOf" srcId="{8AFC425F-B1CF-48C9-92AE-D5934578A482}" destId="{E1246B46-0504-4391-A9D3-D51DAD466520}" srcOrd="0" destOrd="0" presId="urn:microsoft.com/office/officeart/2005/8/layout/default"/>
    <dgm:cxn modelId="{E96265E3-95E0-47BE-BD98-5B36E24F29EE}" type="presOf" srcId="{6864782B-8DE7-431D-9E24-0B70043217FF}" destId="{FD889B62-323E-42D3-B1A9-CE2E9C0AA039}" srcOrd="0" destOrd="0" presId="urn:microsoft.com/office/officeart/2005/8/layout/default"/>
    <dgm:cxn modelId="{663DEEE8-FDBC-4E1D-A291-F57308E6E5CF}" srcId="{003EE7F2-8ED1-4A85-94EA-9D36BB842D9E}" destId="{2896BFF1-2D86-4210-A8B2-E2D2B7B82FD5}" srcOrd="4" destOrd="0" parTransId="{0F148DD2-A983-47D0-B787-90022E999BA1}" sibTransId="{DBB6C3A8-C6B8-4912-9C9F-2A5E47E4DABA}"/>
    <dgm:cxn modelId="{30E116F9-DF25-40CB-90E0-26E523F2C8F3}" type="presOf" srcId="{C9B76C36-9333-4F10-BFFD-98DA532E3690}" destId="{A0579B3C-8923-4117-B4A8-477162721C06}" srcOrd="0" destOrd="0" presId="urn:microsoft.com/office/officeart/2005/8/layout/default"/>
    <dgm:cxn modelId="{3AC8EAFE-8CF4-4DB6-9710-DAC5264D4CAA}" srcId="{003EE7F2-8ED1-4A85-94EA-9D36BB842D9E}" destId="{8AFC425F-B1CF-48C9-92AE-D5934578A482}" srcOrd="1" destOrd="0" parTransId="{5ACD2B77-D9CE-4D02-984C-A256847723B5}" sibTransId="{1BC4FE11-3D60-4250-9078-D1EC857369ED}"/>
    <dgm:cxn modelId="{6CABB5CF-A1C1-4E8D-AC51-CFA37BA64053}" type="presParOf" srcId="{CFDF258B-2B34-46E3-968A-6C047A49801B}" destId="{0830C251-CC08-4F7A-94D1-A408329C937E}" srcOrd="0" destOrd="0" presId="urn:microsoft.com/office/officeart/2005/8/layout/default"/>
    <dgm:cxn modelId="{C56407C8-4E64-4834-BC18-AE97338DF075}" type="presParOf" srcId="{CFDF258B-2B34-46E3-968A-6C047A49801B}" destId="{5B91D6D6-9C3E-4048-AAC3-81C12E82DAC3}" srcOrd="1" destOrd="0" presId="urn:microsoft.com/office/officeart/2005/8/layout/default"/>
    <dgm:cxn modelId="{2447EC60-7400-4E6B-9C08-32BE3187421A}" type="presParOf" srcId="{CFDF258B-2B34-46E3-968A-6C047A49801B}" destId="{E1246B46-0504-4391-A9D3-D51DAD466520}" srcOrd="2" destOrd="0" presId="urn:microsoft.com/office/officeart/2005/8/layout/default"/>
    <dgm:cxn modelId="{199BAE21-771C-43A9-A4AF-9F2F8CAF8A59}" type="presParOf" srcId="{CFDF258B-2B34-46E3-968A-6C047A49801B}" destId="{98BC24EC-6D4E-4B6C-B154-E7210BFEC742}" srcOrd="3" destOrd="0" presId="urn:microsoft.com/office/officeart/2005/8/layout/default"/>
    <dgm:cxn modelId="{FEF6CD62-18C3-4796-9272-6BC918DC6FEF}" type="presParOf" srcId="{CFDF258B-2B34-46E3-968A-6C047A49801B}" destId="{FD889B62-323E-42D3-B1A9-CE2E9C0AA039}" srcOrd="4" destOrd="0" presId="urn:microsoft.com/office/officeart/2005/8/layout/default"/>
    <dgm:cxn modelId="{5CCBB019-5B0A-4D61-AAC6-696AEBA840B5}" type="presParOf" srcId="{CFDF258B-2B34-46E3-968A-6C047A49801B}" destId="{4948D36D-8827-4AD1-B052-59A934AB3FD2}" srcOrd="5" destOrd="0" presId="urn:microsoft.com/office/officeart/2005/8/layout/default"/>
    <dgm:cxn modelId="{63DBA14A-DB5F-422B-BF1B-731D753E2176}" type="presParOf" srcId="{CFDF258B-2B34-46E3-968A-6C047A49801B}" destId="{E662589B-11C5-4398-9D21-EEEC2367AC88}" srcOrd="6" destOrd="0" presId="urn:microsoft.com/office/officeart/2005/8/layout/default"/>
    <dgm:cxn modelId="{8D170E77-94A0-454A-9B0C-499A999DC085}" type="presParOf" srcId="{CFDF258B-2B34-46E3-968A-6C047A49801B}" destId="{AC4984B0-ED44-4E87-9F46-7E0D39675519}" srcOrd="7" destOrd="0" presId="urn:microsoft.com/office/officeart/2005/8/layout/default"/>
    <dgm:cxn modelId="{C1B7CC63-DE4E-4F90-AE25-6AF4AD75F369}" type="presParOf" srcId="{CFDF258B-2B34-46E3-968A-6C047A49801B}" destId="{9995D443-BCF8-4D83-919A-1B611D255441}" srcOrd="8" destOrd="0" presId="urn:microsoft.com/office/officeart/2005/8/layout/default"/>
    <dgm:cxn modelId="{EBFBCD95-9BE1-40F3-AD25-71B6449F5A65}" type="presParOf" srcId="{CFDF258B-2B34-46E3-968A-6C047A49801B}" destId="{4FF4F6B5-6E95-429F-A342-1939913F86D8}" srcOrd="9" destOrd="0" presId="urn:microsoft.com/office/officeart/2005/8/layout/default"/>
    <dgm:cxn modelId="{B6848A20-59AB-4BF4-BA6A-B51FE10AF522}" type="presParOf" srcId="{CFDF258B-2B34-46E3-968A-6C047A49801B}" destId="{81548A08-D75F-4260-B505-687BAC5C542A}" srcOrd="10" destOrd="0" presId="urn:microsoft.com/office/officeart/2005/8/layout/default"/>
    <dgm:cxn modelId="{B208495D-33F8-47BA-9F78-436BD01E0A9C}" type="presParOf" srcId="{CFDF258B-2B34-46E3-968A-6C047A49801B}" destId="{9188569C-4088-4873-A76E-1D2056FEA527}" srcOrd="11" destOrd="0" presId="urn:microsoft.com/office/officeart/2005/8/layout/default"/>
    <dgm:cxn modelId="{3A895454-8475-4641-9229-BE182F7B1469}" type="presParOf" srcId="{CFDF258B-2B34-46E3-968A-6C047A49801B}" destId="{A0579B3C-8923-4117-B4A8-477162721C06}" srcOrd="12" destOrd="0" presId="urn:microsoft.com/office/officeart/2005/8/layout/default"/>
    <dgm:cxn modelId="{74DE8F12-83DE-4129-A9EF-B2DEE2AC56D2}" type="presParOf" srcId="{CFDF258B-2B34-46E3-968A-6C047A49801B}" destId="{3909173F-1885-455E-B7F9-5A6BDE866F10}" srcOrd="13" destOrd="0" presId="urn:microsoft.com/office/officeart/2005/8/layout/default"/>
    <dgm:cxn modelId="{05599035-86D4-4039-8A63-39C4E5BD5D48}" type="presParOf" srcId="{CFDF258B-2B34-46E3-968A-6C047A49801B}" destId="{67C1A4CA-9573-4D3D-8292-3118F3A02DAF}" srcOrd="14" destOrd="0" presId="urn:microsoft.com/office/officeart/2005/8/layout/default"/>
    <dgm:cxn modelId="{0EDEAB53-FCA4-4140-8CBE-B0F92487D8D4}" type="presParOf" srcId="{CFDF258B-2B34-46E3-968A-6C047A49801B}" destId="{6EF4EA80-2ABD-4288-BED4-0BAB252F4466}" srcOrd="15" destOrd="0" presId="urn:microsoft.com/office/officeart/2005/8/layout/default"/>
    <dgm:cxn modelId="{D6C06C32-B052-4D97-BA07-8BDB1A992526}" type="presParOf" srcId="{CFDF258B-2B34-46E3-968A-6C047A49801B}" destId="{ABDA3E2A-F0CF-4F0A-8CF3-DF483B3C201A}"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CF404-80FE-4D66-835D-FACCAC1EB9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CBFDA7-804C-4A5F-A0FB-9CED31BA4607}">
      <dgm:prSet/>
      <dgm:spPr>
        <a:solidFill>
          <a:schemeClr val="accent2">
            <a:lumMod val="60000"/>
            <a:lumOff val="40000"/>
          </a:schemeClr>
        </a:solidFill>
      </dgm:spPr>
      <dgm:t>
        <a:bodyPr/>
        <a:lstStyle/>
        <a:p>
          <a:r>
            <a:rPr lang="en-US" b="1" dirty="0">
              <a:solidFill>
                <a:schemeClr val="tx1"/>
              </a:solidFill>
            </a:rPr>
            <a:t>Certification, License Registration, &amp; Training (CLRT)</a:t>
          </a:r>
        </a:p>
        <a:p>
          <a:r>
            <a:rPr lang="en-US" b="1" dirty="0">
              <a:solidFill>
                <a:schemeClr val="tx1"/>
              </a:solidFill>
            </a:rPr>
            <a:t>804-786-3798</a:t>
          </a:r>
        </a:p>
      </dgm:t>
    </dgm:pt>
    <dgm:pt modelId="{BC4CA1D9-13E8-4A93-AE1D-0122D39F6CFF}" type="parTrans" cxnId="{03B2F073-148A-4936-A698-A91D82C483C9}">
      <dgm:prSet/>
      <dgm:spPr/>
      <dgm:t>
        <a:bodyPr/>
        <a:lstStyle/>
        <a:p>
          <a:endParaRPr lang="en-US"/>
        </a:p>
      </dgm:t>
    </dgm:pt>
    <dgm:pt modelId="{8C173D1B-C65C-4C4B-86FD-D638011A278A}" type="sibTrans" cxnId="{03B2F073-148A-4936-A698-A91D82C483C9}">
      <dgm:prSet/>
      <dgm:spPr/>
      <dgm:t>
        <a:bodyPr/>
        <a:lstStyle/>
        <a:p>
          <a:endParaRPr lang="en-US"/>
        </a:p>
      </dgm:t>
    </dgm:pt>
    <dgm:pt modelId="{14DD7CB6-9EFF-4843-BBDC-818CB47A9D51}">
      <dgm:prSet/>
      <dgm:spPr>
        <a:solidFill>
          <a:schemeClr val="accent2">
            <a:lumMod val="60000"/>
            <a:lumOff val="40000"/>
          </a:schemeClr>
        </a:solidFill>
      </dgm:spPr>
      <dgm:t>
        <a:bodyPr/>
        <a:lstStyle/>
        <a:p>
          <a:r>
            <a:rPr lang="en-US" b="1" dirty="0">
              <a:solidFill>
                <a:schemeClr val="tx1"/>
              </a:solidFill>
            </a:rPr>
            <a:t>Enforcement &amp; Field Operations</a:t>
          </a:r>
        </a:p>
        <a:p>
          <a:r>
            <a:rPr lang="en-US" b="1" dirty="0">
              <a:solidFill>
                <a:schemeClr val="tx1"/>
              </a:solidFill>
            </a:rPr>
            <a:t>804-371-6560</a:t>
          </a:r>
        </a:p>
      </dgm:t>
    </dgm:pt>
    <dgm:pt modelId="{66DC6561-0609-4A31-9F11-6A61C11C8663}" type="parTrans" cxnId="{6B91ACF6-3C6A-406F-9606-9A68ACF508A7}">
      <dgm:prSet/>
      <dgm:spPr/>
      <dgm:t>
        <a:bodyPr/>
        <a:lstStyle/>
        <a:p>
          <a:endParaRPr lang="en-US"/>
        </a:p>
      </dgm:t>
    </dgm:pt>
    <dgm:pt modelId="{3314B4BD-5F50-494F-A787-630D2CDA57F0}" type="sibTrans" cxnId="{6B91ACF6-3C6A-406F-9606-9A68ACF508A7}">
      <dgm:prSet/>
      <dgm:spPr/>
      <dgm:t>
        <a:bodyPr/>
        <a:lstStyle/>
        <a:p>
          <a:endParaRPr lang="en-US"/>
        </a:p>
      </dgm:t>
    </dgm:pt>
    <dgm:pt modelId="{218D9978-9CC0-40FC-A08A-B36F0231982B}">
      <dgm:prSet/>
      <dgm:spPr>
        <a:solidFill>
          <a:schemeClr val="accent2">
            <a:lumMod val="60000"/>
            <a:lumOff val="40000"/>
          </a:schemeClr>
        </a:solidFill>
      </dgm:spPr>
      <dgm:t>
        <a:bodyPr/>
        <a:lstStyle/>
        <a:p>
          <a:r>
            <a:rPr lang="en-US" b="1" dirty="0">
              <a:solidFill>
                <a:schemeClr val="tx1"/>
              </a:solidFill>
            </a:rPr>
            <a:t>Compliance</a:t>
          </a:r>
        </a:p>
        <a:p>
          <a:r>
            <a:rPr lang="en-US" b="1" dirty="0">
              <a:solidFill>
                <a:schemeClr val="tx1"/>
              </a:solidFill>
            </a:rPr>
            <a:t>804-371-8485</a:t>
          </a:r>
        </a:p>
      </dgm:t>
    </dgm:pt>
    <dgm:pt modelId="{A390768C-8FB3-4CE9-BA70-F51D11345B42}" type="parTrans" cxnId="{C000C6C0-F371-4D22-BDCC-E5DC80670865}">
      <dgm:prSet/>
      <dgm:spPr/>
      <dgm:t>
        <a:bodyPr/>
        <a:lstStyle/>
        <a:p>
          <a:endParaRPr lang="en-US"/>
        </a:p>
      </dgm:t>
    </dgm:pt>
    <dgm:pt modelId="{DD3F7987-C993-41FA-9B95-15BCFB1898F7}" type="sibTrans" cxnId="{C000C6C0-F371-4D22-BDCC-E5DC80670865}">
      <dgm:prSet/>
      <dgm:spPr/>
      <dgm:t>
        <a:bodyPr/>
        <a:lstStyle/>
        <a:p>
          <a:endParaRPr lang="en-US"/>
        </a:p>
      </dgm:t>
    </dgm:pt>
    <dgm:pt modelId="{C0C4B264-74D0-40B4-BD45-612295709C80}">
      <dgm:prSet/>
      <dgm:spPr>
        <a:solidFill>
          <a:schemeClr val="accent2">
            <a:lumMod val="60000"/>
            <a:lumOff val="40000"/>
          </a:schemeClr>
        </a:solidFill>
      </dgm:spPr>
      <dgm:t>
        <a:bodyPr/>
        <a:lstStyle/>
        <a:p>
          <a:r>
            <a:rPr lang="en-US" b="1" dirty="0">
              <a:solidFill>
                <a:schemeClr val="tx1"/>
              </a:solidFill>
            </a:rPr>
            <a:t>Environmental Programs</a:t>
          </a:r>
        </a:p>
        <a:p>
          <a:r>
            <a:rPr lang="en-US" b="1" dirty="0">
              <a:solidFill>
                <a:schemeClr val="tx1"/>
              </a:solidFill>
            </a:rPr>
            <a:t>804-371-6561</a:t>
          </a:r>
        </a:p>
      </dgm:t>
    </dgm:pt>
    <dgm:pt modelId="{07BB31EB-AB6F-4C6B-813B-69D2C38AD3A6}" type="parTrans" cxnId="{6BA0C2CF-59B0-45B9-8A63-75B1BFA7C42F}">
      <dgm:prSet/>
      <dgm:spPr/>
      <dgm:t>
        <a:bodyPr/>
        <a:lstStyle/>
        <a:p>
          <a:endParaRPr lang="en-US"/>
        </a:p>
      </dgm:t>
    </dgm:pt>
    <dgm:pt modelId="{F5013E3A-2F61-4780-9EA2-FE2B600C14F4}" type="sibTrans" cxnId="{6BA0C2CF-59B0-45B9-8A63-75B1BFA7C42F}">
      <dgm:prSet/>
      <dgm:spPr/>
      <dgm:t>
        <a:bodyPr/>
        <a:lstStyle/>
        <a:p>
          <a:endParaRPr lang="en-US"/>
        </a:p>
      </dgm:t>
    </dgm:pt>
    <dgm:pt modelId="{CBF886E5-7BE0-402F-9884-9E3E0F4EE621}">
      <dgm:prSet/>
      <dgm:spPr>
        <a:solidFill>
          <a:schemeClr val="accent2">
            <a:lumMod val="60000"/>
            <a:lumOff val="40000"/>
          </a:schemeClr>
        </a:solidFill>
      </dgm:spPr>
      <dgm:t>
        <a:bodyPr/>
        <a:lstStyle/>
        <a:p>
          <a:r>
            <a:rPr lang="en-US" b="1" dirty="0">
              <a:solidFill>
                <a:schemeClr val="tx1"/>
              </a:solidFill>
            </a:rPr>
            <a:t>Program Manager</a:t>
          </a:r>
        </a:p>
        <a:p>
          <a:r>
            <a:rPr lang="en-US" b="1" dirty="0">
              <a:solidFill>
                <a:schemeClr val="tx1"/>
              </a:solidFill>
            </a:rPr>
            <a:t>804-371-6559</a:t>
          </a:r>
        </a:p>
      </dgm:t>
    </dgm:pt>
    <dgm:pt modelId="{B2EEE5E3-1CC8-4274-8560-926E73C34CBF}" type="parTrans" cxnId="{5C3113BA-DE6C-41B3-8094-991025ED11AC}">
      <dgm:prSet/>
      <dgm:spPr/>
      <dgm:t>
        <a:bodyPr/>
        <a:lstStyle/>
        <a:p>
          <a:endParaRPr lang="en-US"/>
        </a:p>
      </dgm:t>
    </dgm:pt>
    <dgm:pt modelId="{08051BCD-CE0A-43A9-8148-8BACB5EE1BD2}" type="sibTrans" cxnId="{5C3113BA-DE6C-41B3-8094-991025ED11AC}">
      <dgm:prSet/>
      <dgm:spPr/>
      <dgm:t>
        <a:bodyPr/>
        <a:lstStyle/>
        <a:p>
          <a:endParaRPr lang="en-US"/>
        </a:p>
      </dgm:t>
    </dgm:pt>
    <dgm:pt modelId="{057917CA-79AE-4F7B-8AFF-E864F2E832D9}" type="pres">
      <dgm:prSet presAssocID="{BC4CF404-80FE-4D66-835D-FACCAC1EB9F4}" presName="diagram" presStyleCnt="0">
        <dgm:presLayoutVars>
          <dgm:dir/>
          <dgm:resizeHandles val="exact"/>
        </dgm:presLayoutVars>
      </dgm:prSet>
      <dgm:spPr/>
    </dgm:pt>
    <dgm:pt modelId="{98BCEF5E-ADD1-40D0-B07F-15F290F2F17C}" type="pres">
      <dgm:prSet presAssocID="{CBF886E5-7BE0-402F-9884-9E3E0F4EE621}" presName="node" presStyleLbl="node1" presStyleIdx="0" presStyleCnt="5">
        <dgm:presLayoutVars>
          <dgm:bulletEnabled val="1"/>
        </dgm:presLayoutVars>
      </dgm:prSet>
      <dgm:spPr/>
    </dgm:pt>
    <dgm:pt modelId="{A7CA7A07-62B1-4B03-8994-FCD9A0C11E86}" type="pres">
      <dgm:prSet presAssocID="{08051BCD-CE0A-43A9-8148-8BACB5EE1BD2}" presName="sibTrans" presStyleCnt="0"/>
      <dgm:spPr/>
    </dgm:pt>
    <dgm:pt modelId="{89FB8EDC-6089-48B4-B156-780BEB7058BB}" type="pres">
      <dgm:prSet presAssocID="{218D9978-9CC0-40FC-A08A-B36F0231982B}" presName="node" presStyleLbl="node1" presStyleIdx="1" presStyleCnt="5" custLinFactY="18590" custLinFactNeighborX="71538" custLinFactNeighborY="100000">
        <dgm:presLayoutVars>
          <dgm:bulletEnabled val="1"/>
        </dgm:presLayoutVars>
      </dgm:prSet>
      <dgm:spPr/>
    </dgm:pt>
    <dgm:pt modelId="{650A6740-E109-45A9-8073-FF1303555316}" type="pres">
      <dgm:prSet presAssocID="{DD3F7987-C993-41FA-9B95-15BCFB1898F7}" presName="sibTrans" presStyleCnt="0"/>
      <dgm:spPr/>
    </dgm:pt>
    <dgm:pt modelId="{FC63981E-AD29-485A-A99C-A31996C9A5C8}" type="pres">
      <dgm:prSet presAssocID="{14DD7CB6-9EFF-4843-BBDC-818CB47A9D51}" presName="node" presStyleLbl="node1" presStyleIdx="2" presStyleCnt="5" custLinFactX="-55385" custLinFactY="18590" custLinFactNeighborX="-100000" custLinFactNeighborY="100000">
        <dgm:presLayoutVars>
          <dgm:bulletEnabled val="1"/>
        </dgm:presLayoutVars>
      </dgm:prSet>
      <dgm:spPr/>
    </dgm:pt>
    <dgm:pt modelId="{B5B4CF0F-A5C7-4131-9BD2-9FA5BC7B036E}" type="pres">
      <dgm:prSet presAssocID="{3314B4BD-5F50-494F-A787-630D2CDA57F0}" presName="sibTrans" presStyleCnt="0"/>
      <dgm:spPr/>
    </dgm:pt>
    <dgm:pt modelId="{7BEB7B19-E2EC-4BB1-847A-84BA6D473BC6}" type="pres">
      <dgm:prSet presAssocID="{DBCBFDA7-804C-4A5F-A0FB-9CED31BA4607}" presName="node" presStyleLbl="node1" presStyleIdx="3" presStyleCnt="5" custLinFactX="59340" custLinFactY="-13994" custLinFactNeighborX="100000" custLinFactNeighborY="-100000">
        <dgm:presLayoutVars>
          <dgm:bulletEnabled val="1"/>
        </dgm:presLayoutVars>
      </dgm:prSet>
      <dgm:spPr/>
    </dgm:pt>
    <dgm:pt modelId="{E3D1B716-89FC-45D2-9E62-270114645178}" type="pres">
      <dgm:prSet presAssocID="{8C173D1B-C65C-4C4B-86FD-D638011A278A}" presName="sibTrans" presStyleCnt="0"/>
      <dgm:spPr/>
    </dgm:pt>
    <dgm:pt modelId="{040671BB-2F91-47B4-A8C0-45263A13D339}" type="pres">
      <dgm:prSet presAssocID="{C0C4B264-74D0-40B4-BD45-612295709C80}" presName="node" presStyleLbl="node1" presStyleIdx="4" presStyleCnt="5" custLinFactY="-16026" custLinFactNeighborX="-57308" custLinFactNeighborY="-100000">
        <dgm:presLayoutVars>
          <dgm:bulletEnabled val="1"/>
        </dgm:presLayoutVars>
      </dgm:prSet>
      <dgm:spPr/>
    </dgm:pt>
  </dgm:ptLst>
  <dgm:cxnLst>
    <dgm:cxn modelId="{843FE710-49F0-4DAE-8B96-3A16E5FAFD92}" type="presOf" srcId="{CBF886E5-7BE0-402F-9884-9E3E0F4EE621}" destId="{98BCEF5E-ADD1-40D0-B07F-15F290F2F17C}" srcOrd="0" destOrd="0" presId="urn:microsoft.com/office/officeart/2005/8/layout/default"/>
    <dgm:cxn modelId="{CC4B711B-9F3C-4866-808E-AF5F0202AA5E}" type="presOf" srcId="{14DD7CB6-9EFF-4843-BBDC-818CB47A9D51}" destId="{FC63981E-AD29-485A-A99C-A31996C9A5C8}" srcOrd="0" destOrd="0" presId="urn:microsoft.com/office/officeart/2005/8/layout/default"/>
    <dgm:cxn modelId="{03B2F073-148A-4936-A698-A91D82C483C9}" srcId="{BC4CF404-80FE-4D66-835D-FACCAC1EB9F4}" destId="{DBCBFDA7-804C-4A5F-A0FB-9CED31BA4607}" srcOrd="3" destOrd="0" parTransId="{BC4CA1D9-13E8-4A93-AE1D-0122D39F6CFF}" sibTransId="{8C173D1B-C65C-4C4B-86FD-D638011A278A}"/>
    <dgm:cxn modelId="{DB39CB7C-AACD-4755-9860-A2B1858352ED}" type="presOf" srcId="{BC4CF404-80FE-4D66-835D-FACCAC1EB9F4}" destId="{057917CA-79AE-4F7B-8AFF-E864F2E832D9}" srcOrd="0" destOrd="0" presId="urn:microsoft.com/office/officeart/2005/8/layout/default"/>
    <dgm:cxn modelId="{B89C1A82-D6BD-4EA7-A4A3-E916CFDEBD2F}" type="presOf" srcId="{DBCBFDA7-804C-4A5F-A0FB-9CED31BA4607}" destId="{7BEB7B19-E2EC-4BB1-847A-84BA6D473BC6}" srcOrd="0" destOrd="0" presId="urn:microsoft.com/office/officeart/2005/8/layout/default"/>
    <dgm:cxn modelId="{80CF56AC-B182-4AF3-B017-A0A73C4A5771}" type="presOf" srcId="{218D9978-9CC0-40FC-A08A-B36F0231982B}" destId="{89FB8EDC-6089-48B4-B156-780BEB7058BB}" srcOrd="0" destOrd="0" presId="urn:microsoft.com/office/officeart/2005/8/layout/default"/>
    <dgm:cxn modelId="{5C3113BA-DE6C-41B3-8094-991025ED11AC}" srcId="{BC4CF404-80FE-4D66-835D-FACCAC1EB9F4}" destId="{CBF886E5-7BE0-402F-9884-9E3E0F4EE621}" srcOrd="0" destOrd="0" parTransId="{B2EEE5E3-1CC8-4274-8560-926E73C34CBF}" sibTransId="{08051BCD-CE0A-43A9-8148-8BACB5EE1BD2}"/>
    <dgm:cxn modelId="{C000C6C0-F371-4D22-BDCC-E5DC80670865}" srcId="{BC4CF404-80FE-4D66-835D-FACCAC1EB9F4}" destId="{218D9978-9CC0-40FC-A08A-B36F0231982B}" srcOrd="1" destOrd="0" parTransId="{A390768C-8FB3-4CE9-BA70-F51D11345B42}" sibTransId="{DD3F7987-C993-41FA-9B95-15BCFB1898F7}"/>
    <dgm:cxn modelId="{6BA0C2CF-59B0-45B9-8A63-75B1BFA7C42F}" srcId="{BC4CF404-80FE-4D66-835D-FACCAC1EB9F4}" destId="{C0C4B264-74D0-40B4-BD45-612295709C80}" srcOrd="4" destOrd="0" parTransId="{07BB31EB-AB6F-4C6B-813B-69D2C38AD3A6}" sibTransId="{F5013E3A-2F61-4780-9EA2-FE2B600C14F4}"/>
    <dgm:cxn modelId="{6B91ACF6-3C6A-406F-9606-9A68ACF508A7}" srcId="{BC4CF404-80FE-4D66-835D-FACCAC1EB9F4}" destId="{14DD7CB6-9EFF-4843-BBDC-818CB47A9D51}" srcOrd="2" destOrd="0" parTransId="{66DC6561-0609-4A31-9F11-6A61C11C8663}" sibTransId="{3314B4BD-5F50-494F-A787-630D2CDA57F0}"/>
    <dgm:cxn modelId="{7A9B13FF-44F9-493D-9631-974346034C19}" type="presOf" srcId="{C0C4B264-74D0-40B4-BD45-612295709C80}" destId="{040671BB-2F91-47B4-A8C0-45263A13D339}" srcOrd="0" destOrd="0" presId="urn:microsoft.com/office/officeart/2005/8/layout/default"/>
    <dgm:cxn modelId="{EDA3FF8C-09F4-4086-A052-D57E5776CAAA}" type="presParOf" srcId="{057917CA-79AE-4F7B-8AFF-E864F2E832D9}" destId="{98BCEF5E-ADD1-40D0-B07F-15F290F2F17C}" srcOrd="0" destOrd="0" presId="urn:microsoft.com/office/officeart/2005/8/layout/default"/>
    <dgm:cxn modelId="{948E884B-32FD-4CDF-9286-F35AF88A7891}" type="presParOf" srcId="{057917CA-79AE-4F7B-8AFF-E864F2E832D9}" destId="{A7CA7A07-62B1-4B03-8994-FCD9A0C11E86}" srcOrd="1" destOrd="0" presId="urn:microsoft.com/office/officeart/2005/8/layout/default"/>
    <dgm:cxn modelId="{4607D544-0312-4816-92A2-5FCFA6F2B4D3}" type="presParOf" srcId="{057917CA-79AE-4F7B-8AFF-E864F2E832D9}" destId="{89FB8EDC-6089-48B4-B156-780BEB7058BB}" srcOrd="2" destOrd="0" presId="urn:microsoft.com/office/officeart/2005/8/layout/default"/>
    <dgm:cxn modelId="{0B004855-8849-41DB-B33E-52ECAB54C031}" type="presParOf" srcId="{057917CA-79AE-4F7B-8AFF-E864F2E832D9}" destId="{650A6740-E109-45A9-8073-FF1303555316}" srcOrd="3" destOrd="0" presId="urn:microsoft.com/office/officeart/2005/8/layout/default"/>
    <dgm:cxn modelId="{7E4CFF1B-1690-44CA-9BAF-3E646277F001}" type="presParOf" srcId="{057917CA-79AE-4F7B-8AFF-E864F2E832D9}" destId="{FC63981E-AD29-485A-A99C-A31996C9A5C8}" srcOrd="4" destOrd="0" presId="urn:microsoft.com/office/officeart/2005/8/layout/default"/>
    <dgm:cxn modelId="{61B30AB0-77BE-4868-9EC0-9D81228379A4}" type="presParOf" srcId="{057917CA-79AE-4F7B-8AFF-E864F2E832D9}" destId="{B5B4CF0F-A5C7-4131-9BD2-9FA5BC7B036E}" srcOrd="5" destOrd="0" presId="urn:microsoft.com/office/officeart/2005/8/layout/default"/>
    <dgm:cxn modelId="{A66F88CD-9630-446B-8247-E61C331577AA}" type="presParOf" srcId="{057917CA-79AE-4F7B-8AFF-E864F2E832D9}" destId="{7BEB7B19-E2EC-4BB1-847A-84BA6D473BC6}" srcOrd="6" destOrd="0" presId="urn:microsoft.com/office/officeart/2005/8/layout/default"/>
    <dgm:cxn modelId="{F9C9A889-0895-4D45-BFEE-DE68A2D7F18D}" type="presParOf" srcId="{057917CA-79AE-4F7B-8AFF-E864F2E832D9}" destId="{E3D1B716-89FC-45D2-9E62-270114645178}" srcOrd="7" destOrd="0" presId="urn:microsoft.com/office/officeart/2005/8/layout/default"/>
    <dgm:cxn modelId="{7C825771-D349-4D97-B3CE-F73A285CD263}" type="presParOf" srcId="{057917CA-79AE-4F7B-8AFF-E864F2E832D9}" destId="{040671BB-2F91-47B4-A8C0-45263A13D3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0C251-CC08-4F7A-94D1-A408329C937E}">
      <dsp:nvSpPr>
        <dsp:cNvPr id="0" name=""/>
        <dsp:cNvSpPr/>
      </dsp:nvSpPr>
      <dsp:spPr>
        <a:xfrm>
          <a:off x="491714" y="4651"/>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3.2-3930.  </a:t>
          </a:r>
          <a:r>
            <a:rPr lang="en-US" sz="1400" b="1" i="0" kern="1200" dirty="0">
              <a:solidFill>
                <a:schemeClr val="tx1"/>
              </a:solidFill>
            </a:rPr>
            <a:t>All applicators must be certified as a commercial applicator or a registered technician when making a pesticide application in exchange for compensation of any kind.</a:t>
          </a:r>
          <a:endParaRPr lang="en-US" sz="1400" b="1" i="1" kern="1200" dirty="0">
            <a:solidFill>
              <a:schemeClr val="tx1"/>
            </a:solidFill>
          </a:endParaRPr>
        </a:p>
      </dsp:txBody>
      <dsp:txXfrm>
        <a:off x="491714" y="4651"/>
        <a:ext cx="3125475" cy="1875285"/>
      </dsp:txXfrm>
    </dsp:sp>
    <dsp:sp modelId="{E1246B46-0504-4391-A9D3-D51DAD466520}">
      <dsp:nvSpPr>
        <dsp:cNvPr id="0" name=""/>
        <dsp:cNvSpPr/>
      </dsp:nvSpPr>
      <dsp:spPr>
        <a:xfrm>
          <a:off x="3929737" y="4651"/>
          <a:ext cx="3331038"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3.2-3914.  </a:t>
          </a:r>
          <a:r>
            <a:rPr lang="en-US" sz="1400" b="1" i="0" kern="1200" dirty="0">
              <a:solidFill>
                <a:schemeClr val="tx1"/>
              </a:solidFill>
            </a:rPr>
            <a:t>All pesticide sold, offered for sale, used, or offered for use in VA must be registered by paying an annual fee</a:t>
          </a:r>
          <a:r>
            <a:rPr lang="en-US" sz="1400" b="1" i="1" kern="1200" dirty="0">
              <a:solidFill>
                <a:schemeClr val="tx1"/>
              </a:solidFill>
            </a:rPr>
            <a:t>. </a:t>
          </a:r>
        </a:p>
      </dsp:txBody>
      <dsp:txXfrm>
        <a:off x="3929737" y="4651"/>
        <a:ext cx="3331038" cy="1875285"/>
      </dsp:txXfrm>
    </dsp:sp>
    <dsp:sp modelId="{FD889B62-323E-42D3-B1A9-CE2E9C0AA039}">
      <dsp:nvSpPr>
        <dsp:cNvPr id="0" name=""/>
        <dsp:cNvSpPr/>
      </dsp:nvSpPr>
      <dsp:spPr>
        <a:xfrm>
          <a:off x="7573323" y="4651"/>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2VAC5-685-210. </a:t>
          </a:r>
          <a:r>
            <a:rPr lang="en-US" sz="1400" b="1" i="0" kern="1200" dirty="0">
              <a:solidFill>
                <a:schemeClr val="tx1"/>
              </a:solidFill>
            </a:rPr>
            <a:t>Commercial applicators not-for hire and registered technicians not-for-hire must maintain a record of every pesticide applied.  The record must contain the 9 requirements listed</a:t>
          </a:r>
          <a:r>
            <a:rPr lang="en-US" sz="1400" b="1" i="1" kern="1200" dirty="0">
              <a:solidFill>
                <a:schemeClr val="tx1"/>
              </a:solidFill>
            </a:rPr>
            <a:t>. </a:t>
          </a:r>
        </a:p>
      </dsp:txBody>
      <dsp:txXfrm>
        <a:off x="7573323" y="4651"/>
        <a:ext cx="3125475" cy="1875285"/>
      </dsp:txXfrm>
    </dsp:sp>
    <dsp:sp modelId="{E662589B-11C5-4398-9D21-EEEC2367AC88}">
      <dsp:nvSpPr>
        <dsp:cNvPr id="0" name=""/>
        <dsp:cNvSpPr/>
      </dsp:nvSpPr>
      <dsp:spPr>
        <a:xfrm>
          <a:off x="513483" y="2192484"/>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3.2-3932.  </a:t>
          </a:r>
          <a:r>
            <a:rPr lang="en-US" sz="1400" b="1" i="0" kern="1200" dirty="0">
              <a:solidFill>
                <a:schemeClr val="tx1"/>
              </a:solidFill>
            </a:rPr>
            <a:t>In order to lawfully use or supervise the use of a RUP on any property, an applicator must be certified as a private applicator. </a:t>
          </a:r>
        </a:p>
      </dsp:txBody>
      <dsp:txXfrm>
        <a:off x="513483" y="2192484"/>
        <a:ext cx="3125475" cy="1875285"/>
      </dsp:txXfrm>
    </dsp:sp>
    <dsp:sp modelId="{9995D443-BCF8-4D83-919A-1B611D255441}">
      <dsp:nvSpPr>
        <dsp:cNvPr id="0" name=""/>
        <dsp:cNvSpPr/>
      </dsp:nvSpPr>
      <dsp:spPr>
        <a:xfrm>
          <a:off x="3951506" y="2192484"/>
          <a:ext cx="3287500"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C00000"/>
              </a:solidFill>
            </a:rPr>
            <a:t>Read, Understand and Follow the Act and Regulations!</a:t>
          </a:r>
        </a:p>
      </dsp:txBody>
      <dsp:txXfrm>
        <a:off x="3951506" y="2192484"/>
        <a:ext cx="3287500" cy="1875285"/>
      </dsp:txXfrm>
    </dsp:sp>
    <dsp:sp modelId="{81548A08-D75F-4260-B505-687BAC5C542A}">
      <dsp:nvSpPr>
        <dsp:cNvPr id="0" name=""/>
        <dsp:cNvSpPr/>
      </dsp:nvSpPr>
      <dsp:spPr>
        <a:xfrm>
          <a:off x="7551554" y="2192484"/>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3.2-3939.  </a:t>
          </a:r>
          <a:r>
            <a:rPr lang="en-US" sz="1400" b="1" i="0" kern="1200" dirty="0">
              <a:solidFill>
                <a:schemeClr val="tx1"/>
              </a:solidFill>
            </a:rPr>
            <a:t>It is a violation to use or cause someone else to use a product in a manner that is inconsistent with the label or the regulations</a:t>
          </a:r>
          <a:r>
            <a:rPr lang="en-US" sz="1400" b="1" i="1" kern="1200" dirty="0">
              <a:solidFill>
                <a:schemeClr val="tx1"/>
              </a:solidFill>
            </a:rPr>
            <a:t>.</a:t>
          </a:r>
        </a:p>
      </dsp:txBody>
      <dsp:txXfrm>
        <a:off x="7551554" y="2192484"/>
        <a:ext cx="3125475" cy="1875285"/>
      </dsp:txXfrm>
    </dsp:sp>
    <dsp:sp modelId="{A0579B3C-8923-4117-B4A8-477162721C06}">
      <dsp:nvSpPr>
        <dsp:cNvPr id="0" name=""/>
        <dsp:cNvSpPr/>
      </dsp:nvSpPr>
      <dsp:spPr>
        <a:xfrm>
          <a:off x="491714" y="4380317"/>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3.2-3940(B)(3).  </a:t>
          </a:r>
          <a:r>
            <a:rPr lang="en-US" sz="1400" b="1" i="0" kern="1200" dirty="0">
              <a:solidFill>
                <a:schemeClr val="tx1"/>
              </a:solidFill>
            </a:rPr>
            <a:t>It is a violation for a certified applicator to apply any pesticide in a negligent manner</a:t>
          </a:r>
          <a:r>
            <a:rPr lang="en-US" sz="1400" b="1" i="1" kern="1200" dirty="0">
              <a:solidFill>
                <a:schemeClr val="tx1"/>
              </a:solidFill>
            </a:rPr>
            <a:t>.</a:t>
          </a:r>
        </a:p>
      </dsp:txBody>
      <dsp:txXfrm>
        <a:off x="491714" y="4380317"/>
        <a:ext cx="3125475" cy="1875285"/>
      </dsp:txXfrm>
    </dsp:sp>
    <dsp:sp modelId="{67C1A4CA-9573-4D3D-8292-3118F3A02DAF}">
      <dsp:nvSpPr>
        <dsp:cNvPr id="0" name=""/>
        <dsp:cNvSpPr/>
      </dsp:nvSpPr>
      <dsp:spPr>
        <a:xfrm>
          <a:off x="3929737" y="4380317"/>
          <a:ext cx="3331038"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3.2-3924.  </a:t>
          </a:r>
          <a:r>
            <a:rPr lang="en-US" sz="1400" b="1" i="0" kern="1200" dirty="0">
              <a:solidFill>
                <a:schemeClr val="tx1"/>
              </a:solidFill>
            </a:rPr>
            <a:t>A business must have a pesticide business license in order to sell, distribute or store any pesticide unless the business meets one of the exemptions. If a person wants to apply or recommend for use any pesticide commercially, they must obtain a pesticide business license and employ a certified commercial applicator. </a:t>
          </a:r>
          <a:endParaRPr lang="en-US" sz="1400" b="1" i="1" kern="1200" dirty="0">
            <a:solidFill>
              <a:schemeClr val="tx1"/>
            </a:solidFill>
          </a:endParaRPr>
        </a:p>
      </dsp:txBody>
      <dsp:txXfrm>
        <a:off x="3929737" y="4380317"/>
        <a:ext cx="3331038" cy="1875285"/>
      </dsp:txXfrm>
    </dsp:sp>
    <dsp:sp modelId="{ABDA3E2A-F0CF-4F0A-8CF3-DF483B3C201A}">
      <dsp:nvSpPr>
        <dsp:cNvPr id="0" name=""/>
        <dsp:cNvSpPr/>
      </dsp:nvSpPr>
      <dsp:spPr>
        <a:xfrm>
          <a:off x="7573323" y="4380317"/>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2VAC5-680-65.  </a:t>
          </a:r>
          <a:r>
            <a:rPr lang="en-US" sz="1400" b="1" i="0" kern="1200" dirty="0">
              <a:solidFill>
                <a:schemeClr val="tx1"/>
              </a:solidFill>
            </a:rPr>
            <a:t>All licensed pesticide businesses must keep a record of every pesticide applied.  The record must contain the 9 requirements listed.</a:t>
          </a:r>
        </a:p>
      </dsp:txBody>
      <dsp:txXfrm>
        <a:off x="7573323" y="4380317"/>
        <a:ext cx="3125475" cy="187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CEF5E-ADD1-40D0-B07F-15F290F2F17C}">
      <dsp:nvSpPr>
        <dsp:cNvPr id="0" name=""/>
        <dsp:cNvSpPr/>
      </dsp:nvSpPr>
      <dsp:spPr>
        <a:xfrm>
          <a:off x="0" y="416718"/>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Program Manager</a:t>
          </a:r>
        </a:p>
        <a:p>
          <a:pPr marL="0" lvl="0" indent="0" algn="ctr" defTabSz="933450">
            <a:lnSpc>
              <a:spcPct val="90000"/>
            </a:lnSpc>
            <a:spcBef>
              <a:spcPct val="0"/>
            </a:spcBef>
            <a:spcAft>
              <a:spcPct val="35000"/>
            </a:spcAft>
            <a:buNone/>
          </a:pPr>
          <a:r>
            <a:rPr lang="en-US" sz="2100" b="1" kern="1200" dirty="0">
              <a:solidFill>
                <a:schemeClr val="tx1"/>
              </a:solidFill>
            </a:rPr>
            <a:t>804-371-6559</a:t>
          </a:r>
        </a:p>
      </dsp:txBody>
      <dsp:txXfrm>
        <a:off x="0" y="416718"/>
        <a:ext cx="2524125" cy="1514475"/>
      </dsp:txXfrm>
    </dsp:sp>
    <dsp:sp modelId="{89FB8EDC-6089-48B4-B156-780BEB7058BB}">
      <dsp:nvSpPr>
        <dsp:cNvPr id="0" name=""/>
        <dsp:cNvSpPr/>
      </dsp:nvSpPr>
      <dsp:spPr>
        <a:xfrm>
          <a:off x="4582246"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Compliance</a:t>
          </a:r>
        </a:p>
        <a:p>
          <a:pPr marL="0" lvl="0" indent="0" algn="ctr" defTabSz="933450">
            <a:lnSpc>
              <a:spcPct val="90000"/>
            </a:lnSpc>
            <a:spcBef>
              <a:spcPct val="0"/>
            </a:spcBef>
            <a:spcAft>
              <a:spcPct val="35000"/>
            </a:spcAft>
            <a:buNone/>
          </a:pPr>
          <a:r>
            <a:rPr lang="en-US" sz="2100" b="1" kern="1200" dirty="0">
              <a:solidFill>
                <a:schemeClr val="tx1"/>
              </a:solidFill>
            </a:rPr>
            <a:t>804-371-8485</a:t>
          </a:r>
        </a:p>
      </dsp:txBody>
      <dsp:txXfrm>
        <a:off x="4582246" y="2212734"/>
        <a:ext cx="2524125" cy="1514475"/>
      </dsp:txXfrm>
    </dsp:sp>
    <dsp:sp modelId="{FC63981E-AD29-485A-A99C-A31996C9A5C8}">
      <dsp:nvSpPr>
        <dsp:cNvPr id="0" name=""/>
        <dsp:cNvSpPr/>
      </dsp:nvSpPr>
      <dsp:spPr>
        <a:xfrm>
          <a:off x="1630963"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Enforcement &amp; Field Operations</a:t>
          </a:r>
        </a:p>
        <a:p>
          <a:pPr marL="0" lvl="0" indent="0" algn="ctr" defTabSz="933450">
            <a:lnSpc>
              <a:spcPct val="90000"/>
            </a:lnSpc>
            <a:spcBef>
              <a:spcPct val="0"/>
            </a:spcBef>
            <a:spcAft>
              <a:spcPct val="35000"/>
            </a:spcAft>
            <a:buNone/>
          </a:pPr>
          <a:r>
            <a:rPr lang="en-US" sz="2100" b="1" kern="1200" dirty="0">
              <a:solidFill>
                <a:schemeClr val="tx1"/>
              </a:solidFill>
            </a:rPr>
            <a:t>804-371-6560</a:t>
          </a:r>
        </a:p>
      </dsp:txBody>
      <dsp:txXfrm>
        <a:off x="1630963" y="2212734"/>
        <a:ext cx="2524125" cy="1514475"/>
      </dsp:txXfrm>
    </dsp:sp>
    <dsp:sp modelId="{7BEB7B19-E2EC-4BB1-847A-84BA6D473BC6}">
      <dsp:nvSpPr>
        <dsp:cNvPr id="0" name=""/>
        <dsp:cNvSpPr/>
      </dsp:nvSpPr>
      <dsp:spPr>
        <a:xfrm>
          <a:off x="5410209" y="457195"/>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Certification, License Registration, &amp; Training (CLRT)</a:t>
          </a:r>
        </a:p>
        <a:p>
          <a:pPr marL="0" lvl="0" indent="0" algn="ctr" defTabSz="933450">
            <a:lnSpc>
              <a:spcPct val="90000"/>
            </a:lnSpc>
            <a:spcBef>
              <a:spcPct val="0"/>
            </a:spcBef>
            <a:spcAft>
              <a:spcPct val="35000"/>
            </a:spcAft>
            <a:buNone/>
          </a:pPr>
          <a:r>
            <a:rPr lang="en-US" sz="2100" b="1" kern="1200" dirty="0">
              <a:solidFill>
                <a:schemeClr val="tx1"/>
              </a:solidFill>
            </a:rPr>
            <a:t>804-786-3798</a:t>
          </a:r>
        </a:p>
      </dsp:txBody>
      <dsp:txXfrm>
        <a:off x="5410209" y="457195"/>
        <a:ext cx="2524125" cy="1514475"/>
      </dsp:txXfrm>
    </dsp:sp>
    <dsp:sp modelId="{040671BB-2F91-47B4-A8C0-45263A13D339}">
      <dsp:nvSpPr>
        <dsp:cNvPr id="0" name=""/>
        <dsp:cNvSpPr/>
      </dsp:nvSpPr>
      <dsp:spPr>
        <a:xfrm>
          <a:off x="2718280" y="426421"/>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Environmental Programs</a:t>
          </a:r>
        </a:p>
        <a:p>
          <a:pPr marL="0" lvl="0" indent="0" algn="ctr" defTabSz="933450">
            <a:lnSpc>
              <a:spcPct val="90000"/>
            </a:lnSpc>
            <a:spcBef>
              <a:spcPct val="0"/>
            </a:spcBef>
            <a:spcAft>
              <a:spcPct val="35000"/>
            </a:spcAft>
            <a:buNone/>
          </a:pPr>
          <a:r>
            <a:rPr lang="en-US" sz="2100" b="1" kern="1200" dirty="0">
              <a:solidFill>
                <a:schemeClr val="tx1"/>
              </a:solidFill>
            </a:rPr>
            <a:t>804-371-6561</a:t>
          </a:r>
        </a:p>
      </dsp:txBody>
      <dsp:txXfrm>
        <a:off x="2718280" y="426421"/>
        <a:ext cx="2524125" cy="1514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ACBFE-A476-45EB-BE57-3D81959652F9}" type="datetimeFigureOut">
              <a:rPr lang="en-US" smtClean="0"/>
              <a:t>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876A7-595B-4662-A2D5-E1C484F32378}" type="slidenum">
              <a:rPr lang="en-US" smtClean="0"/>
              <a:t>‹#›</a:t>
            </a:fld>
            <a:endParaRPr lang="en-US"/>
          </a:p>
        </p:txBody>
      </p:sp>
    </p:spTree>
    <p:extLst>
      <p:ext uri="{BB962C8B-B14F-4D97-AF65-F5344CB8AC3E}">
        <p14:creationId xmlns:p14="http://schemas.microsoft.com/office/powerpoint/2010/main" val="34840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gulations.gov/docket/EPA-HQ-OPP-2016-0223/document?sortBy=postedDat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regulations.gov/document/EPA-HQ-OPP-2020-0492-0021" TargetMode="External"/><Relationship Id="rId5" Type="http://schemas.openxmlformats.org/officeDocument/2006/relationships/hyperlink" Target="https://www.epa.gov/pesticides/epa-releases-summary-dicamba-related-incident-reports-2021-growing-season" TargetMode="External"/><Relationship Id="rId4" Type="http://schemas.openxmlformats.org/officeDocument/2006/relationships/hyperlink" Target="https://www.regulations.gov/"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2020-2021 Pesticide Regulatory Update meets the requirements for</a:t>
            </a:r>
            <a:r>
              <a:rPr lang="en-US" baseline="0" dirty="0"/>
              <a:t> the </a:t>
            </a:r>
            <a:r>
              <a:rPr lang="en-US" dirty="0"/>
              <a:t>legal update as part of all approved pesticide applicator recertification programs</a:t>
            </a:r>
            <a:r>
              <a:rPr lang="en-US" baseline="0" dirty="0"/>
              <a:t>. </a:t>
            </a:r>
            <a:r>
              <a:rPr lang="en-US" b="0" baseline="0" dirty="0"/>
              <a:t>All information contained in Slides 1-27 must be presented as part of all approved recertification courses including those for commercial applicators (all categories), registered technicians and private applicators.</a:t>
            </a:r>
            <a:r>
              <a:rPr lang="en-US" b="0" dirty="0"/>
              <a:t>  </a:t>
            </a:r>
            <a:r>
              <a:rPr lang="en-US" dirty="0"/>
              <a:t>In addition, </a:t>
            </a:r>
            <a:r>
              <a:rPr lang="en-US" b="1" dirty="0"/>
              <a:t>for recertification</a:t>
            </a:r>
            <a:r>
              <a:rPr lang="en-US" b="1" baseline="0" dirty="0"/>
              <a:t> of commercial applicators and registered technicians, the information contained in Slides 27-51 must be presented.</a:t>
            </a:r>
            <a:r>
              <a:rPr lang="en-US" baseline="0" dirty="0"/>
              <a:t>  </a:t>
            </a:r>
            <a:r>
              <a:rPr lang="en-US" b="1" baseline="0" dirty="0"/>
              <a:t>For recertification courses for private applicators, the information contained in Slides 52-67 must be presented</a:t>
            </a:r>
            <a:r>
              <a:rPr lang="en-US" baseline="0" dirty="0"/>
              <a:t>. </a:t>
            </a:r>
            <a:r>
              <a:rPr lang="en-US" dirty="0"/>
              <a:t>The items in the Legal Update are required for the Board to approve the training for credit. Should</a:t>
            </a:r>
            <a:r>
              <a:rPr lang="en-US" baseline="0" dirty="0"/>
              <a:t> the complete Legal Update not be provided, re</a:t>
            </a:r>
            <a:r>
              <a:rPr lang="en-US" dirty="0"/>
              <a:t>certification credit will not be given to attendees.</a:t>
            </a:r>
          </a:p>
          <a:p>
            <a:r>
              <a:rPr lang="en-US" dirty="0"/>
              <a:t>Presenters</a:t>
            </a:r>
            <a:r>
              <a:rPr lang="en-US" baseline="0" dirty="0"/>
              <a:t> are free to add to this presentation to </a:t>
            </a:r>
            <a:r>
              <a:rPr lang="en-US" dirty="0"/>
              <a:t>suit different audiences,</a:t>
            </a:r>
            <a:r>
              <a:rPr lang="en-US" baseline="0" dirty="0"/>
              <a:t> if appropriate.  Slides may be added as appropriate for course attendees.</a:t>
            </a:r>
          </a:p>
          <a:p>
            <a:endParaRPr lang="en-US" b="1" u="sng" dirty="0">
              <a:solidFill>
                <a:srgbClr val="FF0000"/>
              </a:solidFill>
            </a:endParaRPr>
          </a:p>
          <a:p>
            <a:r>
              <a:rPr lang="en-US" dirty="0"/>
              <a:t>Talking points are provided in the notes for many of the slides.  Should</a:t>
            </a:r>
            <a:r>
              <a:rPr lang="en-US" baseline="0" dirty="0"/>
              <a:t> you have any questions,  please contact:</a:t>
            </a:r>
          </a:p>
          <a:p>
            <a:r>
              <a:rPr lang="en-US" baseline="0" dirty="0"/>
              <a:t>		-Applicator Certification, Business License, Product Registration, and Training – Micah Raub, Supervisor, at micah.raub@vdacs.virginia.gov or  804-786-4845;</a:t>
            </a:r>
          </a:p>
          <a:p>
            <a:r>
              <a:rPr lang="en-US" baseline="0" dirty="0"/>
              <a:t>		-Enforcement &amp; Field Operations – Clint Shettle, Supervisor, at clinton.shettle@vdacs.virginia.gov or 804-786-8943;</a:t>
            </a:r>
          </a:p>
          <a:p>
            <a:r>
              <a:rPr lang="en-US" baseline="0" dirty="0"/>
              <a:t>		-Compliance – Christine Trostler, Compliance Officer, at christine.trostler@vdacs.virginia.gov or 804-371-8485;</a:t>
            </a:r>
          </a:p>
          <a:p>
            <a:r>
              <a:rPr lang="en-US" baseline="0" dirty="0"/>
              <a:t>		-Pesticide Disposal &amp; Recycling Programs – Jeff Rogers, Environmental Program Planner, at jeffrey.rogers@vdacs.virginia.gov or 804-371-6561.</a:t>
            </a:r>
          </a:p>
          <a:p>
            <a:endParaRPr lang="en-US" baseline="0" dirty="0"/>
          </a:p>
          <a:p>
            <a:r>
              <a:rPr lang="en-US" baseline="0" dirty="0"/>
              <a:t>All other inquiries should be directed to the Office of Pesticide Services at 804-786-3798.</a:t>
            </a:r>
          </a:p>
          <a:p>
            <a:endParaRPr lang="en-US" baseline="0" dirty="0"/>
          </a:p>
          <a:p>
            <a:r>
              <a:rPr lang="en-US" baseline="0" dirty="0"/>
              <a:t>Contact information for the Office of Pesticide Services is also included at the end of the presentation.</a:t>
            </a:r>
          </a:p>
          <a:p>
            <a:endParaRPr lang="en-US" baseline="0" dirty="0"/>
          </a:p>
          <a:p>
            <a:endParaRPr lang="en-US" baseline="0" dirty="0"/>
          </a:p>
          <a:p>
            <a:r>
              <a:rPr lang="en-US" b="1" baseline="0" dirty="0"/>
              <a:t>Notes</a:t>
            </a:r>
            <a:r>
              <a:rPr lang="en-US" baseline="0" dirty="0"/>
              <a:t>:</a:t>
            </a:r>
          </a:p>
          <a:p>
            <a:pPr marL="235572" indent="-235572">
              <a:buFont typeface="+mj-lt"/>
              <a:buAutoNum type="arabicPeriod"/>
            </a:pPr>
            <a:r>
              <a:rPr lang="en-US" b="1" u="sng" baseline="0" dirty="0"/>
              <a:t>When</a:t>
            </a:r>
            <a:r>
              <a:rPr lang="en-US" baseline="0" dirty="0"/>
              <a:t> </a:t>
            </a:r>
            <a:r>
              <a:rPr lang="en-US" b="1" u="sng" baseline="0" dirty="0"/>
              <a:t>offering testing as part of a recertification course</a:t>
            </a:r>
            <a:r>
              <a:rPr lang="en-US" baseline="0" dirty="0"/>
              <a:t>, sponsors should ensure that the applications are submitted in a timely manner well in advance of the test date.  Applications should be received no less than 30 days in advance of the testing date to allow for processing and issuance of a  Letter of Authorization (LOA).  Some sponsors are waiting until a week or two before the exam date to get applications submitted and expecting that OPS will expedite the processing and email or fax the LOAs at the last minute.  </a:t>
            </a:r>
            <a:r>
              <a:rPr lang="en-US" b="1" u="sng" baseline="0" dirty="0"/>
              <a:t>If applications are not submitted in a timely manner, it is possible that sponsors and prospective applicators will not have them by the exam date.  A LOA is required to sit for examination.</a:t>
            </a:r>
          </a:p>
          <a:p>
            <a:pPr marL="235572" indent="-235572">
              <a:buFont typeface="+mj-lt"/>
              <a:buAutoNum type="arabicPeriod"/>
            </a:pPr>
            <a:r>
              <a:rPr lang="en-US" b="1" u="sng" baseline="0" dirty="0"/>
              <a:t>For course sponsors/instructors seeking recertification credit for their own course, </a:t>
            </a:r>
            <a:r>
              <a:rPr lang="en-US" b="0" u="none" baseline="0" dirty="0"/>
              <a:t>you are required, like all attendees, to participate in the entire program and all sessions and complete all required forms. Course sponsors can </a:t>
            </a:r>
            <a:r>
              <a:rPr lang="en-US" b="1" u="sng" baseline="0" dirty="0"/>
              <a:t>not</a:t>
            </a:r>
            <a:r>
              <a:rPr lang="en-US" b="0" u="none" baseline="0" dirty="0"/>
              <a:t> “self recertify” rather the course must include presenters others than the course sponsor.</a:t>
            </a:r>
          </a:p>
          <a:p>
            <a:pPr marL="235572" indent="-235572">
              <a:buFont typeface="+mj-lt"/>
              <a:buAutoNum type="arabicPeriod"/>
            </a:pPr>
            <a:endParaRPr lang="en-US" b="0" u="none"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a:t>
            </a:fld>
            <a:endParaRPr lang="en-US" dirty="0"/>
          </a:p>
        </p:txBody>
      </p:sp>
    </p:spTree>
    <p:extLst>
      <p:ext uri="{BB962C8B-B14F-4D97-AF65-F5344CB8AC3E}">
        <p14:creationId xmlns:p14="http://schemas.microsoft.com/office/powerpoint/2010/main" val="340756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is what</a:t>
            </a:r>
            <a:r>
              <a:rPr lang="en-US" baseline="0" dirty="0"/>
              <a:t> is referred to as a “label state”. This means that the legal application of a pesticide is determined by compliance with the label.  Some states have additional requirements to the label, for example, for termiticide applications. Virginia does not currently have any additional requirements outside the Act and Regulations and of course the label.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10</a:t>
            </a:fld>
            <a:endParaRPr lang="en-US" dirty="0"/>
          </a:p>
        </p:txBody>
      </p:sp>
    </p:spTree>
    <p:extLst>
      <p:ext uri="{BB962C8B-B14F-4D97-AF65-F5344CB8AC3E}">
        <p14:creationId xmlns:p14="http://schemas.microsoft.com/office/powerpoint/2010/main" val="339889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companies often add uses they may also remove uses, particularly if phasing out a product.  EPA may also request additional information or restrictions be added to the label to mitigate risks associated with human health or the environment.  Recent</a:t>
            </a:r>
            <a:r>
              <a:rPr lang="en-US" baseline="0" dirty="0"/>
              <a:t> examples include changes to the labels for Paraquat and Dicamba</a:t>
            </a:r>
            <a:r>
              <a:rPr lang="en-US" dirty="0"/>
              <a:t>.</a:t>
            </a:r>
          </a:p>
        </p:txBody>
      </p:sp>
      <p:sp>
        <p:nvSpPr>
          <p:cNvPr id="4" name="Slide Number Placeholder 3"/>
          <p:cNvSpPr>
            <a:spLocks noGrp="1"/>
          </p:cNvSpPr>
          <p:nvPr>
            <p:ph type="sldNum" sz="quarter" idx="10"/>
          </p:nvPr>
        </p:nvSpPr>
        <p:spPr/>
        <p:txBody>
          <a:bodyPr/>
          <a:lstStyle/>
          <a:p>
            <a:fld id="{536EF407-9E27-4D9B-8EB8-BA7129A0C87E}" type="slidenum">
              <a:rPr lang="en-US" smtClean="0"/>
              <a:t>12</a:t>
            </a:fld>
            <a:endParaRPr lang="en-US" dirty="0"/>
          </a:p>
        </p:txBody>
      </p:sp>
    </p:spTree>
    <p:extLst>
      <p:ext uri="{BB962C8B-B14F-4D97-AF65-F5344CB8AC3E}">
        <p14:creationId xmlns:p14="http://schemas.microsoft.com/office/powerpoint/2010/main" val="1045443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14</a:t>
            </a:fld>
            <a:endParaRPr lang="en-US" dirty="0"/>
          </a:p>
        </p:txBody>
      </p:sp>
    </p:spTree>
    <p:extLst>
      <p:ext uri="{BB962C8B-B14F-4D97-AF65-F5344CB8AC3E}">
        <p14:creationId xmlns:p14="http://schemas.microsoft.com/office/powerpoint/2010/main" val="89852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Federal Insecticide, Fungicide and Rodenticide Act (FIFRA) requires the Agency to re-evaluate pesticides every 15 years to ensure that risk assessments and pesticide decisions reflect the best available science. The draft risk assessments (DRAs) are part of the legally required registration review process to identify risks as well as actions that can mitigate those risks for all registered uses across all Dicamba products.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Dicamba is an herbicide used to target annual, biennial, and perennial broadleaf weeds in agricultural and non-agricultural settings. The herbicide is registered for use on agricultural crops such as corn, cotton, sorghum, soybeans, sugarcane, and other crops. Some Dicamba products can be sprayed over-the-top (OTT) of genetically engineered soybeans and cotton after the crops have emerged from the ground. Non-agricultural use settings include grasslands, golf courses, brush, residential areas, and other non-agricultural settings. In general, non-OTT products are applied earlier in the growing season before crop emergence and OTT product are applied later in the growing season after crop emergence. However, because non-OTT Dicamba selectively removes broadleaf weeds in grass use sites, it can also be used later in the season for grass sites (e.g., corn, turf, pasture).</a:t>
            </a:r>
          </a:p>
          <a:p>
            <a:r>
              <a:rPr lang="en-US" sz="1200" b="0" i="0" kern="1200" dirty="0">
                <a:solidFill>
                  <a:schemeClr val="tx1"/>
                </a:solidFill>
                <a:effectLst/>
                <a:latin typeface="+mn-lt"/>
                <a:ea typeface="+mn-ea"/>
                <a:cs typeface="+mn-cs"/>
              </a:rPr>
              <a:t>The registration review DRAs are the result of an extensive evaluation of available data on dicamba’s potential human health and environmental impacts, and cover all registered uses on all products, including both the OTT and non-OTT uses and products.</a:t>
            </a:r>
          </a:p>
          <a:p>
            <a:r>
              <a:rPr lang="en-US" sz="1200" b="1" i="0" kern="1200" dirty="0">
                <a:solidFill>
                  <a:schemeClr val="tx1"/>
                </a:solidFill>
                <a:effectLst/>
                <a:latin typeface="+mn-lt"/>
                <a:ea typeface="+mn-ea"/>
                <a:cs typeface="+mn-cs"/>
              </a:rPr>
              <a:t>Human Health Risk Assessment</a:t>
            </a:r>
          </a:p>
          <a:p>
            <a:r>
              <a:rPr lang="en-US" sz="1200" b="0" i="0" kern="1200" dirty="0">
                <a:solidFill>
                  <a:schemeClr val="tx1"/>
                </a:solidFill>
                <a:effectLst/>
                <a:latin typeface="+mn-lt"/>
                <a:ea typeface="+mn-ea"/>
                <a:cs typeface="+mn-cs"/>
              </a:rPr>
              <a:t>In March 2016, EPA issued a human health risk assessment for proposed new uses of Dicamba. The March 2016 new use risk assessment identified no inhalation risks of concern, except for certain occupational handler activities. In May 2016, EPA issued an addendum that expanded the March 2016 assessment to include additional formulations and application methods to capture all uses subject to registration review. The May addendum identified additional inhalation risks of concern for certain occupational handler activities. In 2021, EPA completed a second addendum that superseded both of the 2016 assessments to reflect updated occupational handler exposure data. Based on the updated data, the addendum only identifies occupational handler inhalation risks of concern for mixing/loading of dry flowable formulations for aerial and groundboom applications. EPA found no dietary, residential, aggregate, or post-application risks of concern. Today, (Aug 18) the Agency is issuing the 2021 addendum for public comment.</a:t>
            </a:r>
          </a:p>
          <a:p>
            <a:r>
              <a:rPr lang="en-US" sz="1200" b="1" i="0" kern="1200" dirty="0">
                <a:solidFill>
                  <a:schemeClr val="tx1"/>
                </a:solidFill>
                <a:effectLst/>
                <a:latin typeface="+mn-lt"/>
                <a:ea typeface="+mn-ea"/>
                <a:cs typeface="+mn-cs"/>
              </a:rPr>
              <a:t>Ecological Risk Assessment</a:t>
            </a:r>
          </a:p>
          <a:p>
            <a:r>
              <a:rPr lang="en-US" sz="1200" b="0" i="0" kern="1200" dirty="0">
                <a:solidFill>
                  <a:schemeClr val="tx1"/>
                </a:solidFill>
                <a:effectLst/>
                <a:latin typeface="+mn-lt"/>
                <a:ea typeface="+mn-ea"/>
                <a:cs typeface="+mn-cs"/>
              </a:rPr>
              <a:t>The draft ecological risk assessment also released August 18, 2022</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identifies potential adverse effects to non-listed birds, mammals, bees, freshwater fish, aquatic vascular plants, and non-target terrestrial plants. The primary risk of concern is for non-target terrestrial plants from exposure through spray drift and volatilization. Numerous non-target plant incidents have been reported to be associated with the use of Dicamba. Since the initial registration of OTT uses in 2016, there has been a substantial increase in the overall number of reported non-target plant incidents which appear to be linked to the OTT uses. EPA continues to monitor the incidents information for Dicamba. This draft risk assessment does not include an analysis under the Endangered Species Act (ESA) of risk to listed species and critical habitats.</a:t>
            </a:r>
          </a:p>
          <a:p>
            <a:r>
              <a:rPr lang="en-US" sz="1200" b="0" i="0" kern="1200" dirty="0">
                <a:solidFill>
                  <a:schemeClr val="tx1"/>
                </a:solidFill>
                <a:effectLst/>
                <a:latin typeface="+mn-lt"/>
                <a:ea typeface="+mn-ea"/>
                <a:cs typeface="+mn-cs"/>
              </a:rPr>
              <a:t>Upon publication of the Federal Register notice, public comments will be accepted for 60 days in the Dicamba registration review docket </a:t>
            </a:r>
            <a:r>
              <a:rPr lang="en-US" sz="1200" b="0" i="0" kern="1200" dirty="0">
                <a:solidFill>
                  <a:schemeClr val="tx1"/>
                </a:solidFill>
                <a:effectLst/>
                <a:latin typeface="+mn-lt"/>
                <a:ea typeface="+mn-ea"/>
                <a:cs typeface="+mn-cs"/>
                <a:hlinkClick r:id="rId3"/>
              </a:rPr>
              <a:t>EPA-HQ-OPP-2016-0223</a:t>
            </a:r>
            <a:r>
              <a:rPr lang="en-US" sz="1200" b="0" i="0" u="none" strike="noStrike" kern="1200" cap="all" dirty="0">
                <a:solidFill>
                  <a:schemeClr val="tx1"/>
                </a:solidFill>
                <a:effectLst/>
                <a:latin typeface="+mn-lt"/>
                <a:ea typeface="+mn-ea"/>
                <a:cs typeface="+mn-cs"/>
                <a:hlinkClick r:id="rId3"/>
              </a:rPr>
              <a:t>EXITEXIT EPA WEBSITE</a:t>
            </a:r>
            <a:r>
              <a:rPr lang="en-US" sz="1200" b="0" i="0" kern="1200" dirty="0">
                <a:solidFill>
                  <a:schemeClr val="tx1"/>
                </a:solidFill>
                <a:effectLst/>
                <a:latin typeface="+mn-lt"/>
                <a:ea typeface="+mn-ea"/>
                <a:cs typeface="+mn-cs"/>
              </a:rPr>
              <a:t> at </a:t>
            </a:r>
            <a:r>
              <a:rPr lang="en-US" sz="1200" b="0" i="0" kern="1200" dirty="0">
                <a:solidFill>
                  <a:schemeClr val="tx1"/>
                </a:solidFill>
                <a:effectLst/>
                <a:latin typeface="+mn-lt"/>
                <a:ea typeface="+mn-ea"/>
                <a:cs typeface="+mn-cs"/>
                <a:hlinkClick r:id="rId4"/>
              </a:rPr>
              <a:t>www.regulations.gov</a:t>
            </a:r>
            <a:r>
              <a:rPr lang="en-US" sz="1200" b="0" i="0" u="none" strike="noStrike" kern="1200" cap="all" dirty="0">
                <a:solidFill>
                  <a:schemeClr val="tx1"/>
                </a:solidFill>
                <a:effectLst/>
                <a:latin typeface="+mn-lt"/>
                <a:ea typeface="+mn-ea"/>
                <a:cs typeface="+mn-cs"/>
                <a:hlinkClick r:id="rId4"/>
              </a:rPr>
              <a:t>EXITEXIT EPA WEBSITE</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Next Steps</a:t>
            </a:r>
          </a:p>
          <a:p>
            <a:r>
              <a:rPr lang="en-US" sz="1200" b="0" i="0" kern="1200" dirty="0">
                <a:solidFill>
                  <a:schemeClr val="tx1"/>
                </a:solidFill>
                <a:effectLst/>
                <a:latin typeface="+mn-lt"/>
                <a:ea typeface="+mn-ea"/>
                <a:cs typeface="+mn-cs"/>
              </a:rPr>
              <a:t>After reviewing and considering the public comments received on the DRAs, EPA will proceed with the next step in the FIFRA registration review process, which is the proposed interim decision (PID), expected to be completed in 2023. The PID may include potential risk mitigation to address any potential risks of concern identified in the Dicamba DRAs.</a:t>
            </a:r>
          </a:p>
          <a:p>
            <a:r>
              <a:rPr lang="en-US" sz="1200" b="0" i="0" kern="1200" dirty="0">
                <a:solidFill>
                  <a:schemeClr val="tx1"/>
                </a:solidFill>
                <a:effectLst/>
                <a:latin typeface="+mn-lt"/>
                <a:ea typeface="+mn-ea"/>
                <a:cs typeface="+mn-cs"/>
              </a:rPr>
              <a:t>Additionally, in </a:t>
            </a:r>
            <a:r>
              <a:rPr lang="en-US" sz="1200" b="0" i="0" kern="1200" dirty="0">
                <a:solidFill>
                  <a:schemeClr val="tx1"/>
                </a:solidFill>
                <a:effectLst/>
                <a:latin typeface="+mn-lt"/>
                <a:ea typeface="+mn-ea"/>
                <a:cs typeface="+mn-cs"/>
                <a:hlinkClick r:id="rId5"/>
              </a:rPr>
              <a:t>December 2021</a:t>
            </a:r>
            <a:r>
              <a:rPr lang="en-US" sz="1200" b="0" i="0" kern="1200" dirty="0">
                <a:solidFill>
                  <a:schemeClr val="tx1"/>
                </a:solidFill>
                <a:effectLst/>
                <a:latin typeface="+mn-lt"/>
                <a:ea typeface="+mn-ea"/>
                <a:cs typeface="+mn-cs"/>
              </a:rPr>
              <a:t>, EPA released a summary of OTT dicamba-related incident reports from the 2021 growing season. The 2021 incidents were primarily associated with drift and/or volatilization. Despite the control measures implemented in EPA’s October 2020 Dicamba registration decision, </a:t>
            </a:r>
            <a:r>
              <a:rPr lang="en-US" sz="1200" b="0" i="0" kern="1200" dirty="0">
                <a:solidFill>
                  <a:schemeClr val="tx1"/>
                </a:solidFill>
                <a:effectLst/>
                <a:latin typeface="+mn-lt"/>
                <a:ea typeface="+mn-ea"/>
                <a:cs typeface="+mn-cs"/>
                <a:hlinkClick r:id="rId6"/>
              </a:rPr>
              <a:t>the 2021 incident reports</a:t>
            </a:r>
            <a:r>
              <a:rPr lang="en-US" sz="1200" b="0" i="0" u="none" strike="noStrike" kern="1200" cap="all" dirty="0">
                <a:solidFill>
                  <a:schemeClr val="tx1"/>
                </a:solidFill>
                <a:effectLst/>
                <a:latin typeface="+mn-lt"/>
                <a:ea typeface="+mn-ea"/>
                <a:cs typeface="+mn-cs"/>
                <a:hlinkClick r:id="rId6"/>
              </a:rPr>
              <a:t>EXITEXIT EPA WEBSITE</a:t>
            </a:r>
            <a:r>
              <a:rPr lang="en-US" sz="1200" b="0" i="0" kern="1200" dirty="0">
                <a:solidFill>
                  <a:schemeClr val="tx1"/>
                </a:solidFill>
                <a:effectLst/>
                <a:latin typeface="+mn-lt"/>
                <a:ea typeface="+mn-ea"/>
                <a:cs typeface="+mn-cs"/>
              </a:rPr>
              <a:t> showed little change in number, severity, or geographic extent of dicamba-related incidents when compared to the reports it received before the 2020 control measures were required. EPA is currently working with states and affected stakeholders to gather available incident information for the 2022 growing season.</a:t>
            </a:r>
          </a:p>
          <a:p>
            <a:r>
              <a:rPr lang="en-US" sz="1200" b="0" i="0" kern="1200" dirty="0">
                <a:solidFill>
                  <a:schemeClr val="tx1"/>
                </a:solidFill>
                <a:effectLst/>
                <a:latin typeface="+mn-lt"/>
                <a:ea typeface="+mn-ea"/>
                <a:cs typeface="+mn-cs"/>
              </a:rPr>
              <a:t>EPA is reviewing whether OTT Dicamba can be used in a manner that does not pose unreasonable risks to non-target crops and other plants, or to listed species and their designated critical habitats. EPA is also evaluating all regulatory options for addressing future dicamba-related incidents.</a:t>
            </a:r>
          </a:p>
          <a:p>
            <a:r>
              <a:rPr lang="en-US" sz="1200" b="0" i="0" kern="1200" dirty="0">
                <a:solidFill>
                  <a:schemeClr val="tx1"/>
                </a:solidFill>
                <a:effectLst/>
                <a:latin typeface="+mn-lt"/>
                <a:ea typeface="+mn-ea"/>
                <a:cs typeface="+mn-cs"/>
              </a:rPr>
              <a:t>EPA’s decisions will continue to consider information submitted by, as well as discussions with, scientists, academics, state agriculture extension agents, pesticide registrants, growers, the U.S. Department of Agriculture, the Association of American Pesticide Control Officials, and the State FIFRA Research and Evaluation Group. The Agency is committed to acting in a transparent manner, following well established regulatory processes, while upholding its mission of protecting human health and the environment.</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15</a:t>
            </a:fld>
            <a:endParaRPr lang="en-US" dirty="0"/>
          </a:p>
        </p:txBody>
      </p:sp>
    </p:spTree>
    <p:extLst>
      <p:ext uri="{BB962C8B-B14F-4D97-AF65-F5344CB8AC3E}">
        <p14:creationId xmlns:p14="http://schemas.microsoft.com/office/powerpoint/2010/main" val="197405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pesticides manufactured, distributed, sold, offered for sale, used, or offered for use are required to be registered in Virginia.  Pesticides are registered annually and registrations expire December 31 of each year.  Even if you have a product you bought in 2021, if the company does not renew the registration for 2022, it is </a:t>
            </a:r>
            <a:r>
              <a:rPr lang="en-US" u="sng" baseline="0" dirty="0"/>
              <a:t>not</a:t>
            </a:r>
            <a:r>
              <a:rPr lang="en-US" baseline="0" dirty="0"/>
              <a:t> legal to sell or use in Virginia.</a:t>
            </a:r>
          </a:p>
          <a:p>
            <a:endParaRPr lang="en-US" baseline="0" dirty="0"/>
          </a:p>
          <a:p>
            <a:r>
              <a:rPr lang="en-US" baseline="0" dirty="0"/>
              <a:t>Suggestion: Please note that there may be additional reporting requirements outside of those required under the Virginia Pesticide Control Act and its regulations; for example, accidents and incidents involving surface or groundwater.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16</a:t>
            </a:fld>
            <a:endParaRPr lang="en-US" dirty="0"/>
          </a:p>
        </p:txBody>
      </p:sp>
    </p:spTree>
    <p:extLst>
      <p:ext uri="{BB962C8B-B14F-4D97-AF65-F5344CB8AC3E}">
        <p14:creationId xmlns:p14="http://schemas.microsoft.com/office/powerpoint/2010/main" val="2232946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a:t>
            </a:r>
            <a:r>
              <a:rPr lang="en-US" baseline="0" dirty="0"/>
              <a:t> covered earlier, “storage” is considered part of the routine use of pesticides.  It is very important to store pesticides correctly. Proper storage ensures the integrity of the product and may help reduce the incidences of accidental poisonings.  Check the pesticide label for storage requirements. Every year there are cases where pesticides have been stored improperly resulting in accidental ingestion or other exposure. These two photos are perfect examples of what NOT to do. </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17</a:t>
            </a:fld>
            <a:endParaRPr lang="en-US" dirty="0"/>
          </a:p>
        </p:txBody>
      </p:sp>
    </p:spTree>
    <p:extLst>
      <p:ext uri="{BB962C8B-B14F-4D97-AF65-F5344CB8AC3E}">
        <p14:creationId xmlns:p14="http://schemas.microsoft.com/office/powerpoint/2010/main" val="30261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Like with pesticide storage, </a:t>
            </a:r>
            <a:r>
              <a:rPr lang="en-US" dirty="0"/>
              <a:t>pesticide labels provide specific information about how to properly dispose of unused products. </a:t>
            </a:r>
          </a:p>
          <a:p>
            <a:endParaRPr lang="en-US" dirty="0"/>
          </a:p>
          <a:p>
            <a:r>
              <a:rPr lang="en-US" dirty="0"/>
              <a:t>To reduce the potential for unused pesticides, mix only enough pesticide for the job(s) you have planned and if possible, use up small amounts of excess pesticides. Should you have unwanted pesticides, they can be stored until the program is again available in your area:</a:t>
            </a:r>
          </a:p>
          <a:p>
            <a:pPr lvl="1"/>
            <a:r>
              <a:rPr lang="en-US" dirty="0"/>
              <a:t>• Pesticides should be stored out of reach of children and pets and in a secure location that is well-ventilated.</a:t>
            </a:r>
          </a:p>
          <a:p>
            <a:pPr lvl="1"/>
            <a:r>
              <a:rPr lang="en-US" dirty="0"/>
              <a:t>• Pesticides should never be stored in cabinets with or near food, animal feed, or medical supplies and should not be stored in places where flooding is possible or where they might spill or leak into wells, drains, ground water, or surface water.</a:t>
            </a:r>
          </a:p>
          <a:p>
            <a:pPr lvl="1"/>
            <a:r>
              <a:rPr lang="en-US" dirty="0"/>
              <a:t>• Always store pesticides in their original containers with their tops tightly closed if possible. If the pesticide label is damaged, provide as much information about the product as possible.</a:t>
            </a:r>
          </a:p>
          <a:p>
            <a:pPr lvl="1"/>
            <a:r>
              <a:rPr lang="en-US" dirty="0"/>
              <a:t>• If the integrity of the packing is compromised, place inside another container.</a:t>
            </a:r>
          </a:p>
          <a:p>
            <a:endParaRPr lang="en-US" dirty="0"/>
          </a:p>
          <a:p>
            <a:r>
              <a:rPr lang="en-US" dirty="0"/>
              <a:t>If you are unable to store your unwanted pesticides please be aware that, unless allowed on the pesticide label, pesticides cannot be disposed of in the same manner as other household trash since they are considered hazardous substances, As hazardous substances, pesticides need to be carried to a hazardous waste collection site or facility. Some municipalities may offer hazardous waste collection sites or hold annual hazardous waste collections. If a hazardous waste collection program is not offered in your area and you are unable to store your unwanted pesticides until the pesticide disposal program is in your area, you should contact an Environmental/Hazardous Waste Contractor to dispose of your unwanted pesticides.</a:t>
            </a:r>
          </a:p>
        </p:txBody>
      </p:sp>
      <p:sp>
        <p:nvSpPr>
          <p:cNvPr id="4" name="Slide Number Placeholder 3"/>
          <p:cNvSpPr>
            <a:spLocks noGrp="1"/>
          </p:cNvSpPr>
          <p:nvPr>
            <p:ph type="sldNum" sz="quarter" idx="10"/>
          </p:nvPr>
        </p:nvSpPr>
        <p:spPr/>
        <p:txBody>
          <a:bodyPr/>
          <a:lstStyle/>
          <a:p>
            <a:pPr defTabSz="471145">
              <a:defRPr/>
            </a:pPr>
            <a:fld id="{536EF407-9E27-4D9B-8EB8-BA7129A0C87E}" type="slidenum">
              <a:rPr lang="en-US" sz="1300">
                <a:solidFill>
                  <a:prstClr val="black"/>
                </a:solidFill>
                <a:latin typeface="Calibri" panose="020F0502020204030204"/>
              </a:rPr>
              <a:pPr defTabSz="471145">
                <a:defRPr/>
              </a:pPr>
              <a:t>18</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00253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each of the 5 regions has been served, the cycle starts over. For current program information, visit the VDACS website at http://www.vdacs.virginia.gov/pesticide-collection.shtml. </a:t>
            </a:r>
          </a:p>
        </p:txBody>
      </p:sp>
      <p:sp>
        <p:nvSpPr>
          <p:cNvPr id="4" name="Slide Number Placeholder 3"/>
          <p:cNvSpPr>
            <a:spLocks noGrp="1"/>
          </p:cNvSpPr>
          <p:nvPr>
            <p:ph type="sldNum" sz="quarter" idx="10"/>
          </p:nvPr>
        </p:nvSpPr>
        <p:spPr/>
        <p:txBody>
          <a:bodyPr/>
          <a:lstStyle/>
          <a:p>
            <a:fld id="{536EF407-9E27-4D9B-8EB8-BA7129A0C87E}" type="slidenum">
              <a:rPr lang="en-US" smtClean="0"/>
              <a:t>19</a:t>
            </a:fld>
            <a:endParaRPr lang="en-US" dirty="0"/>
          </a:p>
        </p:txBody>
      </p:sp>
    </p:spTree>
    <p:extLst>
      <p:ext uri="{BB962C8B-B14F-4D97-AF65-F5344CB8AC3E}">
        <p14:creationId xmlns:p14="http://schemas.microsoft.com/office/powerpoint/2010/main" val="4240433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1145">
              <a:defRPr/>
            </a:pPr>
            <a:fld id="{536EF407-9E27-4D9B-8EB8-BA7129A0C87E}" type="slidenum">
              <a:rPr lang="en-US" sz="1300">
                <a:solidFill>
                  <a:prstClr val="black"/>
                </a:solidFill>
                <a:latin typeface="Calibri" panose="020F0502020204030204"/>
              </a:rPr>
              <a:pPr defTabSz="471145">
                <a:defRPr/>
              </a:pPr>
              <a:t>20</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86454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pesticide applicators are required to report an accident or incident involving</a:t>
            </a:r>
            <a:r>
              <a:rPr lang="en-US" baseline="0" dirty="0"/>
              <a:t> pesticides to the Office of Pesticide Services. In addition to it being the law, while OPS is not considered a first responder, OPS can assist, as needed with technical information, copies of the label and Safety Data Sheets, and can act as the go between if needed with the pesticide manufacturer or EPA.   </a:t>
            </a:r>
          </a:p>
          <a:p>
            <a:endParaRPr lang="en-US" baseline="0" dirty="0"/>
          </a:p>
          <a:p>
            <a:r>
              <a:rPr lang="en-US" dirty="0"/>
              <a:t>Suggestion: Please note that there may be additional reporting requirements outside of those required under the Virginia Pesticide Control Act and its regulations; for example, accidents and incidents involving surface or groundwater. </a:t>
            </a:r>
          </a:p>
        </p:txBody>
      </p:sp>
      <p:sp>
        <p:nvSpPr>
          <p:cNvPr id="4" name="Slide Number Placeholder 3"/>
          <p:cNvSpPr>
            <a:spLocks noGrp="1"/>
          </p:cNvSpPr>
          <p:nvPr>
            <p:ph type="sldNum" sz="quarter" idx="10"/>
          </p:nvPr>
        </p:nvSpPr>
        <p:spPr/>
        <p:txBody>
          <a:bodyPr/>
          <a:lstStyle/>
          <a:p>
            <a:fld id="{536EF407-9E27-4D9B-8EB8-BA7129A0C87E}" type="slidenum">
              <a:rPr lang="en-US" smtClean="0"/>
              <a:t>21</a:t>
            </a:fld>
            <a:endParaRPr lang="en-US" dirty="0"/>
          </a:p>
        </p:txBody>
      </p:sp>
    </p:spTree>
    <p:extLst>
      <p:ext uri="{BB962C8B-B14F-4D97-AF65-F5344CB8AC3E}">
        <p14:creationId xmlns:p14="http://schemas.microsoft.com/office/powerpoint/2010/main" val="399193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today’s presentation, we will be covering those</a:t>
            </a:r>
            <a:r>
              <a:rPr lang="en-US" baseline="0" dirty="0"/>
              <a:t> items that are required as part of recertification as a pesticide applicator.  This includes:</a:t>
            </a:r>
          </a:p>
          <a:p>
            <a:pPr marL="248990" indent="-248990">
              <a:buAutoNum type="arabicPeriod"/>
            </a:pPr>
            <a:r>
              <a:rPr lang="en-US" baseline="0" dirty="0"/>
              <a:t>The laws and regulations that govern the use of pesticides; </a:t>
            </a:r>
          </a:p>
          <a:p>
            <a:pPr marL="248990" indent="-248990">
              <a:buAutoNum type="arabicPeriod"/>
            </a:pPr>
            <a:r>
              <a:rPr lang="en-US" baseline="0" dirty="0"/>
              <a:t>The most common violations during the last fiscal year and what can happen if you don’t follow the law and regulations;</a:t>
            </a:r>
          </a:p>
          <a:p>
            <a:pPr marL="248990" indent="-248990">
              <a:buAutoNum type="arabicPeriod"/>
            </a:pPr>
            <a:r>
              <a:rPr lang="en-US" dirty="0"/>
              <a:t>Important</a:t>
            </a:r>
            <a:r>
              <a:rPr lang="en-US" baseline="0" dirty="0"/>
              <a:t> reminders about following the label; storage and disposal of pesticides and recycling of empty containers; who can supervise who; recordkeeping; what do to if there is an incident and registration requirements for pesticides; and</a:t>
            </a:r>
          </a:p>
          <a:p>
            <a:pPr marL="248990" indent="-248990">
              <a:buAutoNum type="arabicPeriod"/>
            </a:pPr>
            <a:r>
              <a:rPr lang="en-US" baseline="0" dirty="0"/>
              <a:t>Ongoing federal and state regulatory activities that affect you</a:t>
            </a:r>
          </a:p>
          <a:p>
            <a:endParaRPr lang="en-US" baseline="0" dirty="0"/>
          </a:p>
          <a:p>
            <a:r>
              <a:rPr lang="en-US" dirty="0"/>
              <a:t>As a reminder,</a:t>
            </a:r>
            <a:r>
              <a:rPr lang="en-US" baseline="0" dirty="0"/>
              <a:t> you can add additional information to the presentation that is appropriate for your specific audience.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a:t>
            </a:fld>
            <a:endParaRPr lang="en-US" dirty="0"/>
          </a:p>
        </p:txBody>
      </p:sp>
    </p:spTree>
    <p:extLst>
      <p:ext uri="{BB962C8B-B14F-4D97-AF65-F5344CB8AC3E}">
        <p14:creationId xmlns:p14="http://schemas.microsoft.com/office/powerpoint/2010/main" val="2146957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check the registration status and the business license</a:t>
            </a:r>
            <a:r>
              <a:rPr lang="en-US" baseline="0" dirty="0"/>
              <a:t> status for any online purchases.  The requirements for both apply whether it is a brick and mortar store or a virtual store.  There are limited exceptions for businesses who sell limited quantities of general use pesticide intended primarily for household use (less than $50,000).</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22</a:t>
            </a:fld>
            <a:endParaRPr lang="en-US" dirty="0"/>
          </a:p>
        </p:txBody>
      </p:sp>
    </p:spTree>
    <p:extLst>
      <p:ext uri="{BB962C8B-B14F-4D97-AF65-F5344CB8AC3E}">
        <p14:creationId xmlns:p14="http://schemas.microsoft.com/office/powerpoint/2010/main" val="2319484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p</a:t>
            </a:r>
            <a:r>
              <a:rPr lang="en-US" dirty="0"/>
              <a:t>esticide applicator certification is</a:t>
            </a:r>
            <a:r>
              <a:rPr lang="en-US" baseline="0" dirty="0"/>
              <a:t> issued to an individual thus it is the individuals responsibility to maintain their certification.  This includes making sure OPS has your current mailing address (where you want all correspondence regarding your certification is to be mailed); taking a recertification course prior to the expiration of your certification and completing all the required paperwork; and submitting a renewal application with fees prior to the date your certification expires.</a:t>
            </a:r>
          </a:p>
          <a:p>
            <a:endParaRPr lang="en-US" baseline="0" dirty="0"/>
          </a:p>
          <a:p>
            <a:r>
              <a:rPr lang="en-US" baseline="0" dirty="0"/>
              <a:t>While OPS sends out status reports and renewal applications, this is only a courtesy.  Even if you don’t get a renewal notice, you are still required to renew your certification prior to the expiration date! This is no different than renewing your driver’s license with DMV.  You need your certification to be able to legally apply pesticides so be sure it is always up to date!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23</a:t>
            </a:fld>
            <a:endParaRPr lang="en-US" dirty="0"/>
          </a:p>
        </p:txBody>
      </p:sp>
    </p:spTree>
    <p:extLst>
      <p:ext uri="{BB962C8B-B14F-4D97-AF65-F5344CB8AC3E}">
        <p14:creationId xmlns:p14="http://schemas.microsoft.com/office/powerpoint/2010/main" val="1493270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have seen occasions where individuals signed in with one name and out with another (same certificate no.); they’ve also seen where the signatures bore no resemblance.</a:t>
            </a:r>
          </a:p>
        </p:txBody>
      </p:sp>
      <p:sp>
        <p:nvSpPr>
          <p:cNvPr id="4" name="Slide Number Placeholder 3"/>
          <p:cNvSpPr>
            <a:spLocks noGrp="1"/>
          </p:cNvSpPr>
          <p:nvPr>
            <p:ph type="sldNum" sz="quarter" idx="10"/>
          </p:nvPr>
        </p:nvSpPr>
        <p:spPr/>
        <p:txBody>
          <a:bodyPr/>
          <a:lstStyle/>
          <a:p>
            <a:fld id="{6839ACB3-BE22-4129-BE07-3F9D220ACB35}" type="slidenum">
              <a:rPr lang="en-US" smtClean="0"/>
              <a:t>24</a:t>
            </a:fld>
            <a:endParaRPr lang="en-US" dirty="0"/>
          </a:p>
        </p:txBody>
      </p:sp>
    </p:spTree>
    <p:extLst>
      <p:ext uri="{BB962C8B-B14F-4D97-AF65-F5344CB8AC3E}">
        <p14:creationId xmlns:p14="http://schemas.microsoft.com/office/powerpoint/2010/main" val="619411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are probably aware</a:t>
            </a:r>
            <a:r>
              <a:rPr lang="en-US" baseline="0" dirty="0"/>
              <a:t> that a 2014 Presidential Directive included specific instructions to EPA to encourage state lead agencies for pesticide regulation, in this case, VDACS, to develop state pollinator protection plans to help mitigate the risk of pesticides to managed pollinators.  While we know there are more factors than just pesticides that can potentially impact pollinators, these plans were to focus specifically on pesticides and managed pollinators. Virginia’s  </a:t>
            </a:r>
            <a:r>
              <a:rPr lang="en-US" i="1" baseline="0" dirty="0"/>
              <a:t>Voluntary Plan to Mitigate the Risk of Pesticides to Managed Pollinators </a:t>
            </a:r>
            <a:r>
              <a:rPr lang="en-US" baseline="0" dirty="0"/>
              <a:t>was finalized in May 2017.</a:t>
            </a:r>
          </a:p>
          <a:p>
            <a:endParaRPr lang="en-US" baseline="0" dirty="0"/>
          </a:p>
          <a:p>
            <a:r>
              <a:rPr lang="en-US" baseline="0" dirty="0"/>
              <a:t>The Plan is voluntary and focuses on enhanced communication and coordination and the implementation of best management practices.  As part of its Plan, VDACS has made available online mapping tools for both pesticide applicators and beekeepers.  Pesticide applicators (including certified commercial, registered technicians, private applicators as well as agricultural producers) can register using </a:t>
            </a:r>
            <a:r>
              <a:rPr lang="en-US" i="1" baseline="0" dirty="0"/>
              <a:t>FieldCheck</a:t>
            </a:r>
            <a:r>
              <a:rPr lang="en-US" baseline="0" dirty="0"/>
              <a:t>.  Beekeepers can use </a:t>
            </a:r>
            <a:r>
              <a:rPr lang="en-US" i="1" baseline="0" dirty="0"/>
              <a:t>BeeCheck</a:t>
            </a:r>
            <a:r>
              <a:rPr lang="en-US" baseline="0" dirty="0"/>
              <a:t>.</a:t>
            </a:r>
          </a:p>
          <a:p>
            <a:endParaRPr lang="en-US" baseline="0" dirty="0"/>
          </a:p>
          <a:p>
            <a:r>
              <a:rPr lang="en-US" baseline="0" dirty="0"/>
              <a:t>Virginia’s plan is not  intended to prohibit, eliminate or further restrict the application of pesticides. As with all pesticide applications, the label is the law.</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25</a:t>
            </a:fld>
            <a:endParaRPr lang="en-US" dirty="0"/>
          </a:p>
        </p:txBody>
      </p:sp>
    </p:spTree>
    <p:extLst>
      <p:ext uri="{BB962C8B-B14F-4D97-AF65-F5344CB8AC3E}">
        <p14:creationId xmlns:p14="http://schemas.microsoft.com/office/powerpoint/2010/main" val="2125638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96A2-E46F-3A40-8C56-360381BE6EA7}" type="slidenum">
              <a:rPr lang="en-US" smtClean="0"/>
              <a:t>26</a:t>
            </a:fld>
            <a:endParaRPr lang="en-US" dirty="0"/>
          </a:p>
        </p:txBody>
      </p:sp>
    </p:spTree>
    <p:extLst>
      <p:ext uri="{BB962C8B-B14F-4D97-AF65-F5344CB8AC3E}">
        <p14:creationId xmlns:p14="http://schemas.microsoft.com/office/powerpoint/2010/main" val="331888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Pesticide applicators have three ways to access information regarding the</a:t>
            </a:r>
            <a:r>
              <a:rPr lang="en-US" baseline="0" dirty="0"/>
              <a:t> location of bee hives including utilization of the public map, registering with FieldCheck or a member data subscription.</a:t>
            </a:r>
            <a:endParaRPr lang="en-US" dirty="0"/>
          </a:p>
        </p:txBody>
      </p:sp>
      <p:sp>
        <p:nvSpPr>
          <p:cNvPr id="4" name="Slide Number Placeholder 3"/>
          <p:cNvSpPr>
            <a:spLocks noGrp="1"/>
          </p:cNvSpPr>
          <p:nvPr>
            <p:ph type="sldNum" sz="quarter" idx="10"/>
          </p:nvPr>
        </p:nvSpPr>
        <p:spPr/>
        <p:txBody>
          <a:bodyPr/>
          <a:lstStyle/>
          <a:p>
            <a:fld id="{DD570316-22A1-4917-9C69-4935E34407F5}" type="slidenum">
              <a:rPr lang="en-US" smtClean="0"/>
              <a:pPr/>
              <a:t>27</a:t>
            </a:fld>
            <a:endParaRPr lang="en-US" dirty="0"/>
          </a:p>
        </p:txBody>
      </p:sp>
    </p:spTree>
    <p:extLst>
      <p:ext uri="{BB962C8B-B14F-4D97-AF65-F5344CB8AC3E}">
        <p14:creationId xmlns:p14="http://schemas.microsoft.com/office/powerpoint/2010/main" val="326210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new mobile apps are</a:t>
            </a:r>
            <a:r>
              <a:rPr lang="en-US" baseline="0" dirty="0"/>
              <a:t> now available! Like registering for either FieldCheck or BeeCheck, both are </a:t>
            </a:r>
            <a:r>
              <a:rPr lang="en-US" b="1" baseline="0" dirty="0"/>
              <a:t>free</a:t>
            </a:r>
            <a:r>
              <a:rPr lang="en-US" baseline="0" dirty="0"/>
              <a:t>!</a:t>
            </a:r>
            <a:endParaRPr lang="en-US" dirty="0"/>
          </a:p>
        </p:txBody>
      </p:sp>
      <p:sp>
        <p:nvSpPr>
          <p:cNvPr id="4" name="Slide Number Placeholder 3"/>
          <p:cNvSpPr>
            <a:spLocks noGrp="1"/>
          </p:cNvSpPr>
          <p:nvPr>
            <p:ph type="sldNum" sz="quarter" idx="10"/>
          </p:nvPr>
        </p:nvSpPr>
        <p:spPr/>
        <p:txBody>
          <a:bodyPr/>
          <a:lstStyle/>
          <a:p>
            <a:fld id="{886496A2-E46F-3A40-8C56-360381BE6EA7}" type="slidenum">
              <a:rPr lang="en-US" smtClean="0"/>
              <a:t>28</a:t>
            </a:fld>
            <a:endParaRPr lang="en-US" dirty="0"/>
          </a:p>
        </p:txBody>
      </p:sp>
    </p:spTree>
    <p:extLst>
      <p:ext uri="{BB962C8B-B14F-4D97-AF65-F5344CB8AC3E}">
        <p14:creationId xmlns:p14="http://schemas.microsoft.com/office/powerpoint/2010/main" val="138094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a:t>
            </a:r>
            <a:r>
              <a:rPr lang="en-US" b="1" baseline="0" dirty="0"/>
              <a:t> 31-43, Commercial Applicators &amp; Registered Technicians, are required to be presented in addition to Slides 1-29, as part of all recertification courses for Commercial Applicators and Registered Technicians. Should a specific slide(s), for example, Dicamba, not be appropriate for the specific audience and categories approved as part of the recertification course, they may be omitted and other slides may be added.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63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C8F3B-D9AF-4824-A62C-F0D8F810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the Fall of each year (normally October),</a:t>
            </a:r>
            <a:r>
              <a:rPr lang="en-US" baseline="0" dirty="0"/>
              <a:t> OPS ends notices to applicators who need recertification credit in order to renew their certificates within the next year, and remind them to attend a recertification class</a:t>
            </a:r>
            <a:r>
              <a:rPr lang="en-US" dirty="0"/>
              <a:t>.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Government applicators</a:t>
            </a:r>
            <a:r>
              <a:rPr lang="en-US" dirty="0"/>
              <a:t> (both RT and commercial) will be renewed and mailed out automatically in May if you have enough recertification credit. </a:t>
            </a:r>
            <a:r>
              <a:rPr lang="en-US" b="1" dirty="0"/>
              <a:t>Make sure OPS has your correct mailing address on file.</a:t>
            </a:r>
          </a:p>
          <a:p>
            <a:endParaRPr lang="en-US" b="1" dirty="0"/>
          </a:p>
          <a:p>
            <a:pPr defTabSz="942289">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defTabSz="942289">
              <a:defRPr/>
            </a:pPr>
            <a:r>
              <a:rPr lang="en-US" dirty="0"/>
              <a:t>  </a:t>
            </a:r>
          </a:p>
          <a:p>
            <a:r>
              <a:rPr lang="en-US" dirty="0"/>
              <a:t>What happens if you’ve been busy or forgetful? For 60 days, from July 1-August 29, you can send in the renewal form with a 20% late fee. For 60 days, from Jul 1-Aug 29, you can try to find a class, or retake certification exams.  </a:t>
            </a:r>
            <a:r>
              <a:rPr lang="en-US" b="1" u="sng" dirty="0"/>
              <a:t>*Until you meet both requirements,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2015810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fees prescribed in 2 VAC 5-675 are utilized to operate the agency’s pesticide programs, which protect human health and the environment by ensuring the proper use of pesticides used to control pests that adversely affect crops, structures, health, and domestic animals. </a:t>
            </a:r>
            <a:r>
              <a:rPr lang="en-US" dirty="0"/>
              <a:t>Program activities include certifying approximately 24,000 pesticide applicators, licensing of approximately 3,000 pesticide businesses, registering approximately 16,000 pesticide products, and conducting route inspections and investigations</a:t>
            </a:r>
            <a:endParaRPr lang="en-US" baseline="0" dirty="0"/>
          </a:p>
          <a:p>
            <a:endParaRPr lang="en-US" b="0" baseline="0" dirty="0"/>
          </a:p>
          <a:p>
            <a:r>
              <a:rPr lang="en-US" b="0" dirty="0"/>
              <a:t>The current fees became effective on July 11, 2019. With their approval of the fee increases in 2019, the Board of Agriculture and Consumer Services agreed to convene a Pesticide Fee Regulatory Advisory Panel two years after the effective date of current fees.  At its July 20, 2021 meeting, the Pesticide Fee Regulatory Advisory Panel recommended to the Board that the renewal fee be eliminated for pesticide applicators. </a:t>
            </a:r>
          </a:p>
          <a:p>
            <a:endParaRPr lang="en-US" b="1" dirty="0"/>
          </a:p>
          <a:p>
            <a:endParaRPr lang="en-US" i="0" baseline="0" dirty="0"/>
          </a:p>
          <a:p>
            <a:r>
              <a:rPr lang="en-US" b="1" i="0" baseline="0" dirty="0"/>
              <a:t>Until such time as the fee amendment is final, the current fee structure remains in place.</a:t>
            </a:r>
          </a:p>
          <a:p>
            <a:endParaRPr lang="en-US" i="0" baseline="0" dirty="0"/>
          </a:p>
          <a:p>
            <a:endParaRPr lang="en-US" i="1" dirty="0"/>
          </a:p>
        </p:txBody>
      </p:sp>
      <p:sp>
        <p:nvSpPr>
          <p:cNvPr id="4" name="Slide Number Placeholder 3"/>
          <p:cNvSpPr>
            <a:spLocks noGrp="1"/>
          </p:cNvSpPr>
          <p:nvPr>
            <p:ph type="sldNum" sz="quarter" idx="10"/>
          </p:nvPr>
        </p:nvSpPr>
        <p:spPr/>
        <p:txBody>
          <a:bodyPr/>
          <a:lstStyle/>
          <a:p>
            <a:fld id="{536EF407-9E27-4D9B-8EB8-BA7129A0C87E}" type="slidenum">
              <a:rPr lang="en-US" smtClean="0"/>
              <a:t>34</a:t>
            </a:fld>
            <a:endParaRPr lang="en-US" dirty="0"/>
          </a:p>
        </p:txBody>
      </p:sp>
    </p:spTree>
    <p:extLst>
      <p:ext uri="{BB962C8B-B14F-4D97-AF65-F5344CB8AC3E}">
        <p14:creationId xmlns:p14="http://schemas.microsoft.com/office/powerpoint/2010/main" val="1614090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Virginia Department of Agriculture and Consumer Services (VDACS) Office of Pesticide Services (OPS) is responsible for regulating pesticides in Virginia.  Simply stated, OPS regulates pesticides and the people and businesses that use or sell them.  Regulatory requirements are contained within the Virginia Pesticide Control Act (Act) and Regulations Pursuant to the Act (Regulations).  In addition to ensuring compliance with the Act and Regulations, OPS also has the authority to enforce the Federal Insecticide, Fungicide and Rodenticide Act (FIFRA).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3</a:t>
            </a:fld>
            <a:endParaRPr lang="en-US" dirty="0"/>
          </a:p>
        </p:txBody>
      </p:sp>
    </p:spTree>
    <p:extLst>
      <p:ext uri="{BB962C8B-B14F-4D97-AF65-F5344CB8AC3E}">
        <p14:creationId xmlns:p14="http://schemas.microsoft.com/office/powerpoint/2010/main" val="1696478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C8F3B-D9AF-4824-A62C-F0D8F810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October of the year that your certificate expires</a:t>
            </a:r>
            <a:r>
              <a:rPr lang="en-US" baseline="0" dirty="0"/>
              <a:t> </a:t>
            </a:r>
            <a:r>
              <a:rPr lang="en-US" dirty="0"/>
              <a:t>we’ll send you a notice listing when your categories expire, and reminding you to attend a recertification class.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Government applicators</a:t>
            </a:r>
            <a:r>
              <a:rPr lang="en-US" dirty="0"/>
              <a:t> (both RT and commercial) will be renewed and mailed out automatically in May if you have enough recertification credit. </a:t>
            </a:r>
            <a:r>
              <a:rPr lang="en-US" b="1" dirty="0"/>
              <a:t>Make sure OPS has your correct mailing address on file.</a:t>
            </a:r>
          </a:p>
          <a:p>
            <a:endParaRPr lang="en-US" b="1" dirty="0"/>
          </a:p>
          <a:p>
            <a:pPr defTabSz="942289">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defTabSz="942289">
              <a:defRPr/>
            </a:pPr>
            <a:r>
              <a:rPr lang="en-US" dirty="0"/>
              <a:t>  </a:t>
            </a:r>
          </a:p>
          <a:p>
            <a:r>
              <a:rPr lang="en-US" dirty="0"/>
              <a:t>What happens if you’ve been busy or forgetful? For 60 days, from July 1-August 29, you can send in the renewal form with a 20% late fee. For 60 days, from Jul 1-Aug 29, you can try to find a class, or retake certification exams.  </a:t>
            </a:r>
            <a:r>
              <a:rPr lang="en-US" b="1" u="sng" dirty="0"/>
              <a:t>*Until you meet both requirements,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1469936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trainee and</a:t>
            </a:r>
            <a:r>
              <a:rPr lang="en-US" baseline="0" dirty="0"/>
              <a:t> the </a:t>
            </a:r>
            <a:r>
              <a:rPr lang="en-US" dirty="0"/>
              <a:t>CCA who provides the training will both sign the “</a:t>
            </a:r>
            <a:r>
              <a:rPr lang="en-US" i="1" dirty="0"/>
              <a:t>Pesticide Registered Technician Application</a:t>
            </a:r>
            <a:r>
              <a:rPr lang="en-US" dirty="0"/>
              <a:t>” (RT-A) form and</a:t>
            </a:r>
            <a:r>
              <a:rPr lang="en-US" baseline="0" dirty="0"/>
              <a:t> certify that all required training (40 hours total) has been provided.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 and</a:t>
            </a:r>
            <a:r>
              <a:rPr lang="en-US" baseline="0" dirty="0"/>
              <a:t> the </a:t>
            </a:r>
            <a:r>
              <a:rPr lang="en-US" dirty="0"/>
              <a:t>CCA who provides the training will both sign the “</a:t>
            </a:r>
            <a:r>
              <a:rPr lang="en-US" i="1" dirty="0"/>
              <a:t>Proof</a:t>
            </a:r>
            <a:r>
              <a:rPr lang="en-US" i="1" baseline="0" dirty="0"/>
              <a:t> of Additional Category Specific Training for </a:t>
            </a:r>
            <a:r>
              <a:rPr lang="en-US" i="1" dirty="0"/>
              <a:t>Registered Technicians</a:t>
            </a:r>
            <a:r>
              <a:rPr lang="en-US" dirty="0"/>
              <a:t>” form and</a:t>
            </a:r>
            <a:r>
              <a:rPr lang="en-US" baseline="0" dirty="0"/>
              <a:t> certify that the technician has received training in additional categories.  These categories will appear on the RT Certificate under </a:t>
            </a:r>
            <a:r>
              <a:rPr lang="en-US" b="1" baseline="0" dirty="0"/>
              <a:t>TRAINED IN </a:t>
            </a:r>
            <a:r>
              <a:rPr lang="en-US" baseline="0" dirty="0"/>
              <a:t>section.</a:t>
            </a:r>
          </a:p>
          <a:p>
            <a:endParaRPr lang="en-US" baseline="0" dirty="0"/>
          </a:p>
          <a:p>
            <a:r>
              <a:rPr lang="en-US" baseline="0" dirty="0"/>
              <a:t>http://www.vdacs.virginia.gov/pdf/RegTech.AdditionalCatTraining.pdf</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4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2VAC5-685-20. General Requirements for Certification. Part II. Certification of Pesticide Applicators, states </a:t>
            </a:r>
            <a:r>
              <a:rPr lang="en-US" i="1" dirty="0"/>
              <a:t>C. Employees of local, state, and federal governmental agencies who use or supervise the use of any pesticide on any area in the performance of their official duties must be certified as either commercial applicators not for hire or registered technicians, but they are exempt from any certification fees…</a:t>
            </a:r>
          </a:p>
          <a:p>
            <a:endParaRPr lang="en-US" i="1" dirty="0"/>
          </a:p>
          <a:p>
            <a:r>
              <a:rPr lang="en-US" i="0" dirty="0"/>
              <a:t>Government employees</a:t>
            </a:r>
            <a:r>
              <a:rPr lang="en-US" i="0" baseline="0" dirty="0"/>
              <a:t> are also subject to all other provisions of the Act and Regulations, including training, recertification and recordkeeping.  However, as they do not work for a “pesticide business”, rather they make applications as part of their official duties, government agencies are not required to have a certified commercial applicator on Staff.  This can be problematic as only a certified commercial applicator can train prospective (new) registered technicians.  There are options for governmental agencies seeking to train prospective applicators:</a:t>
            </a:r>
          </a:p>
          <a:p>
            <a:pPr marL="749049" lvl="1" indent="-249683">
              <a:buFont typeface="+mj-lt"/>
              <a:buAutoNum type="arabicPeriod"/>
            </a:pPr>
            <a:r>
              <a:rPr lang="en-US" i="0" baseline="0" dirty="0"/>
              <a:t>Have a certified commercial applicator on Staff to train prospective registered technicians; or</a:t>
            </a:r>
          </a:p>
          <a:p>
            <a:pPr marL="749049" lvl="1" indent="-249683">
              <a:buFont typeface="+mj-lt"/>
              <a:buAutoNum type="arabicPeriod"/>
            </a:pPr>
            <a:r>
              <a:rPr lang="en-US" i="0" baseline="0" dirty="0"/>
              <a:t>Work with other Governmental agencies with a certified commercial applicator to train new prospective registered technicians; or</a:t>
            </a:r>
          </a:p>
          <a:p>
            <a:pPr marL="749049" lvl="1" indent="-249683">
              <a:buFont typeface="+mj-lt"/>
              <a:buAutoNum type="arabicPeriod"/>
            </a:pPr>
            <a:r>
              <a:rPr lang="en-US" i="0" baseline="0" dirty="0"/>
              <a:t>Hire or otherwise retain a certified commercial applicator to train prospective registered technicians.</a:t>
            </a:r>
          </a:p>
          <a:p>
            <a:pPr marL="249683" indent="-249683">
              <a:buFont typeface="+mj-lt"/>
              <a:buAutoNum type="arabicPeriod"/>
            </a:pPr>
            <a:endParaRPr lang="en-US" i="0" baseline="0" dirty="0"/>
          </a:p>
          <a:p>
            <a:endParaRPr lang="en-US" i="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478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 annual pesticide business license is required for each location or outlet that sells, distributes, stores, applies, or recommends for use any pesticide.</a:t>
            </a:r>
          </a:p>
          <a:p>
            <a:endParaRPr lang="en-US" baseline="0" dirty="0"/>
          </a:p>
          <a:p>
            <a:r>
              <a:rPr lang="en-US" u="sng" dirty="0"/>
              <a:t>No</a:t>
            </a:r>
            <a:r>
              <a:rPr lang="en-US" dirty="0"/>
              <a:t> pesticide business may sell, distribute, or store any pesticide without a pesticide business license.</a:t>
            </a:r>
          </a:p>
          <a:p>
            <a:endParaRPr lang="en-US" dirty="0"/>
          </a:p>
          <a:p>
            <a:r>
              <a:rPr lang="en-US" u="sng" dirty="0"/>
              <a:t>No</a:t>
            </a:r>
            <a:r>
              <a:rPr lang="en-US" dirty="0"/>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dirty="0"/>
          </a:p>
          <a:p>
            <a:r>
              <a:rPr lang="en-US" b="1" dirty="0"/>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dirty="0"/>
              <a:t>.  </a:t>
            </a:r>
          </a:p>
          <a:p>
            <a:endParaRPr lang="en-US" baseline="0" dirty="0"/>
          </a:p>
          <a:p>
            <a:r>
              <a:rPr lang="en-US" baseline="0" dirty="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courtesyA business must have a valid license so a business owner/operator must ensure they do!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69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OPS may</a:t>
            </a:r>
            <a:r>
              <a:rPr lang="en-US" baseline="0" dirty="0"/>
              <a:t> notify businesses when their insurance lapses, it is ultimately their responsibility to provide up to date evidence of financial responsibility (i.e. Certificate of Insurance)</a:t>
            </a:r>
          </a:p>
          <a:p>
            <a:endParaRPr lang="en-US" baseline="0" dirty="0"/>
          </a:p>
          <a:p>
            <a:r>
              <a:rPr lang="en-US" baseline="0" dirty="0"/>
              <a:t>Business are required to have the following amount of financial responsibility:</a:t>
            </a:r>
          </a:p>
          <a:p>
            <a:endParaRPr lang="en-US" baseline="0" dirty="0"/>
          </a:p>
          <a:p>
            <a:pPr marL="176679" indent="-176679">
              <a:buFont typeface="Arial" panose="020B0604020202020204" pitchFamily="34" charset="0"/>
              <a:buChar char="•"/>
            </a:pPr>
            <a:r>
              <a:rPr lang="en-US" baseline="0" dirty="0"/>
              <a:t>$100,000 for property damage;</a:t>
            </a:r>
          </a:p>
          <a:p>
            <a:pPr marL="176679" indent="-176679">
              <a:buFont typeface="Arial" panose="020B0604020202020204" pitchFamily="34" charset="0"/>
              <a:buChar char="•"/>
            </a:pPr>
            <a:r>
              <a:rPr lang="en-US" baseline="0" dirty="0"/>
              <a:t>$100,000 for personal injury or death of one person; and,</a:t>
            </a:r>
          </a:p>
          <a:p>
            <a:pPr marL="176679" indent="-176679">
              <a:buFont typeface="Arial" panose="020B0604020202020204" pitchFamily="34" charset="0"/>
              <a:buChar char="•"/>
            </a:pPr>
            <a:r>
              <a:rPr lang="en-US" baseline="0" dirty="0"/>
              <a:t>$300,000 per occurrence.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78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Refunds</a:t>
            </a:r>
            <a:r>
              <a:rPr lang="en-US" baseline="0" dirty="0"/>
              <a:t> are sent from OPS to Finance for processing.</a:t>
            </a:r>
          </a:p>
          <a:p>
            <a:endParaRPr lang="en-US" baseline="0" dirty="0"/>
          </a:p>
          <a:p>
            <a:r>
              <a:rPr lang="en-US" dirty="0"/>
              <a:t>Businesses </a:t>
            </a:r>
            <a:r>
              <a:rPr lang="en-US" baseline="0" dirty="0"/>
              <a:t>should avoid sending duplicate checks if at all possible.  </a:t>
            </a:r>
          </a:p>
          <a:p>
            <a:endParaRPr lang="en-US" baseline="0" dirty="0"/>
          </a:p>
          <a:p>
            <a:r>
              <a:rPr lang="en-US" baseline="0" dirty="0"/>
              <a:t>If a business or person believes that an overpayment has been made, they should not cancel the check.  They should let us refund it.</a:t>
            </a:r>
          </a:p>
          <a:p>
            <a:endParaRPr lang="en-US" baseline="0" dirty="0"/>
          </a:p>
          <a:p>
            <a:r>
              <a:rPr lang="en-US" baseline="0" dirty="0"/>
              <a:t>There is a $50 fee for checks which are returned due to non-sufficient funds, cancellation, etc.</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684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Tell </a:t>
            </a:r>
            <a:r>
              <a:rPr lang="en-US" u="sng" dirty="0">
                <a:latin typeface="Times New Roman" panose="02020603050405020304" pitchFamily="18" charset="0"/>
                <a:cs typeface="Times New Roman" panose="02020603050405020304" pitchFamily="18" charset="0"/>
              </a:rPr>
              <a:t>YOUR</a:t>
            </a:r>
            <a:r>
              <a:rPr lang="en-US" dirty="0">
                <a:latin typeface="Times New Roman" panose="02020603050405020304" pitchFamily="18" charset="0"/>
                <a:cs typeface="Times New Roman" panose="02020603050405020304" pitchFamily="18" charset="0"/>
              </a:rPr>
              <a:t> story every time you apply.</a:t>
            </a:r>
          </a:p>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1D4944-4D8D-41BA-A4AE-523A741223E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48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a:t>
            </a:r>
            <a:r>
              <a:rPr lang="en-US" baseline="0" dirty="0"/>
              <a:t> conducting inspections or investigations, Pesticide Investigators will often review pesticide application records which are required by law for all commercial pesticide applications.  Records contain information regarding how a pesticide was applied and are used to determine compliance with the label requirements.</a:t>
            </a:r>
          </a:p>
          <a:p>
            <a:endParaRPr lang="en-US" baseline="0" dirty="0"/>
          </a:p>
          <a:p>
            <a:r>
              <a:rPr lang="en-US" baseline="0" dirty="0"/>
              <a:t>How you keep your records is up to you.  They can be paper, electronic or a combination of both. The law requires records covered in this chapter shall, upon written request, be made available for during normal business hours. Records not readily available shall be submitted to the commissioner within 72 hours if so requested in writing. Records may be submitted electronically in a manner specified by VDACS, including, but not limited to, electronic mail or by completing any forms provided online by VDACS.  Records are required to be kept for 2 years. .  Failure to keep the proper records is a violation and applicators may be subject to enforcement action if they do not keep records.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D4944-4D8D-41BA-A4AE-523A74122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159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don’t know, call the Office of Pesticide Services or visit the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7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a:t>
            </a:fld>
            <a:endParaRPr lang="en-US" dirty="0"/>
          </a:p>
        </p:txBody>
      </p:sp>
    </p:spTree>
    <p:extLst>
      <p:ext uri="{BB962C8B-B14F-4D97-AF65-F5344CB8AC3E}">
        <p14:creationId xmlns:p14="http://schemas.microsoft.com/office/powerpoint/2010/main" val="40867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a:t>
            </a:r>
            <a:r>
              <a:rPr lang="en-US" baseline="0" dirty="0"/>
              <a:t> Investigators conduct routine inspections and investigate all tips/complains/reports alleging potential violations of pesticide laws or regulations.  As part of any inspection or investigation, the Pesticide Investigator may complete one or more of the following activities:</a:t>
            </a:r>
          </a:p>
          <a:p>
            <a:pPr marL="235572" indent="-235572">
              <a:buFont typeface="+mj-lt"/>
              <a:buAutoNum type="arabicPeriod"/>
            </a:pPr>
            <a:r>
              <a:rPr lang="en-US" dirty="0"/>
              <a:t>Conducting interviews</a:t>
            </a:r>
          </a:p>
          <a:p>
            <a:pPr marL="235572" indent="-235572">
              <a:buFont typeface="+mj-lt"/>
              <a:buAutoNum type="arabicPeriod"/>
            </a:pPr>
            <a:r>
              <a:rPr lang="en-US" dirty="0"/>
              <a:t>Visiting site</a:t>
            </a:r>
          </a:p>
          <a:p>
            <a:pPr marL="235572" indent="-235572">
              <a:buFont typeface="+mj-lt"/>
              <a:buAutoNum type="arabicPeriod"/>
            </a:pPr>
            <a:r>
              <a:rPr lang="en-US" dirty="0"/>
              <a:t>Observing an application</a:t>
            </a:r>
          </a:p>
          <a:p>
            <a:pPr marL="235572" indent="-235572">
              <a:buFont typeface="+mj-lt"/>
              <a:buAutoNum type="arabicPeriod"/>
            </a:pPr>
            <a:r>
              <a:rPr lang="en-US" dirty="0"/>
              <a:t>Taking photographs</a:t>
            </a:r>
          </a:p>
          <a:p>
            <a:pPr marL="235572" indent="-235572">
              <a:buFont typeface="+mj-lt"/>
              <a:buAutoNum type="arabicPeriod"/>
            </a:pPr>
            <a:r>
              <a:rPr lang="en-US" dirty="0"/>
              <a:t>Collecting samples (residue/formulation)</a:t>
            </a:r>
          </a:p>
          <a:p>
            <a:pPr marL="235572" indent="-235572">
              <a:buFont typeface="+mj-lt"/>
              <a:buAutoNum type="arabicPeriod"/>
            </a:pPr>
            <a:r>
              <a:rPr lang="en-US" dirty="0"/>
              <a:t>Collecting  weather data</a:t>
            </a:r>
          </a:p>
          <a:p>
            <a:pPr marL="235572" indent="-235572">
              <a:buFont typeface="+mj-lt"/>
              <a:buAutoNum type="arabicPeriod"/>
            </a:pPr>
            <a:r>
              <a:rPr lang="en-US" dirty="0"/>
              <a:t>Reviewing pesticide label and application records</a:t>
            </a:r>
          </a:p>
          <a:p>
            <a:pPr marL="235572" indent="-235572">
              <a:buFont typeface="+mj-lt"/>
              <a:buAutoNum type="arabicPeriod"/>
            </a:pPr>
            <a:endParaRPr lang="en-US" dirty="0"/>
          </a:p>
          <a:p>
            <a:r>
              <a:rPr lang="en-US" dirty="0"/>
              <a:t>Once all the information</a:t>
            </a:r>
            <a:r>
              <a:rPr lang="en-US" baseline="0" dirty="0"/>
              <a:t> is collected, the totality of the information or evidence that the Pesticide Investigator is able to collect is reviewed in a 2 stage process.  In those cases in which there is substantial evidence of a violation is found, the respondent is notified and provided an opportunity, by law, to provide additional information prior to any final action.  Should an enforcement action be taken, the respondent has the right to appear the action.</a:t>
            </a:r>
            <a:endParaRPr lang="en-US" dirty="0"/>
          </a:p>
          <a:p>
            <a:pPr marL="235572" indent="-235572">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a:t>
            </a:fld>
            <a:endParaRPr lang="en-US" dirty="0"/>
          </a:p>
        </p:txBody>
      </p:sp>
    </p:spTree>
    <p:extLst>
      <p:ext uri="{BB962C8B-B14F-4D97-AF65-F5344CB8AC3E}">
        <p14:creationId xmlns:p14="http://schemas.microsoft.com/office/powerpoint/2010/main" val="379268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VDACS has the legal authority to take an enforcement</a:t>
            </a:r>
            <a:r>
              <a:rPr lang="en-US" baseline="0" dirty="0"/>
              <a:t> action for any violation of the Act or Regulation against any person (including certified applicators and the general public), businesses and other agencies.  There are a number of different types of actions that VDACS can take depending on the circumstances including:</a:t>
            </a:r>
          </a:p>
          <a:p>
            <a:r>
              <a:rPr lang="en-US" dirty="0"/>
              <a:t>	1.</a:t>
            </a:r>
            <a:r>
              <a:rPr lang="en-US" baseline="0" dirty="0"/>
              <a:t> type of violation;</a:t>
            </a:r>
          </a:p>
          <a:p>
            <a:r>
              <a:rPr lang="en-US" baseline="0" dirty="0"/>
              <a:t>	2. damages or potential for damage;</a:t>
            </a:r>
          </a:p>
          <a:p>
            <a:r>
              <a:rPr lang="en-US" baseline="0" dirty="0"/>
              <a:t>	3. culpability;</a:t>
            </a:r>
          </a:p>
          <a:p>
            <a:r>
              <a:rPr lang="en-US" baseline="0" dirty="0"/>
              <a:t>	4. history of violations; and</a:t>
            </a:r>
          </a:p>
          <a:p>
            <a:r>
              <a:rPr lang="en-US" baseline="0" dirty="0"/>
              <a:t>	5. good faith attempt to come into compliance.</a:t>
            </a:r>
          </a:p>
          <a:p>
            <a:endParaRPr lang="en-US" baseline="0" dirty="0"/>
          </a:p>
          <a:p>
            <a:r>
              <a:rPr lang="en-US" baseline="0" dirty="0"/>
              <a:t>For any enforcement action, the person, business or agency has the right to appeal.</a:t>
            </a:r>
          </a:p>
          <a:p>
            <a:endParaRPr lang="en-US" baseline="0" dirty="0"/>
          </a:p>
          <a:p>
            <a:r>
              <a:rPr lang="en-US" baseline="0" dirty="0"/>
              <a:t>VDACS may also refer any violations to the US Environmental Protection Agency for action.</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6</a:t>
            </a:fld>
            <a:endParaRPr lang="en-US" dirty="0"/>
          </a:p>
        </p:txBody>
      </p:sp>
    </p:spTree>
    <p:extLst>
      <p:ext uri="{BB962C8B-B14F-4D97-AF65-F5344CB8AC3E}">
        <p14:creationId xmlns:p14="http://schemas.microsoft.com/office/powerpoint/2010/main" val="106347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violations for FY21 are the same as in past years – just in a different</a:t>
            </a:r>
            <a:r>
              <a:rPr lang="en-US" baseline="0" dirty="0"/>
              <a:t> order. </a:t>
            </a:r>
            <a:endParaRPr lang="en-US" dirty="0"/>
          </a:p>
          <a:p>
            <a:endParaRPr lang="en-US" dirty="0"/>
          </a:p>
          <a:p>
            <a:pPr defTabSz="942289">
              <a:defRPr/>
            </a:pPr>
            <a:r>
              <a:rPr lang="en-US" dirty="0"/>
              <a:t>#1:  </a:t>
            </a:r>
            <a:r>
              <a:rPr lang="en-US" u="sng" dirty="0"/>
              <a:t>Sale or Use of Unregistered Product</a:t>
            </a:r>
            <a:r>
              <a:rPr lang="en-US" dirty="0"/>
              <a:t>:  Every</a:t>
            </a:r>
            <a:r>
              <a:rPr lang="en-US" baseline="0" dirty="0"/>
              <a:t> product that is manufactured, distributed, sold, offered for sale, used or offered for use must be registered </a:t>
            </a:r>
            <a:r>
              <a:rPr lang="en-US" dirty="0"/>
              <a:t>both by United States Environmental Protection Agency (EPA) and with VDACS (there are some</a:t>
            </a:r>
            <a:r>
              <a:rPr lang="en-US" baseline="0" dirty="0"/>
              <a:t> exemptions to the requirement to be federally registered, however, ALL pesticides must be registered in Virginia).</a:t>
            </a:r>
            <a:r>
              <a:rPr lang="en-US" dirty="0"/>
              <a:t> Investigators inspecting pesticide businesses and retailers found a number of products not registered in VA but offered for sale.  Violations included both discontinued products and those that were never registered.</a:t>
            </a:r>
          </a:p>
          <a:p>
            <a:pPr defTabSz="942289">
              <a:defRPr/>
            </a:pPr>
            <a:endParaRPr lang="en-US" dirty="0"/>
          </a:p>
          <a:p>
            <a:r>
              <a:rPr lang="en-US" dirty="0"/>
              <a:t>#2</a:t>
            </a:r>
            <a:r>
              <a:rPr lang="en-US" u="sng" dirty="0"/>
              <a:t>: Not Certified</a:t>
            </a:r>
            <a:r>
              <a:rPr lang="en-US" dirty="0"/>
              <a:t>: This</a:t>
            </a:r>
            <a:r>
              <a:rPr lang="en-US" baseline="0" dirty="0"/>
              <a:t> includes both applicators that have never been certified as well as applicators that did not maintain their certification or did not renew their certification as required.  The Virginia Pesticide Control Act requires:</a:t>
            </a:r>
          </a:p>
          <a:p>
            <a:pPr marL="176679" indent="-176679">
              <a:buFont typeface="Arial" panose="020B0604020202020204" pitchFamily="34" charset="0"/>
              <a:buChar char="•"/>
            </a:pPr>
            <a:r>
              <a:rPr lang="en-US" dirty="0"/>
              <a:t>Any person who uses (except under supervised conditions of training for certification) or supervises the use of any pesticide in exchange for compensation of any kind</a:t>
            </a:r>
            <a:r>
              <a:rPr lang="en-US" baseline="0" dirty="0"/>
              <a:t> b</a:t>
            </a:r>
            <a:r>
              <a:rPr lang="en-US" dirty="0"/>
              <a:t>e certified</a:t>
            </a:r>
            <a:r>
              <a:rPr lang="en-US" baseline="0" dirty="0"/>
              <a:t> a</a:t>
            </a:r>
            <a:r>
              <a:rPr lang="en-US" dirty="0"/>
              <a:t>s either a commercial applicator or registered technician. All commercial applicator or registered technician</a:t>
            </a:r>
            <a:r>
              <a:rPr lang="en-US" baseline="0" dirty="0"/>
              <a:t> certifications expire on June 30 of either the odd or even year</a:t>
            </a:r>
            <a:r>
              <a:rPr lang="en-US" dirty="0"/>
              <a:t>; and</a:t>
            </a:r>
          </a:p>
          <a:p>
            <a:pPr marL="176679" indent="-176679">
              <a:buFont typeface="Arial" panose="020B0604020202020204" pitchFamily="34" charset="0"/>
              <a:buChar char="•"/>
            </a:pPr>
            <a:r>
              <a:rPr lang="en-US" dirty="0"/>
              <a:t>Any person who applies restricted use on any property in the production of an agricultural commodity</a:t>
            </a:r>
            <a:r>
              <a:rPr lang="en-US" baseline="0" dirty="0"/>
              <a:t> be certified</a:t>
            </a:r>
            <a:r>
              <a:rPr lang="en-US" dirty="0"/>
              <a:t> as private applicator. All private applicator certifications expire on December 31 of either the odd</a:t>
            </a:r>
            <a:r>
              <a:rPr lang="en-US" baseline="0" dirty="0"/>
              <a:t> or even year.</a:t>
            </a:r>
            <a:endParaRPr lang="en-US" dirty="0"/>
          </a:p>
          <a:p>
            <a:pPr marL="176679" indent="-176679">
              <a:buFont typeface="Arial" panose="020B0604020202020204" pitchFamily="34" charset="0"/>
              <a:buChar char="•"/>
            </a:pPr>
            <a:endParaRPr lang="en-US" dirty="0"/>
          </a:p>
          <a:p>
            <a:pPr defTabSz="942289">
              <a:defRPr/>
            </a:pPr>
            <a:r>
              <a:rPr lang="en-US" dirty="0"/>
              <a:t>#3: </a:t>
            </a:r>
            <a:r>
              <a:rPr lang="en-US" u="sng" dirty="0"/>
              <a:t>Misuse</a:t>
            </a:r>
            <a:r>
              <a:rPr lang="en-US" u="sng" baseline="0" dirty="0"/>
              <a:t> and Negligence</a:t>
            </a:r>
            <a:r>
              <a:rPr lang="en-US" baseline="0" dirty="0"/>
              <a:t>:</a:t>
            </a:r>
            <a:endParaRPr lang="en-US" dirty="0"/>
          </a:p>
          <a:p>
            <a:pPr marL="471145" lvl="1" defTabSz="942289">
              <a:defRPr/>
            </a:pPr>
            <a:r>
              <a:rPr lang="en-US" u="sng" dirty="0"/>
              <a:t>Misuse</a:t>
            </a:r>
            <a:r>
              <a:rPr lang="en-US" dirty="0"/>
              <a:t> covers a wide range of things, including failure to wear the personal</a:t>
            </a:r>
            <a:r>
              <a:rPr lang="en-US" baseline="0" dirty="0"/>
              <a:t> protection equipment (PPE)</a:t>
            </a:r>
            <a:r>
              <a:rPr lang="en-US" dirty="0"/>
              <a:t> required by the label.  However, any failure to follow the label is “misuse”. </a:t>
            </a:r>
          </a:p>
          <a:p>
            <a:pPr marL="471145" lvl="1" defTabSz="942289">
              <a:defRPr/>
            </a:pPr>
            <a:r>
              <a:rPr lang="en-US" u="sng" dirty="0"/>
              <a:t>Negligence</a:t>
            </a:r>
            <a:r>
              <a:rPr lang="en-US" baseline="0" dirty="0"/>
              <a:t> refers to “applying any pesticide in a negligent manner” and includes pesticides applied in a way that may have adverse impacts to human health or the environment.</a:t>
            </a:r>
            <a:endParaRPr lang="en-US" dirty="0"/>
          </a:p>
          <a:p>
            <a:endParaRPr lang="en-US" dirty="0"/>
          </a:p>
          <a:p>
            <a:r>
              <a:rPr lang="en-US" dirty="0"/>
              <a:t>#4:  </a:t>
            </a:r>
            <a:r>
              <a:rPr lang="en-US" u="sng" dirty="0"/>
              <a:t>No Business License</a:t>
            </a:r>
            <a:r>
              <a:rPr lang="en-US" dirty="0"/>
              <a:t>:  This is includes those companies that apply pesticides for-hire or sell pesticides that have never had a business license or who did not renew their business license.  All pesticide business licenses expire annually on March 31.</a:t>
            </a:r>
          </a:p>
          <a:p>
            <a:endParaRPr lang="en-US" dirty="0"/>
          </a:p>
          <a:p>
            <a:r>
              <a:rPr lang="en-US" dirty="0"/>
              <a:t>#5: </a:t>
            </a:r>
            <a:r>
              <a:rPr lang="en-US" u="sng" dirty="0"/>
              <a:t>Recordkeeping:</a:t>
            </a:r>
            <a:r>
              <a:rPr lang="en-US" dirty="0"/>
              <a:t> </a:t>
            </a:r>
            <a:r>
              <a:rPr lang="en-US" baseline="0" dirty="0"/>
              <a:t> This refers to not keeping complete rec</a:t>
            </a:r>
            <a:r>
              <a:rPr lang="en-US" dirty="0"/>
              <a:t>ords of applications by applicators and pesticide businesses.  For Private Applicators, this includes Worker Protection Standards (WPS) records and records of Restricted Use Products (RUPs).  Commercial Applicators, Registered Technicians, and Licensed Pesticide Businesses (for-hire applicators) must keep records of ALL pesticides they apply including general use and restricted</a:t>
            </a:r>
            <a:r>
              <a:rPr lang="en-US" baseline="0" dirty="0"/>
              <a:t> use pesticides</a:t>
            </a:r>
            <a:r>
              <a:rPr lang="en-US" dirty="0"/>
              <a:t>. (In addition, licensed Pesticide Businesses must keep sales records of RUPs.)</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7</a:t>
            </a:fld>
            <a:endParaRPr lang="en-US" dirty="0"/>
          </a:p>
        </p:txBody>
      </p:sp>
    </p:spTree>
    <p:extLst>
      <p:ext uri="{BB962C8B-B14F-4D97-AF65-F5344CB8AC3E}">
        <p14:creationId xmlns:p14="http://schemas.microsoft.com/office/powerpoint/2010/main" val="324740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violations and a possible enforcement action, all pesticide applicators must follow the Virginia Pesticide Control and its related regulations. A violation can be avoided by following the requirements contained in the Act and regulations. The sections included here are only highlights of the many requirement for applying a pesticide in Virginia. It is the responsibility of all pesticide applicators and all pesticide businesses to read, understand, and follow the Act and Regulations!</a:t>
            </a:r>
          </a:p>
        </p:txBody>
      </p:sp>
      <p:sp>
        <p:nvSpPr>
          <p:cNvPr id="4" name="Slide Number Placeholder 3"/>
          <p:cNvSpPr>
            <a:spLocks noGrp="1"/>
          </p:cNvSpPr>
          <p:nvPr>
            <p:ph type="sldNum" sz="quarter" idx="10"/>
          </p:nvPr>
        </p:nvSpPr>
        <p:spPr/>
        <p:txBody>
          <a:bodyPr/>
          <a:lstStyle/>
          <a:p>
            <a:fld id="{536EF407-9E27-4D9B-8EB8-BA7129A0C87E}" type="slidenum">
              <a:rPr lang="en-US" smtClean="0"/>
              <a:t>8</a:t>
            </a:fld>
            <a:endParaRPr lang="en-US" dirty="0"/>
          </a:p>
        </p:txBody>
      </p:sp>
    </p:spTree>
    <p:extLst>
      <p:ext uri="{BB962C8B-B14F-4D97-AF65-F5344CB8AC3E}">
        <p14:creationId xmlns:p14="http://schemas.microsoft.com/office/powerpoint/2010/main" val="72997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person, business or agency (known as the respondent)  issued a letter of caution or a civil penalty by VDACS has the right to appeal either the fact of the violation or any civil penalty taken.</a:t>
            </a:r>
          </a:p>
          <a:p>
            <a:endParaRPr lang="en-US" baseline="0" dirty="0"/>
          </a:p>
          <a:p>
            <a:r>
              <a:rPr lang="en-US" baseline="0" dirty="0"/>
              <a:t>The first level of appeal is to an “Informal Fact Finding Conference”.  In an informal fact finding conference, a member of the Office of Pesticide Services Staff not involved in either enforcement or compliance will serve as the fact finding conference officer. He/she will listen to any information from the respondent regarding the violation and may ask additional questions.  The fact finding conference officer will make a decision at the end of the conference.  If the respondent does not agree with the decision of the fact finding conference officer, they have the right to appeal during a “Formal Hearing”. </a:t>
            </a:r>
          </a:p>
          <a:p>
            <a:endParaRPr lang="en-US" baseline="0" dirty="0"/>
          </a:p>
          <a:p>
            <a:r>
              <a:rPr lang="en-US" baseline="0" dirty="0"/>
              <a:t>In a formal hearing, the Hearing Officer is an attorney appointed by the Supreme Court of Virginia.  During a formal hearing, VDACS will be represented by the Office of the Attorney General who will present the Department’s case.  The respondent may present their own case or may elect to have an attorney. After listening to both sides, the Hearing Officer will have 30 days to make a recommendation to the Board of Agriculture and Consumer Services. The Board will make the final decision regarding the case.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9</a:t>
            </a:fld>
            <a:endParaRPr lang="en-US" dirty="0"/>
          </a:p>
        </p:txBody>
      </p:sp>
    </p:spTree>
    <p:extLst>
      <p:ext uri="{BB962C8B-B14F-4D97-AF65-F5344CB8AC3E}">
        <p14:creationId xmlns:p14="http://schemas.microsoft.com/office/powerpoint/2010/main" val="407991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894B07-60CF-4ACC-BCDF-F5AADC8377B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76506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94B07-60CF-4ACC-BCDF-F5AADC8377B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194589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94B07-60CF-4ACC-BCDF-F5AADC8377B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396143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9" name="Rectangle 8"/>
          <p:cNvSpPr/>
          <p:nvPr userDrawn="1"/>
        </p:nvSpPr>
        <p:spPr>
          <a:xfrm>
            <a:off x="1" y="0"/>
            <a:ext cx="12191999" cy="1255059"/>
          </a:xfrm>
          <a:prstGeom prst="rect">
            <a:avLst/>
          </a:prstGeom>
          <a:solidFill>
            <a:srgbClr val="007749"/>
          </a:solidFill>
          <a:ln w="76200">
            <a:solidFill>
              <a:srgbClr val="007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79294" y="1366271"/>
            <a:ext cx="11873433" cy="48906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69C3E159-E208-46BA-B409-5DFAA3723B36}" type="datetime1">
              <a:rPr lang="en-US" smtClean="0"/>
              <a:t>2/14/23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D87E05-788C-4A46-B1F3-7F8271E0D579}" type="slidenum">
              <a:rPr lang="en-US" smtClean="0"/>
              <a:t>‹#›</a:t>
            </a:fld>
            <a:endParaRPr lang="en-US" dirty="0"/>
          </a:p>
        </p:txBody>
      </p:sp>
      <p:sp>
        <p:nvSpPr>
          <p:cNvPr id="2" name="Title 1"/>
          <p:cNvSpPr>
            <a:spLocks noGrp="1"/>
          </p:cNvSpPr>
          <p:nvPr>
            <p:ph type="title"/>
          </p:nvPr>
        </p:nvSpPr>
        <p:spPr>
          <a:xfrm>
            <a:off x="179294" y="111212"/>
            <a:ext cx="11873433" cy="1143848"/>
          </a:xfrm>
        </p:spPr>
        <p:txBody>
          <a:bodyPr anchor="ct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90353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5BDF924A-968E-48D6-B0D4-FE0EE53B84B0}" type="datetime1">
              <a:rPr lang="en-US" smtClean="0"/>
              <a:t>2/14/23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4661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94B07-60CF-4ACC-BCDF-F5AADC8377B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359002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94B07-60CF-4ACC-BCDF-F5AADC8377B6}"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345696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94B07-60CF-4ACC-BCDF-F5AADC8377B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255597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94B07-60CF-4ACC-BCDF-F5AADC8377B6}" type="datetimeFigureOut">
              <a:rPr lang="en-US" smtClean="0"/>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48044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94B07-60CF-4ACC-BCDF-F5AADC8377B6}" type="datetimeFigureOut">
              <a:rPr lang="en-US" smtClean="0"/>
              <a:t>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285634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94B07-60CF-4ACC-BCDF-F5AADC8377B6}" type="datetimeFigureOut">
              <a:rPr lang="en-US" smtClean="0"/>
              <a:t>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71892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94B07-60CF-4ACC-BCDF-F5AADC8377B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23644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94B07-60CF-4ACC-BCDF-F5AADC8377B6}"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BE70A-DB7F-4D59-982D-895230A2787C}" type="slidenum">
              <a:rPr lang="en-US" smtClean="0"/>
              <a:t>‹#›</a:t>
            </a:fld>
            <a:endParaRPr lang="en-US"/>
          </a:p>
        </p:txBody>
      </p:sp>
    </p:spTree>
    <p:extLst>
      <p:ext uri="{BB962C8B-B14F-4D97-AF65-F5344CB8AC3E}">
        <p14:creationId xmlns:p14="http://schemas.microsoft.com/office/powerpoint/2010/main" val="31901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94B07-60CF-4ACC-BCDF-F5AADC8377B6}" type="datetimeFigureOut">
              <a:rPr lang="en-US" smtClean="0"/>
              <a:t>2/14/23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BE70A-DB7F-4D59-982D-895230A2787C}" type="slidenum">
              <a:rPr lang="en-US" smtClean="0"/>
              <a:t>‹#›</a:t>
            </a:fld>
            <a:endParaRPr lang="en-US"/>
          </a:p>
        </p:txBody>
      </p:sp>
    </p:spTree>
    <p:extLst>
      <p:ext uri="{BB962C8B-B14F-4D97-AF65-F5344CB8AC3E}">
        <p14:creationId xmlns:p14="http://schemas.microsoft.com/office/powerpoint/2010/main" val="1770244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regulations.gov/"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hyperlink" Target="http://www.vdacs.virginia.gov/pesticides.shtml"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hyperlink" Target="http://www.vdacs.virginia.gov/pesticide-product-registration.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www.vdacs.virginia.gov/pesticide-collection.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vdacs.virginia.gov/pesticide-container-recycling.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vdacs.virginia.gov/pdf/reports-businesses.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va.driftwatch.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hyperlink" Target="http://www.google.com/url?sa=i&amp;rct=j&amp;q=&amp;esrc=s&amp;frm=1&amp;source=images&amp;cd=&amp;cad=rja&amp;uact=8&amp;ved=0CAcQjRw&amp;url=http://blog.boattrader.com/2014/08/four-tips-avoiding-marine-head-woes.html&amp;ei=CJQZVaiaMcOkNt-dg4gP&amp;bvm=bv.89381419,d.eXY&amp;psig=AFQjCNGUqM3_y399qZMpLepXj83YBlKySA&amp;ust=1427826044012027"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hyperlink" Target="http://www.vdacs.virginia.gov/pesticides.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mailto:robert.christian@vdacs.virginia.gov" TargetMode="External"/><Relationship Id="rId4" Type="http://schemas.openxmlformats.org/officeDocument/2006/relationships/diagramLayout" Target="../diagrams/layout2.xml"/><Relationship Id="rId9" Type="http://schemas.openxmlformats.org/officeDocument/2006/relationships/hyperlink" Target="mailto:opsclrt.vdacs@vdacs.virgini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904" y="154742"/>
            <a:ext cx="9414075" cy="1363162"/>
          </a:xfrm>
        </p:spPr>
        <p:txBody>
          <a:bodyPr>
            <a:normAutofit fontScale="90000"/>
          </a:bodyPr>
          <a:lstStyle/>
          <a:p>
            <a:r>
              <a:rPr lang="en-US" sz="3200" b="1" dirty="0">
                <a:latin typeface="+mn-lt"/>
              </a:rPr>
              <a:t>2022-2023</a:t>
            </a:r>
            <a:br>
              <a:rPr lang="en-US" sz="3200" b="1" dirty="0">
                <a:latin typeface="+mn-lt"/>
              </a:rPr>
            </a:br>
            <a:r>
              <a:rPr lang="en-US" sz="3200" b="1" dirty="0">
                <a:latin typeface="+mn-lt"/>
              </a:rPr>
              <a:t>Pesticide Regulatory Update </a:t>
            </a:r>
            <a:br>
              <a:rPr lang="en-US" sz="3200" b="1" dirty="0">
                <a:latin typeface="+mn-lt"/>
              </a:rPr>
            </a:br>
            <a:endParaRPr lang="en-US" sz="3200" b="1" dirty="0">
              <a:latin typeface="+mn-lt"/>
            </a:endParaRPr>
          </a:p>
        </p:txBody>
      </p:sp>
      <p:sp>
        <p:nvSpPr>
          <p:cNvPr id="3" name="Subtitle 2"/>
          <p:cNvSpPr>
            <a:spLocks noGrp="1"/>
          </p:cNvSpPr>
          <p:nvPr>
            <p:ph type="subTitle" idx="1"/>
          </p:nvPr>
        </p:nvSpPr>
        <p:spPr>
          <a:xfrm>
            <a:off x="548640" y="5321808"/>
            <a:ext cx="11100816" cy="1536192"/>
          </a:xfrm>
        </p:spPr>
        <p:txBody>
          <a:bodyPr>
            <a:normAutofit/>
          </a:bodyPr>
          <a:lstStyle/>
          <a:p>
            <a:endParaRPr lang="en-US" dirty="0">
              <a:solidFill>
                <a:srgbClr val="002060"/>
              </a:solidFill>
            </a:endParaRPr>
          </a:p>
          <a:p>
            <a:r>
              <a:rPr lang="en-US" sz="2800" b="1" dirty="0">
                <a:solidFill>
                  <a:srgbClr val="002060"/>
                </a:solidFill>
              </a:rPr>
              <a:t>Virginia Department of Agriculture and Consumer Services</a:t>
            </a:r>
          </a:p>
          <a:p>
            <a:r>
              <a:rPr lang="en-US" sz="2800" b="1" dirty="0">
                <a:solidFill>
                  <a:srgbClr val="002060"/>
                </a:solidFill>
              </a:rPr>
              <a:t>Office of Pesticide Services</a:t>
            </a:r>
          </a:p>
        </p:txBody>
      </p:sp>
      <p:sp>
        <p:nvSpPr>
          <p:cNvPr id="4" name="Slide Number Placeholder 3"/>
          <p:cNvSpPr>
            <a:spLocks noGrp="1"/>
          </p:cNvSpPr>
          <p:nvPr>
            <p:ph type="sldNum" sz="quarter" idx="12"/>
          </p:nvPr>
        </p:nvSpPr>
        <p:spPr/>
        <p:txBody>
          <a:bodyPr/>
          <a:lstStyle/>
          <a:p>
            <a:fld id="{F570B3D5-320C-44A2-81BF-BC1224605DE1}" type="slidenum">
              <a:rPr lang="en-US" smtClean="0"/>
              <a:t>1</a:t>
            </a:fld>
            <a:endParaRPr lang="en-US" dirty="0"/>
          </a:p>
        </p:txBody>
      </p:sp>
      <p:pic>
        <p:nvPicPr>
          <p:cNvPr id="8" name="Picture 7"/>
          <p:cNvPicPr>
            <a:picLocks noChangeAspect="1"/>
          </p:cNvPicPr>
          <p:nvPr/>
        </p:nvPicPr>
        <p:blipFill>
          <a:blip r:embed="rId3"/>
          <a:stretch>
            <a:fillRect/>
          </a:stretch>
        </p:blipFill>
        <p:spPr>
          <a:xfrm>
            <a:off x="826265" y="1763194"/>
            <a:ext cx="4273770" cy="3067208"/>
          </a:xfrm>
          <a:prstGeom prst="rect">
            <a:avLst/>
          </a:prstGeom>
        </p:spPr>
      </p:pic>
      <p:pic>
        <p:nvPicPr>
          <p:cNvPr id="9" name="Picture 8"/>
          <p:cNvPicPr>
            <a:picLocks noChangeAspect="1"/>
          </p:cNvPicPr>
          <p:nvPr/>
        </p:nvPicPr>
        <p:blipFill>
          <a:blip r:embed="rId4"/>
          <a:stretch>
            <a:fillRect/>
          </a:stretch>
        </p:blipFill>
        <p:spPr>
          <a:xfrm>
            <a:off x="6403560" y="1763194"/>
            <a:ext cx="4701441" cy="3070473"/>
          </a:xfrm>
          <a:prstGeom prst="rect">
            <a:avLst/>
          </a:prstGeom>
        </p:spPr>
      </p:pic>
    </p:spTree>
    <p:extLst>
      <p:ext uri="{BB962C8B-B14F-4D97-AF65-F5344CB8AC3E}">
        <p14:creationId xmlns:p14="http://schemas.microsoft.com/office/powerpoint/2010/main" val="3291280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008" y="187452"/>
            <a:ext cx="7610856" cy="818388"/>
          </a:xfrm>
        </p:spPr>
        <p:txBody>
          <a:bodyPr/>
          <a:lstStyle/>
          <a:p>
            <a:pPr algn="ctr"/>
            <a:r>
              <a:rPr lang="en-US" b="1" dirty="0">
                <a:latin typeface="+mn-lt"/>
              </a:rPr>
              <a:t>The Label is the Law</a:t>
            </a:r>
          </a:p>
        </p:txBody>
      </p:sp>
      <p:sp>
        <p:nvSpPr>
          <p:cNvPr id="3" name="Content Placeholder 2"/>
          <p:cNvSpPr>
            <a:spLocks noGrp="1"/>
          </p:cNvSpPr>
          <p:nvPr>
            <p:ph idx="1"/>
          </p:nvPr>
        </p:nvSpPr>
        <p:spPr>
          <a:xfrm>
            <a:off x="0" y="1103972"/>
            <a:ext cx="12192000" cy="1293540"/>
          </a:xfrm>
        </p:spPr>
        <p:txBody>
          <a:bodyPr>
            <a:normAutofit/>
          </a:bodyPr>
          <a:lstStyle/>
          <a:p>
            <a:pPr marL="0" indent="0" algn="ctr">
              <a:buNone/>
            </a:pPr>
            <a:r>
              <a:rPr lang="en-US" sz="2400" b="1" dirty="0">
                <a:solidFill>
                  <a:srgbClr val="C00000"/>
                </a:solidFill>
              </a:rPr>
              <a:t>ALWAYS READ AND FOLLOW PESTICIDE PRODUCT LABELING</a:t>
            </a:r>
          </a:p>
          <a:p>
            <a:pPr marL="0" indent="0" algn="ctr">
              <a:buNone/>
            </a:pPr>
            <a:r>
              <a:rPr lang="en-US" sz="2400" b="1" i="1" dirty="0"/>
              <a:t>It is a violation of Federal and state law to </a:t>
            </a:r>
            <a:r>
              <a:rPr lang="en-US" sz="2400" b="1" i="1" dirty="0">
                <a:solidFill>
                  <a:srgbClr val="C00000"/>
                </a:solidFill>
              </a:rPr>
              <a:t>use</a:t>
            </a:r>
            <a:r>
              <a:rPr lang="en-US" sz="2400" b="1" i="1" dirty="0"/>
              <a:t> any pesticide product in a manner inconsistent with its labeling.​​​​​​​​​..</a:t>
            </a:r>
          </a:p>
        </p:txBody>
      </p:sp>
      <p:sp>
        <p:nvSpPr>
          <p:cNvPr id="4" name="Slide Number Placeholder 3"/>
          <p:cNvSpPr>
            <a:spLocks noGrp="1"/>
          </p:cNvSpPr>
          <p:nvPr>
            <p:ph type="sldNum" sz="quarter" idx="12"/>
          </p:nvPr>
        </p:nvSpPr>
        <p:spPr/>
        <p:txBody>
          <a:bodyPr/>
          <a:lstStyle/>
          <a:p>
            <a:fld id="{F570B3D5-320C-44A2-81BF-BC1224605DE1}" type="slidenum">
              <a:rPr lang="en-US" smtClean="0"/>
              <a:t>10</a:t>
            </a:fld>
            <a:endParaRPr lang="en-US" dirty="0"/>
          </a:p>
        </p:txBody>
      </p:sp>
      <p:pic>
        <p:nvPicPr>
          <p:cNvPr id="5" name="Picture 4"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7972" y="2397512"/>
            <a:ext cx="1734014" cy="1734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577972" y="4814175"/>
            <a:ext cx="6605857" cy="1403745"/>
          </a:xfrm>
          <a:prstGeom prst="rect">
            <a:avLst/>
          </a:prstGeom>
        </p:spPr>
      </p:pic>
      <p:sp>
        <p:nvSpPr>
          <p:cNvPr id="7" name="Content Placeholder 2"/>
          <p:cNvSpPr txBox="1">
            <a:spLocks/>
          </p:cNvSpPr>
          <p:nvPr/>
        </p:nvSpPr>
        <p:spPr>
          <a:xfrm>
            <a:off x="0" y="2373318"/>
            <a:ext cx="5497551" cy="448468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a:t>In Virginia, "</a:t>
            </a:r>
            <a:r>
              <a:rPr lang="en-US" sz="2400" b="1" i="1">
                <a:solidFill>
                  <a:srgbClr val="C00000"/>
                </a:solidFill>
              </a:rPr>
              <a:t>pesticide use</a:t>
            </a:r>
            <a:r>
              <a:rPr lang="en-US" sz="2400"/>
              <a:t>" is defined as the application or supervision of an application of a pesticide. </a:t>
            </a:r>
          </a:p>
          <a:p>
            <a:endParaRPr lang="en-US" sz="2400"/>
          </a:p>
          <a:p>
            <a:r>
              <a:rPr lang="en-US" sz="2400"/>
              <a:t>This includes </a:t>
            </a:r>
            <a:r>
              <a:rPr lang="en-US" sz="2400" b="1">
                <a:solidFill>
                  <a:srgbClr val="C00000"/>
                </a:solidFill>
              </a:rPr>
              <a:t>all of the routine activities </a:t>
            </a:r>
            <a:r>
              <a:rPr lang="en-US" sz="2400"/>
              <a:t>that are part of a normal pesticide application:</a:t>
            </a:r>
          </a:p>
          <a:p>
            <a:pPr lvl="1"/>
            <a:r>
              <a:rPr lang="en-US" sz="2000"/>
              <a:t>mixing, </a:t>
            </a:r>
          </a:p>
          <a:p>
            <a:pPr lvl="1"/>
            <a:r>
              <a:rPr lang="en-US" sz="2000"/>
              <a:t>loading, </a:t>
            </a:r>
          </a:p>
          <a:p>
            <a:pPr lvl="1"/>
            <a:r>
              <a:rPr lang="en-US" sz="2000"/>
              <a:t>applying,</a:t>
            </a:r>
          </a:p>
          <a:p>
            <a:pPr lvl="1"/>
            <a:r>
              <a:rPr lang="en-US" sz="2000"/>
              <a:t>handling a pesticide after the container seal is broken,</a:t>
            </a:r>
          </a:p>
          <a:p>
            <a:pPr lvl="1"/>
            <a:r>
              <a:rPr lang="en-US" sz="2000"/>
              <a:t>clean up, and </a:t>
            </a:r>
          </a:p>
          <a:p>
            <a:pPr lvl="1"/>
            <a:r>
              <a:rPr lang="en-US" sz="2000"/>
              <a:t>storage and disposal of excess product &amp; empty containers. </a:t>
            </a:r>
          </a:p>
          <a:p>
            <a:pPr lvl="1"/>
            <a:endParaRPr lang="en-US" dirty="0"/>
          </a:p>
        </p:txBody>
      </p:sp>
      <p:pic>
        <p:nvPicPr>
          <p:cNvPr id="8" name="Picture 2" descr="commercail ag applicator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78998" y="2254659"/>
            <a:ext cx="3213002" cy="240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35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36" y="344811"/>
            <a:ext cx="9637776" cy="688461"/>
          </a:xfrm>
        </p:spPr>
        <p:txBody>
          <a:bodyPr>
            <a:normAutofit fontScale="90000"/>
          </a:bodyPr>
          <a:lstStyle/>
          <a:p>
            <a:pPr algn="ctr"/>
            <a:r>
              <a:rPr lang="en-US" b="1" i="1" dirty="0">
                <a:latin typeface="+mn-lt"/>
              </a:rPr>
              <a:t>The Label…</a:t>
            </a:r>
          </a:p>
        </p:txBody>
      </p:sp>
      <p:sp>
        <p:nvSpPr>
          <p:cNvPr id="3" name="Content Placeholder 2"/>
          <p:cNvSpPr>
            <a:spLocks noGrp="1"/>
          </p:cNvSpPr>
          <p:nvPr>
            <p:ph idx="1"/>
          </p:nvPr>
        </p:nvSpPr>
        <p:spPr>
          <a:xfrm>
            <a:off x="0" y="1197864"/>
            <a:ext cx="6208776" cy="5660136"/>
          </a:xfrm>
        </p:spPr>
        <p:txBody>
          <a:bodyPr>
            <a:normAutofit/>
          </a:bodyPr>
          <a:lstStyle/>
          <a:p>
            <a:r>
              <a:rPr lang="en-US" sz="2400" dirty="0"/>
              <a:t>Is a legal agreement between the registrant, the EPA, the end-user and the State Lead Agency for pesticide regulation.</a:t>
            </a:r>
          </a:p>
          <a:p>
            <a:r>
              <a:rPr lang="en-US" sz="2400" dirty="0"/>
              <a:t>Mitigates the risk of the use of the pesticide to an acceptable level</a:t>
            </a:r>
          </a:p>
          <a:p>
            <a:pPr lvl="1"/>
            <a:r>
              <a:rPr lang="en-US" sz="2000" dirty="0"/>
              <a:t>Human Health</a:t>
            </a:r>
          </a:p>
          <a:p>
            <a:pPr lvl="1"/>
            <a:r>
              <a:rPr lang="en-US" sz="2000" dirty="0"/>
              <a:t>Environmental Health</a:t>
            </a:r>
          </a:p>
          <a:p>
            <a:r>
              <a:rPr lang="en-US" sz="2400" dirty="0"/>
              <a:t>Includes risk mitigation measures that may be implemented throughout label, for example: use rate; use site; PPE; weather conditions; buffer zones; storage; disposal, etc…</a:t>
            </a:r>
          </a:p>
          <a:p>
            <a:r>
              <a:rPr lang="en-US" sz="2400" dirty="0"/>
              <a:t>Prescribes proper use which ensures continued use and availability of pesticide.</a:t>
            </a:r>
          </a:p>
        </p:txBody>
      </p:sp>
      <p:sp>
        <p:nvSpPr>
          <p:cNvPr id="4" name="Slide Number Placeholder 3"/>
          <p:cNvSpPr>
            <a:spLocks noGrp="1"/>
          </p:cNvSpPr>
          <p:nvPr>
            <p:ph type="sldNum" sz="quarter" idx="12"/>
          </p:nvPr>
        </p:nvSpPr>
        <p:spPr/>
        <p:txBody>
          <a:bodyPr/>
          <a:lstStyle/>
          <a:p>
            <a:fld id="{F570B3D5-320C-44A2-81BF-BC1224605DE1}" type="slidenum">
              <a:rPr lang="en-US" smtClean="0"/>
              <a:t>11</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336837" y="1325880"/>
            <a:ext cx="4943294" cy="4453128"/>
          </a:xfrm>
          <a:prstGeom prst="rect">
            <a:avLst/>
          </a:prstGeom>
          <a:noFill/>
          <a:ln w="9525">
            <a:noFill/>
            <a:miter lim="800000"/>
            <a:headEnd/>
            <a:tailEnd/>
          </a:ln>
        </p:spPr>
      </p:pic>
    </p:spTree>
    <p:extLst>
      <p:ext uri="{BB962C8B-B14F-4D97-AF65-F5344CB8AC3E}">
        <p14:creationId xmlns:p14="http://schemas.microsoft.com/office/powerpoint/2010/main" val="1933061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54001"/>
            <a:ext cx="12191999" cy="1391920"/>
          </a:xfrm>
        </p:spPr>
        <p:txBody>
          <a:bodyPr>
            <a:normAutofit/>
          </a:bodyPr>
          <a:lstStyle/>
          <a:p>
            <a:pPr marL="0" indent="0" algn="ctr">
              <a:buNone/>
            </a:pPr>
            <a:r>
              <a:rPr lang="en-US" sz="4000" b="1" i="1" dirty="0"/>
              <a:t>Why read the label </a:t>
            </a:r>
            <a:r>
              <a:rPr lang="en-US" sz="4000" b="1" i="1" u="sng" dirty="0"/>
              <a:t>each</a:t>
            </a:r>
            <a:r>
              <a:rPr lang="en-US" sz="4000" b="1" i="1" dirty="0"/>
              <a:t> and </a:t>
            </a:r>
            <a:r>
              <a:rPr lang="en-US" sz="4000" b="1" i="1" u="sng" dirty="0"/>
              <a:t>every</a:t>
            </a:r>
            <a:r>
              <a:rPr lang="en-US" sz="4000" b="1" i="1" dirty="0"/>
              <a:t> time you use the product?</a:t>
            </a:r>
          </a:p>
        </p:txBody>
      </p:sp>
      <p:sp>
        <p:nvSpPr>
          <p:cNvPr id="4" name="Content Placeholder 3"/>
          <p:cNvSpPr>
            <a:spLocks noGrp="1"/>
          </p:cNvSpPr>
          <p:nvPr>
            <p:ph sz="half" idx="2"/>
          </p:nvPr>
        </p:nvSpPr>
        <p:spPr>
          <a:xfrm>
            <a:off x="1" y="1645921"/>
            <a:ext cx="6537960" cy="5212079"/>
          </a:xfrm>
        </p:spPr>
        <p:txBody>
          <a:bodyPr>
            <a:noAutofit/>
          </a:bodyPr>
          <a:lstStyle/>
          <a:p>
            <a:r>
              <a:rPr lang="en-US" sz="3600" i="1" dirty="0"/>
              <a:t>Because</a:t>
            </a:r>
            <a:r>
              <a:rPr lang="en-US" sz="3600" dirty="0"/>
              <a:t>…</a:t>
            </a:r>
            <a:endParaRPr lang="en-US" sz="800" dirty="0"/>
          </a:p>
          <a:p>
            <a:pPr lvl="1"/>
            <a:r>
              <a:rPr lang="en-US" sz="2800" dirty="0"/>
              <a:t>Labels change…all the time.</a:t>
            </a:r>
          </a:p>
          <a:p>
            <a:pPr lvl="1"/>
            <a:r>
              <a:rPr lang="en-US" sz="2800" dirty="0"/>
              <a:t>The legal application of any pesticide is determined by the label on the container containing the pesticide that is used during a given application.</a:t>
            </a:r>
          </a:p>
          <a:p>
            <a:pPr lvl="1"/>
            <a:r>
              <a:rPr lang="en-US" sz="2800" dirty="0"/>
              <a:t>Product use limitations (for example, frequency of application, rate, and use sites) are specific to a product and may differ for other products containing the same active ingredient.</a:t>
            </a:r>
          </a:p>
        </p:txBody>
      </p:sp>
      <p:sp>
        <p:nvSpPr>
          <p:cNvPr id="2" name="Slide Number Placeholder 1"/>
          <p:cNvSpPr>
            <a:spLocks noGrp="1"/>
          </p:cNvSpPr>
          <p:nvPr>
            <p:ph type="sldNum" sz="quarter" idx="12"/>
          </p:nvPr>
        </p:nvSpPr>
        <p:spPr/>
        <p:txBody>
          <a:bodyPr/>
          <a:lstStyle/>
          <a:p>
            <a:fld id="{F570B3D5-320C-44A2-81BF-BC1224605DE1}" type="slidenum">
              <a:rPr lang="en-US" smtClean="0"/>
              <a:t>12</a:t>
            </a:fld>
            <a:endParaRPr lang="en-US" dirty="0"/>
          </a:p>
        </p:txBody>
      </p:sp>
      <p:pic>
        <p:nvPicPr>
          <p:cNvPr id="7" name="Picture 6"/>
          <p:cNvPicPr>
            <a:picLocks noChangeAspect="1"/>
          </p:cNvPicPr>
          <p:nvPr/>
        </p:nvPicPr>
        <p:blipFill>
          <a:blip r:embed="rId3"/>
          <a:stretch>
            <a:fillRect/>
          </a:stretch>
        </p:blipFill>
        <p:spPr>
          <a:xfrm>
            <a:off x="6649338" y="2621279"/>
            <a:ext cx="5542662" cy="3051681"/>
          </a:xfrm>
          <a:prstGeom prst="rect">
            <a:avLst/>
          </a:prstGeom>
        </p:spPr>
      </p:pic>
    </p:spTree>
    <p:extLst>
      <p:ext uri="{BB962C8B-B14F-4D97-AF65-F5344CB8AC3E}">
        <p14:creationId xmlns:p14="http://schemas.microsoft.com/office/powerpoint/2010/main" val="91244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B70B-EF1D-482E-8704-BECEEA667E10}"/>
              </a:ext>
            </a:extLst>
          </p:cNvPr>
          <p:cNvSpPr>
            <a:spLocks noGrp="1"/>
          </p:cNvSpPr>
          <p:nvPr>
            <p:ph type="title"/>
          </p:nvPr>
        </p:nvSpPr>
        <p:spPr/>
        <p:txBody>
          <a:bodyPr/>
          <a:lstStyle/>
          <a:p>
            <a:pPr algn="ctr"/>
            <a:r>
              <a:rPr lang="en-US" dirty="0"/>
              <a:t>Quiz Time</a:t>
            </a:r>
          </a:p>
        </p:txBody>
      </p:sp>
      <p:sp>
        <p:nvSpPr>
          <p:cNvPr id="3" name="Content Placeholder 2">
            <a:extLst>
              <a:ext uri="{FF2B5EF4-FFF2-40B4-BE49-F238E27FC236}">
                <a16:creationId xmlns:a16="http://schemas.microsoft.com/office/drawing/2014/main" id="{DC15AD94-3DD1-47F5-9603-F83EFD3371CB}"/>
              </a:ext>
            </a:extLst>
          </p:cNvPr>
          <p:cNvSpPr>
            <a:spLocks noGrp="1"/>
          </p:cNvSpPr>
          <p:nvPr>
            <p:ph sz="half" idx="1"/>
          </p:nvPr>
        </p:nvSpPr>
        <p:spPr>
          <a:xfrm>
            <a:off x="838200" y="1910993"/>
            <a:ext cx="11353800" cy="4265970"/>
          </a:xfrm>
        </p:spPr>
        <p:txBody>
          <a:bodyPr/>
          <a:lstStyle/>
          <a:p>
            <a:r>
              <a:rPr lang="en-US" dirty="0"/>
              <a:t>It is a violation of ____________ to use any pesticide in a manner inconsistent with its product labeling.</a:t>
            </a:r>
          </a:p>
          <a:p>
            <a:pPr lvl="1"/>
            <a:r>
              <a:rPr lang="en-US" dirty="0"/>
              <a:t>A. State Law</a:t>
            </a:r>
          </a:p>
          <a:p>
            <a:pPr lvl="1"/>
            <a:r>
              <a:rPr lang="en-US" dirty="0"/>
              <a:t>B. Federal Law</a:t>
            </a:r>
          </a:p>
          <a:p>
            <a:pPr lvl="1"/>
            <a:r>
              <a:rPr lang="en-US" dirty="0"/>
              <a:t>C. Robert’s Rules of Order</a:t>
            </a:r>
          </a:p>
          <a:p>
            <a:pPr lvl="1"/>
            <a:r>
              <a:rPr lang="en-US" dirty="0"/>
              <a:t>D. Both </a:t>
            </a:r>
            <a:r>
              <a:rPr lang="en-US" u="sng" dirty="0"/>
              <a:t>A</a:t>
            </a:r>
            <a:r>
              <a:rPr lang="en-US" dirty="0"/>
              <a:t> and </a:t>
            </a:r>
            <a:r>
              <a:rPr lang="en-US" u="sng" dirty="0"/>
              <a:t>B</a:t>
            </a:r>
          </a:p>
        </p:txBody>
      </p:sp>
    </p:spTree>
    <p:extLst>
      <p:ext uri="{BB962C8B-B14F-4D97-AF65-F5344CB8AC3E}">
        <p14:creationId xmlns:p14="http://schemas.microsoft.com/office/powerpoint/2010/main" val="412102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25465"/>
          </a:xfrm>
        </p:spPr>
        <p:txBody>
          <a:bodyPr>
            <a:normAutofit/>
          </a:bodyPr>
          <a:lstStyle/>
          <a:p>
            <a:pPr algn="ctr"/>
            <a:r>
              <a:rPr lang="en-US" b="1" dirty="0">
                <a:latin typeface="+mn-lt"/>
              </a:rPr>
              <a:t>Implications of Label PROVISION</a:t>
            </a:r>
            <a:br>
              <a:rPr lang="en-US" b="1" dirty="0">
                <a:latin typeface="+mn-lt"/>
              </a:rPr>
            </a:br>
            <a:r>
              <a:rPr lang="en-US" b="1" dirty="0">
                <a:latin typeface="+mn-lt"/>
              </a:rPr>
              <a:t>“To be used By Certified Applicators only”</a:t>
            </a:r>
          </a:p>
        </p:txBody>
      </p:sp>
      <p:sp>
        <p:nvSpPr>
          <p:cNvPr id="5" name="Content Placeholder 4"/>
          <p:cNvSpPr>
            <a:spLocks noGrp="1"/>
          </p:cNvSpPr>
          <p:nvPr>
            <p:ph sz="half" idx="1"/>
          </p:nvPr>
        </p:nvSpPr>
        <p:spPr>
          <a:xfrm>
            <a:off x="0" y="3210866"/>
            <a:ext cx="8243158" cy="3522872"/>
          </a:xfrm>
        </p:spPr>
        <p:txBody>
          <a:bodyPr>
            <a:normAutofit/>
          </a:bodyPr>
          <a:lstStyle/>
          <a:p>
            <a:r>
              <a:rPr lang="en-US" sz="2600" dirty="0"/>
              <a:t>While some restricted use pesticides allow uncertified persons to work under the supervision of a certified applicator, </a:t>
            </a:r>
            <a:r>
              <a:rPr lang="en-US" sz="2600" b="1" dirty="0"/>
              <a:t>pesticides that contain the above statement may only be applied by certified (commercial and private) applicators </a:t>
            </a:r>
            <a:r>
              <a:rPr lang="en-US" sz="2600" dirty="0"/>
              <a:t>(i.e.: Dicamba and Paraquat); and</a:t>
            </a:r>
          </a:p>
          <a:p>
            <a:r>
              <a:rPr lang="en-US" sz="2600" dirty="0"/>
              <a:t>Virginia’s Certified Registered Technicians do </a:t>
            </a:r>
            <a:r>
              <a:rPr lang="en-US" sz="2600" b="1" u="sng" dirty="0">
                <a:solidFill>
                  <a:srgbClr val="C00000"/>
                </a:solidFill>
              </a:rPr>
              <a:t>not</a:t>
            </a:r>
            <a:r>
              <a:rPr lang="en-US" sz="2600" dirty="0"/>
              <a:t> meet the federal definition of a certified applicator thus are prohibited from making applications of any pesticide with the above statement (40 CFR Part 171).</a:t>
            </a:r>
          </a:p>
          <a:p>
            <a:endParaRPr lang="en-US" dirty="0"/>
          </a:p>
        </p:txBody>
      </p:sp>
      <p:sp>
        <p:nvSpPr>
          <p:cNvPr id="3" name="Slide Number Placeholder 2"/>
          <p:cNvSpPr>
            <a:spLocks noGrp="1"/>
          </p:cNvSpPr>
          <p:nvPr>
            <p:ph type="sldNum" sz="quarter" idx="12"/>
          </p:nvPr>
        </p:nvSpPr>
        <p:spPr/>
        <p:txBody>
          <a:bodyPr/>
          <a:lstStyle/>
          <a:p>
            <a:fld id="{F570B3D5-320C-44A2-81BF-BC1224605DE1}" type="slidenum">
              <a:rPr lang="en-US" smtClean="0"/>
              <a:t>14</a:t>
            </a:fld>
            <a:endParaRPr lang="en-US" dirty="0"/>
          </a:p>
        </p:txBody>
      </p:sp>
      <p:sp>
        <p:nvSpPr>
          <p:cNvPr id="2" name="TextBox 1"/>
          <p:cNvSpPr txBox="1"/>
          <p:nvPr/>
        </p:nvSpPr>
        <p:spPr>
          <a:xfrm>
            <a:off x="996043" y="1886694"/>
            <a:ext cx="10585368" cy="1200329"/>
          </a:xfrm>
          <a:prstGeom prst="rect">
            <a:avLst/>
          </a:prstGeom>
          <a:noFill/>
          <a:ln w="38100">
            <a:solidFill>
              <a:schemeClr val="tx1"/>
            </a:solidFill>
          </a:ln>
        </p:spPr>
        <p:txBody>
          <a:bodyPr wrap="square" rtlCol="0">
            <a:spAutoFit/>
          </a:bodyPr>
          <a:lstStyle/>
          <a:p>
            <a:pPr algn="ctr"/>
            <a:r>
              <a:rPr lang="en-US" sz="2400" b="1" dirty="0">
                <a:solidFill>
                  <a:srgbClr val="FF0000"/>
                </a:solidFill>
              </a:rPr>
              <a:t>RESTRICTED USE PESTICIDE</a:t>
            </a:r>
          </a:p>
          <a:p>
            <a:pPr algn="ctr"/>
            <a:r>
              <a:rPr lang="en-US" sz="2400" dirty="0">
                <a:solidFill>
                  <a:srgbClr val="FF0000"/>
                </a:solidFill>
              </a:rPr>
              <a:t> To be used by certified applicators only; NOT to be used by uncertified persons working under the supervision of a certified applicator</a:t>
            </a:r>
          </a:p>
        </p:txBody>
      </p:sp>
      <p:pic>
        <p:nvPicPr>
          <p:cNvPr id="7" name="Picture 6"/>
          <p:cNvPicPr>
            <a:picLocks noChangeAspect="1"/>
          </p:cNvPicPr>
          <p:nvPr/>
        </p:nvPicPr>
        <p:blipFill>
          <a:blip r:embed="rId3"/>
          <a:stretch>
            <a:fillRect/>
          </a:stretch>
        </p:blipFill>
        <p:spPr>
          <a:xfrm>
            <a:off x="8005587" y="4400550"/>
            <a:ext cx="4185883" cy="669471"/>
          </a:xfrm>
          <a:prstGeom prst="rect">
            <a:avLst/>
          </a:prstGeom>
        </p:spPr>
      </p:pic>
    </p:spTree>
    <p:extLst>
      <p:ext uri="{BB962C8B-B14F-4D97-AF65-F5344CB8AC3E}">
        <p14:creationId xmlns:p14="http://schemas.microsoft.com/office/powerpoint/2010/main" val="37088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80" y="86354"/>
            <a:ext cx="9782773" cy="1502649"/>
          </a:xfrm>
        </p:spPr>
        <p:txBody>
          <a:bodyPr/>
          <a:lstStyle/>
          <a:p>
            <a:r>
              <a:rPr lang="en-US" b="1" dirty="0"/>
              <a:t>DICAMBA</a:t>
            </a:r>
            <a:br>
              <a:rPr lang="en-US" b="1" dirty="0"/>
            </a:br>
            <a:r>
              <a:rPr lang="en-US" b="1" dirty="0"/>
              <a:t>Pesticide Federal review registration</a:t>
            </a:r>
          </a:p>
        </p:txBody>
      </p:sp>
      <p:sp>
        <p:nvSpPr>
          <p:cNvPr id="3" name="Content Placeholder 2"/>
          <p:cNvSpPr>
            <a:spLocks noGrp="1"/>
          </p:cNvSpPr>
          <p:nvPr>
            <p:ph sz="half" idx="1"/>
          </p:nvPr>
        </p:nvSpPr>
        <p:spPr>
          <a:xfrm>
            <a:off x="923732" y="1875453"/>
            <a:ext cx="4929952" cy="3058497"/>
          </a:xfrm>
        </p:spPr>
        <p:txBody>
          <a:bodyPr>
            <a:normAutofit fontScale="70000" lnSpcReduction="20000"/>
          </a:bodyPr>
          <a:lstStyle/>
          <a:p>
            <a:r>
              <a:rPr lang="en-US" dirty="0"/>
              <a:t>EPA released on August 18, 2022, Human Health and Ecological Risk Assessments  for Dicamba</a:t>
            </a:r>
          </a:p>
          <a:p>
            <a:r>
              <a:rPr lang="en-US" dirty="0"/>
              <a:t>There has been a substantial increase in drift/volatilization for the 2021 year, regardless of the additional measurement taken. </a:t>
            </a:r>
          </a:p>
          <a:p>
            <a:r>
              <a:rPr lang="en-US" dirty="0"/>
              <a:t>EPA is reviewing whether over the top Dicamba can be used in a manner that does not pose unreasonable risk to non-target crops and other plants, or to listed species and their designated critical habitats.</a:t>
            </a:r>
          </a:p>
        </p:txBody>
      </p:sp>
      <p:sp>
        <p:nvSpPr>
          <p:cNvPr id="4" name="Content Placeholder 3"/>
          <p:cNvSpPr>
            <a:spLocks noGrp="1"/>
          </p:cNvSpPr>
          <p:nvPr>
            <p:ph sz="half" idx="2"/>
          </p:nvPr>
        </p:nvSpPr>
        <p:spPr>
          <a:xfrm>
            <a:off x="6260841" y="1875454"/>
            <a:ext cx="5458407" cy="2780522"/>
          </a:xfrm>
        </p:spPr>
        <p:txBody>
          <a:bodyPr>
            <a:normAutofit fontScale="70000" lnSpcReduction="20000"/>
          </a:bodyPr>
          <a:lstStyle/>
          <a:p>
            <a:r>
              <a:rPr lang="en-US" dirty="0"/>
              <a:t>Public comments are being accepted for 60 days in the Dicamba registration review docket EPA-HQ-OPP-2016-0223</a:t>
            </a:r>
            <a:r>
              <a:rPr lang="en-US" cap="all" dirty="0"/>
              <a:t> </a:t>
            </a:r>
            <a:r>
              <a:rPr lang="en-US" dirty="0"/>
              <a:t>at </a:t>
            </a:r>
            <a:r>
              <a:rPr lang="en-US" dirty="0">
                <a:hlinkClick r:id="rId3"/>
              </a:rPr>
              <a:t>www.regulations.gov</a:t>
            </a:r>
            <a:endParaRPr lang="en-US" dirty="0"/>
          </a:p>
          <a:p>
            <a:r>
              <a:rPr lang="en-US" dirty="0"/>
              <a:t>The deadline to submit comments is October 17, 2022.</a:t>
            </a:r>
          </a:p>
        </p:txBody>
      </p:sp>
      <p:sp>
        <p:nvSpPr>
          <p:cNvPr id="5" name="Slide Number Placeholder 4"/>
          <p:cNvSpPr>
            <a:spLocks noGrp="1"/>
          </p:cNvSpPr>
          <p:nvPr>
            <p:ph type="sldNum" sz="quarter" idx="12"/>
          </p:nvPr>
        </p:nvSpPr>
        <p:spPr/>
        <p:txBody>
          <a:bodyPr/>
          <a:lstStyle/>
          <a:p>
            <a:fld id="{F570B3D5-320C-44A2-81BF-BC1224605DE1}" type="slidenum">
              <a:rPr lang="en-US" smtClean="0"/>
              <a:t>15</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849" y="5010150"/>
            <a:ext cx="8783613" cy="1573530"/>
          </a:xfrm>
          <a:prstGeom prst="rect">
            <a:avLst/>
          </a:prstGeom>
        </p:spPr>
      </p:pic>
      <p:sp>
        <p:nvSpPr>
          <p:cNvPr id="6" name="Down Arrow 5"/>
          <p:cNvSpPr/>
          <p:nvPr/>
        </p:nvSpPr>
        <p:spPr>
          <a:xfrm rot="1700281">
            <a:off x="7072228" y="3933786"/>
            <a:ext cx="859305" cy="13820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1816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96" y="246515"/>
            <a:ext cx="5339168" cy="1241005"/>
          </a:xfrm>
        </p:spPr>
        <p:txBody>
          <a:bodyPr>
            <a:normAutofit fontScale="90000"/>
          </a:bodyPr>
          <a:lstStyle/>
          <a:p>
            <a:pPr algn="ctr"/>
            <a:r>
              <a:rPr lang="en-US" b="1" dirty="0">
                <a:latin typeface="+mn-lt"/>
              </a:rPr>
              <a:t>Pesticide Product Registration</a:t>
            </a:r>
          </a:p>
        </p:txBody>
      </p:sp>
      <p:sp>
        <p:nvSpPr>
          <p:cNvPr id="5" name="Text Placeholder 4"/>
          <p:cNvSpPr>
            <a:spLocks noGrp="1"/>
          </p:cNvSpPr>
          <p:nvPr>
            <p:ph type="body" idx="1"/>
          </p:nvPr>
        </p:nvSpPr>
        <p:spPr>
          <a:xfrm>
            <a:off x="567412" y="1792608"/>
            <a:ext cx="5157787" cy="588795"/>
          </a:xfrm>
        </p:spPr>
        <p:txBody>
          <a:bodyPr>
            <a:normAutofit/>
          </a:bodyPr>
          <a:lstStyle/>
          <a:p>
            <a:pPr algn="ctr"/>
            <a:r>
              <a:rPr lang="en-US" sz="2800" dirty="0">
                <a:latin typeface="Calibri" panose="020F0502020204030204" pitchFamily="34" charset="0"/>
                <a:cs typeface="Calibri" panose="020F0502020204030204" pitchFamily="34" charset="0"/>
              </a:rPr>
              <a:t>All Pesticides</a:t>
            </a:r>
          </a:p>
        </p:txBody>
      </p:sp>
      <p:sp>
        <p:nvSpPr>
          <p:cNvPr id="6" name="Content Placeholder 5"/>
          <p:cNvSpPr>
            <a:spLocks noGrp="1"/>
          </p:cNvSpPr>
          <p:nvPr>
            <p:ph sz="half" idx="2"/>
          </p:nvPr>
        </p:nvSpPr>
        <p:spPr>
          <a:xfrm>
            <a:off x="452934" y="2462323"/>
            <a:ext cx="5272266" cy="3476750"/>
          </a:xfrm>
        </p:spPr>
        <p:txBody>
          <a:bodyPr>
            <a:normAutofit/>
          </a:bodyPr>
          <a:lstStyle/>
          <a:p>
            <a:r>
              <a:rPr lang="en-US" sz="2000" dirty="0"/>
              <a:t>§ 3.2-3914 of the Virginia Pesticide Control Act requires…Every</a:t>
            </a:r>
            <a:r>
              <a:rPr lang="en-US" sz="2000" i="1" dirty="0"/>
              <a:t> pesticide manufactured, distributed, sold, offered for sale, used, or offered for use shall be registered …</a:t>
            </a:r>
          </a:p>
          <a:p>
            <a:r>
              <a:rPr lang="en-US" sz="2000" dirty="0"/>
              <a:t>Pesticides classified by EPA as 25(b) Exempt products are </a:t>
            </a:r>
            <a:r>
              <a:rPr lang="en-US" sz="2000" u="sng" dirty="0"/>
              <a:t>not</a:t>
            </a:r>
            <a:r>
              <a:rPr lang="en-US" sz="2000" dirty="0"/>
              <a:t> exempt from state registration.</a:t>
            </a:r>
          </a:p>
          <a:p>
            <a:r>
              <a:rPr lang="en-US" sz="2000" dirty="0"/>
              <a:t>To check the state registration status of a pesticide or to find a registered pesticide for a specific pest visit the Pesticide Product Registration page of our website.</a:t>
            </a:r>
          </a:p>
          <a:p>
            <a:pPr marL="0" indent="0" algn="ctr">
              <a:buNone/>
            </a:pPr>
            <a:endParaRPr lang="en-US" sz="400" i="1" dirty="0">
              <a:hlinkClick r:id="rId3"/>
            </a:endParaRPr>
          </a:p>
          <a:p>
            <a:pPr marL="0" indent="0">
              <a:buNone/>
            </a:pPr>
            <a:endParaRPr lang="en-US" sz="2400" i="1" dirty="0"/>
          </a:p>
        </p:txBody>
      </p:sp>
      <p:sp>
        <p:nvSpPr>
          <p:cNvPr id="7" name="Text Placeholder 6"/>
          <p:cNvSpPr>
            <a:spLocks noGrp="1"/>
          </p:cNvSpPr>
          <p:nvPr>
            <p:ph type="body" sz="quarter" idx="3"/>
          </p:nvPr>
        </p:nvSpPr>
        <p:spPr>
          <a:xfrm>
            <a:off x="5718206" y="1790852"/>
            <a:ext cx="6013349" cy="588795"/>
          </a:xfrm>
        </p:spPr>
        <p:txBody>
          <a:bodyPr>
            <a:noAutofit/>
          </a:bodyPr>
          <a:lstStyle/>
          <a:p>
            <a:pPr algn="ctr"/>
            <a:r>
              <a:rPr lang="en-US" sz="2800" dirty="0"/>
              <a:t>Restricted Use Products (RUP) </a:t>
            </a:r>
          </a:p>
        </p:txBody>
      </p:sp>
      <p:sp>
        <p:nvSpPr>
          <p:cNvPr id="8" name="Content Placeholder 7"/>
          <p:cNvSpPr>
            <a:spLocks noGrp="1"/>
          </p:cNvSpPr>
          <p:nvPr>
            <p:ph sz="quarter" idx="4"/>
          </p:nvPr>
        </p:nvSpPr>
        <p:spPr>
          <a:xfrm>
            <a:off x="6172200" y="2553077"/>
            <a:ext cx="5559355" cy="3879808"/>
          </a:xfrm>
        </p:spPr>
        <p:txBody>
          <a:bodyPr>
            <a:noAutofit/>
          </a:bodyPr>
          <a:lstStyle/>
          <a:p>
            <a:r>
              <a:rPr lang="en-US" sz="2000" dirty="0"/>
              <a:t>For use </a:t>
            </a:r>
            <a:r>
              <a:rPr lang="en-US" sz="2000" u="sng" dirty="0"/>
              <a:t>only</a:t>
            </a:r>
            <a:r>
              <a:rPr lang="en-US" sz="2000" dirty="0"/>
              <a:t> by certified (private or commercial) applicators or by certified registered technicians under the direct supervision of certified (private or commercial) applicators.</a:t>
            </a:r>
          </a:p>
          <a:p>
            <a:r>
              <a:rPr lang="en-US" sz="2000" dirty="0"/>
              <a:t>Restricted use products are designated as restricted use based on risk, for example:</a:t>
            </a:r>
          </a:p>
          <a:p>
            <a:pPr lvl="1"/>
            <a:r>
              <a:rPr lang="en-US" sz="2000" dirty="0"/>
              <a:t>Acute toxicity threat to humans &amp; wildlife.</a:t>
            </a:r>
          </a:p>
          <a:p>
            <a:pPr lvl="1"/>
            <a:r>
              <a:rPr lang="en-US" sz="2000" dirty="0"/>
              <a:t>Ground water contamination concern.</a:t>
            </a:r>
          </a:p>
          <a:p>
            <a:pPr lvl="1"/>
            <a:r>
              <a:rPr lang="en-US" sz="2000" dirty="0"/>
              <a:t>Threat to aquatic organisms.</a:t>
            </a:r>
          </a:p>
          <a:p>
            <a:endParaRPr lang="en-US" sz="2400" dirty="0"/>
          </a:p>
        </p:txBody>
      </p:sp>
      <p:sp>
        <p:nvSpPr>
          <p:cNvPr id="3" name="Slide Number Placeholder 2"/>
          <p:cNvSpPr>
            <a:spLocks noGrp="1"/>
          </p:cNvSpPr>
          <p:nvPr>
            <p:ph type="sldNum" sz="quarter" idx="12"/>
          </p:nvPr>
        </p:nvSpPr>
        <p:spPr/>
        <p:txBody>
          <a:bodyPr/>
          <a:lstStyle/>
          <a:p>
            <a:fld id="{F570B3D5-320C-44A2-81BF-BC1224605DE1}" type="slidenum">
              <a:rPr lang="en-US" smtClean="0"/>
              <a:t>16</a:t>
            </a:fld>
            <a:endParaRPr lang="en-US" dirty="0"/>
          </a:p>
        </p:txBody>
      </p:sp>
      <p:sp>
        <p:nvSpPr>
          <p:cNvPr id="4" name="TextBox 3"/>
          <p:cNvSpPr txBox="1"/>
          <p:nvPr/>
        </p:nvSpPr>
        <p:spPr>
          <a:xfrm>
            <a:off x="205274" y="5792741"/>
            <a:ext cx="6301212" cy="400110"/>
          </a:xfrm>
          <a:prstGeom prst="rect">
            <a:avLst/>
          </a:prstGeom>
          <a:noFill/>
        </p:spPr>
        <p:txBody>
          <a:bodyPr wrap="square" rtlCol="0">
            <a:spAutoFit/>
          </a:bodyPr>
          <a:lstStyle/>
          <a:p>
            <a:r>
              <a:rPr lang="en-US" sz="2000" i="1" dirty="0">
                <a:hlinkClick r:id="rId4"/>
              </a:rPr>
              <a:t>http://www.vdacs.virginia.gov/pesticide-product-registration.shtml</a:t>
            </a:r>
            <a:r>
              <a:rPr lang="en-US" sz="2000" i="1" dirty="0"/>
              <a:t>  </a:t>
            </a:r>
          </a:p>
        </p:txBody>
      </p:sp>
      <p:pic>
        <p:nvPicPr>
          <p:cNvPr id="9" name="Picture 8"/>
          <p:cNvPicPr>
            <a:picLocks noChangeAspect="1"/>
          </p:cNvPicPr>
          <p:nvPr/>
        </p:nvPicPr>
        <p:blipFill>
          <a:blip r:embed="rId5"/>
          <a:stretch>
            <a:fillRect/>
          </a:stretch>
        </p:blipFill>
        <p:spPr>
          <a:xfrm>
            <a:off x="6506486" y="339731"/>
            <a:ext cx="2683329" cy="909604"/>
          </a:xfrm>
          <a:prstGeom prst="rect">
            <a:avLst/>
          </a:prstGeom>
        </p:spPr>
      </p:pic>
      <p:pic>
        <p:nvPicPr>
          <p:cNvPr id="10" name="Picture 9"/>
          <p:cNvPicPr>
            <a:picLocks noChangeAspect="1"/>
          </p:cNvPicPr>
          <p:nvPr/>
        </p:nvPicPr>
        <p:blipFill>
          <a:blip r:embed="rId6"/>
          <a:stretch>
            <a:fillRect/>
          </a:stretch>
        </p:blipFill>
        <p:spPr>
          <a:xfrm>
            <a:off x="9982200" y="116099"/>
            <a:ext cx="1624933" cy="1624933"/>
          </a:xfrm>
          <a:prstGeom prst="rect">
            <a:avLst/>
          </a:prstGeom>
        </p:spPr>
      </p:pic>
    </p:spTree>
    <p:extLst>
      <p:ext uri="{BB962C8B-B14F-4D97-AF65-F5344CB8AC3E}">
        <p14:creationId xmlns:p14="http://schemas.microsoft.com/office/powerpoint/2010/main" val="1888428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58400" cy="1342781"/>
          </a:xfrm>
        </p:spPr>
        <p:txBody>
          <a:bodyPr>
            <a:normAutofit/>
          </a:bodyPr>
          <a:lstStyle/>
          <a:p>
            <a:pPr algn="ctr"/>
            <a:r>
              <a:rPr lang="en-US" b="1" dirty="0">
                <a:latin typeface="+mn-lt"/>
              </a:rPr>
              <a:t>Storage</a:t>
            </a:r>
          </a:p>
        </p:txBody>
      </p:sp>
      <p:sp>
        <p:nvSpPr>
          <p:cNvPr id="3" name="Content Placeholder 2"/>
          <p:cNvSpPr>
            <a:spLocks noGrp="1"/>
          </p:cNvSpPr>
          <p:nvPr>
            <p:ph sz="half" idx="1"/>
          </p:nvPr>
        </p:nvSpPr>
        <p:spPr>
          <a:xfrm>
            <a:off x="838200" y="1792528"/>
            <a:ext cx="5181600" cy="4883533"/>
          </a:xfrm>
        </p:spPr>
        <p:txBody>
          <a:bodyPr>
            <a:normAutofit/>
          </a:bodyPr>
          <a:lstStyle/>
          <a:p>
            <a:r>
              <a:rPr lang="en-US" sz="2400" dirty="0"/>
              <a:t>Store pesticides in original container in a well-ventilated area  and away from food, pet food, feed, seed, fertilizers, and veterinary supplies.</a:t>
            </a:r>
          </a:p>
          <a:p>
            <a:r>
              <a:rPr lang="en-US" sz="2400" dirty="0"/>
              <a:t>Avoid cross-contamination with other pesticides. Keep container closed to prevent spills and contamination</a:t>
            </a:r>
          </a:p>
          <a:p>
            <a:r>
              <a:rPr lang="en-US" sz="2400" b="1" dirty="0"/>
              <a:t>NEVER</a:t>
            </a:r>
            <a:r>
              <a:rPr lang="en-US" sz="2400" dirty="0"/>
              <a:t> store pesticides, for even a short time, in a food or drink container.  </a:t>
            </a:r>
          </a:p>
        </p:txBody>
      </p:sp>
      <p:sp>
        <p:nvSpPr>
          <p:cNvPr id="4" name="Content Placeholder 3"/>
          <p:cNvSpPr>
            <a:spLocks noGrp="1"/>
          </p:cNvSpPr>
          <p:nvPr>
            <p:ph sz="half" idx="2"/>
          </p:nvPr>
        </p:nvSpPr>
        <p:spPr>
          <a:xfrm>
            <a:off x="6172200" y="1787968"/>
            <a:ext cx="5181600" cy="4351338"/>
          </a:xfrm>
        </p:spPr>
        <p:txBody>
          <a:bodyPr>
            <a:normAutofit/>
          </a:bodyPr>
          <a:lstStyle/>
          <a:p>
            <a:pPr marL="0" indent="0" algn="ctr">
              <a:buNone/>
            </a:pPr>
            <a:r>
              <a:rPr lang="en-US" sz="2400" b="1" dirty="0">
                <a:solidFill>
                  <a:srgbClr val="FF0000"/>
                </a:solidFill>
              </a:rPr>
              <a:t>JUST SAY NO!</a:t>
            </a:r>
          </a:p>
        </p:txBody>
      </p:sp>
      <p:sp>
        <p:nvSpPr>
          <p:cNvPr id="5" name="Slide Number Placeholder 4"/>
          <p:cNvSpPr>
            <a:spLocks noGrp="1"/>
          </p:cNvSpPr>
          <p:nvPr>
            <p:ph type="sldNum" sz="quarter" idx="12"/>
          </p:nvPr>
        </p:nvSpPr>
        <p:spPr/>
        <p:txBody>
          <a:bodyPr/>
          <a:lstStyle/>
          <a:p>
            <a:fld id="{F570B3D5-320C-44A2-81BF-BC1224605DE1}" type="slidenum">
              <a:rPr lang="en-US" smtClean="0"/>
              <a:t>17</a:t>
            </a:fld>
            <a:endParaRPr lang="en-US" dirty="0"/>
          </a:p>
        </p:txBody>
      </p:sp>
      <p:pic>
        <p:nvPicPr>
          <p:cNvPr id="8" name="Picture 7"/>
          <p:cNvPicPr>
            <a:picLocks noChangeAspect="1"/>
          </p:cNvPicPr>
          <p:nvPr/>
        </p:nvPicPr>
        <p:blipFill>
          <a:blip r:embed="rId3"/>
          <a:stretch>
            <a:fillRect/>
          </a:stretch>
        </p:blipFill>
        <p:spPr>
          <a:xfrm>
            <a:off x="9043298" y="2377439"/>
            <a:ext cx="2559644" cy="3409059"/>
          </a:xfrm>
          <a:prstGeom prst="rect">
            <a:avLst/>
          </a:prstGeom>
          <a:effectLst>
            <a:softEdge rad="63500"/>
          </a:effectLst>
        </p:spPr>
      </p:pic>
      <p:pic>
        <p:nvPicPr>
          <p:cNvPr id="9" name="Picture 8"/>
          <p:cNvPicPr>
            <a:picLocks noChangeAspect="1"/>
          </p:cNvPicPr>
          <p:nvPr/>
        </p:nvPicPr>
        <p:blipFill>
          <a:blip r:embed="rId4"/>
          <a:stretch>
            <a:fillRect/>
          </a:stretch>
        </p:blipFill>
        <p:spPr>
          <a:xfrm>
            <a:off x="6414806" y="2377439"/>
            <a:ext cx="2348194" cy="3409059"/>
          </a:xfrm>
          <a:prstGeom prst="rect">
            <a:avLst/>
          </a:prstGeom>
          <a:effectLst>
            <a:softEdge rad="63500"/>
          </a:effectLst>
        </p:spPr>
      </p:pic>
    </p:spTree>
    <p:extLst>
      <p:ext uri="{BB962C8B-B14F-4D97-AF65-F5344CB8AC3E}">
        <p14:creationId xmlns:p14="http://schemas.microsoft.com/office/powerpoint/2010/main" val="238666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387625"/>
            <a:ext cx="10515600" cy="1325563"/>
          </a:xfrm>
        </p:spPr>
        <p:txBody>
          <a:bodyPr>
            <a:normAutofit/>
          </a:bodyPr>
          <a:lstStyle/>
          <a:p>
            <a:pPr algn="ctr"/>
            <a:r>
              <a:rPr lang="en-US" b="1" dirty="0">
                <a:latin typeface="+mn-lt"/>
              </a:rPr>
              <a:t>Pesticide Collection Program</a:t>
            </a:r>
          </a:p>
        </p:txBody>
      </p:sp>
      <p:sp>
        <p:nvSpPr>
          <p:cNvPr id="3" name="Content Placeholder 2"/>
          <p:cNvSpPr>
            <a:spLocks noGrp="1"/>
          </p:cNvSpPr>
          <p:nvPr>
            <p:ph idx="1"/>
          </p:nvPr>
        </p:nvSpPr>
        <p:spPr>
          <a:xfrm>
            <a:off x="4368800" y="2165684"/>
            <a:ext cx="7480300" cy="4018547"/>
          </a:xfrm>
        </p:spPr>
        <p:txBody>
          <a:bodyPr>
            <a:normAutofit/>
          </a:bodyPr>
          <a:lstStyle/>
          <a:p>
            <a:r>
              <a:rPr lang="en-US" sz="2400" dirty="0"/>
              <a:t>The disposal of canceled, banned or unwanted pesticides poses a significant challenge to agricultural producers and other pesticide users due to its high cost. </a:t>
            </a:r>
          </a:p>
          <a:p>
            <a:r>
              <a:rPr lang="en-US" sz="2400" dirty="0"/>
              <a:t>Program Status</a:t>
            </a:r>
          </a:p>
          <a:p>
            <a:pPr lvl="1"/>
            <a:r>
              <a:rPr lang="en-US" sz="2000" dirty="0"/>
              <a:t>FY2022 program collected a total of ~60,000 lbs.</a:t>
            </a:r>
          </a:p>
          <a:p>
            <a:pPr lvl="1"/>
            <a:r>
              <a:rPr lang="en-US" sz="2000" dirty="0"/>
              <a:t>Since its’ inception, a total of over 1.7 million lbs. has been collected.</a:t>
            </a:r>
          </a:p>
          <a:p>
            <a:pPr marL="228600" lvl="1" indent="0">
              <a:buNone/>
            </a:pPr>
            <a:r>
              <a:rPr lang="en-US" sz="2000" dirty="0"/>
              <a:t>.</a:t>
            </a:r>
          </a:p>
          <a:p>
            <a:pPr marL="0" indent="0">
              <a:buNone/>
            </a:pPr>
            <a:endParaRPr lang="en-US" dirty="0"/>
          </a:p>
          <a:p>
            <a:endParaRPr lang="en-US" dirty="0"/>
          </a:p>
        </p:txBody>
      </p:sp>
      <p:sp>
        <p:nvSpPr>
          <p:cNvPr id="5" name="TextBox 4"/>
          <p:cNvSpPr txBox="1"/>
          <p:nvPr/>
        </p:nvSpPr>
        <p:spPr>
          <a:xfrm>
            <a:off x="4368800" y="5117834"/>
            <a:ext cx="75000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http://www.vdacs.virginia.gov/pesticide-collection.shtml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18</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061" y="3089938"/>
            <a:ext cx="2464720" cy="2138400"/>
          </a:xfrm>
          <a:prstGeom prst="rect">
            <a:avLst/>
          </a:prstGeom>
          <a:effectLst>
            <a:softEdge rad="508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21" y="1900438"/>
            <a:ext cx="1807078" cy="1912664"/>
          </a:xfrm>
          <a:prstGeom prst="rect">
            <a:avLst/>
          </a:prstGeom>
          <a:effectLst>
            <a:softEdge rad="63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20" y="4929320"/>
            <a:ext cx="2146443" cy="1609832"/>
          </a:xfrm>
          <a:prstGeom prst="rect">
            <a:avLst/>
          </a:prstGeom>
          <a:effectLst>
            <a:softEdge rad="63500"/>
          </a:effectLst>
        </p:spPr>
      </p:pic>
    </p:spTree>
    <p:extLst>
      <p:ext uri="{BB962C8B-B14F-4D97-AF65-F5344CB8AC3E}">
        <p14:creationId xmlns:p14="http://schemas.microsoft.com/office/powerpoint/2010/main" val="391437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536" y="644652"/>
            <a:ext cx="8787384" cy="1188720"/>
          </a:xfrm>
          <a:effectLst>
            <a:softEdge rad="215900"/>
          </a:effectLst>
        </p:spPr>
        <p:txBody>
          <a:bodyPr>
            <a:noAutofit/>
          </a:bodyPr>
          <a:lstStyle/>
          <a:p>
            <a:r>
              <a:rPr lang="en-US" sz="3200" b="1" dirty="0">
                <a:latin typeface="+mn-lt"/>
              </a:rPr>
              <a:t>2020-2024</a:t>
            </a:r>
            <a:br>
              <a:rPr lang="en-US" sz="3200" b="1" dirty="0">
                <a:latin typeface="+mn-lt"/>
              </a:rPr>
            </a:br>
            <a:r>
              <a:rPr lang="en-US" sz="3200" b="1" dirty="0">
                <a:latin typeface="+mn-lt"/>
              </a:rPr>
              <a:t>Pesticide Collection Program</a:t>
            </a:r>
          </a:p>
        </p:txBody>
      </p:sp>
      <p:pic>
        <p:nvPicPr>
          <p:cNvPr id="4" name="Content Placeholder 3"/>
          <p:cNvPicPr>
            <a:picLocks noGrp="1" noChangeAspect="1"/>
          </p:cNvPicPr>
          <p:nvPr>
            <p:ph idx="1"/>
          </p:nvPr>
        </p:nvPicPr>
        <p:blipFill rotWithShape="1">
          <a:blip r:embed="rId3"/>
          <a:stretch/>
        </p:blipFill>
        <p:spPr>
          <a:xfrm>
            <a:off x="2372586" y="1833372"/>
            <a:ext cx="8047284" cy="4526598"/>
          </a:xfrm>
          <a:prstGeom prst="rect">
            <a:avLst/>
          </a:prstGeom>
          <a:effectLst>
            <a:softEdge rad="190500"/>
          </a:effectLst>
        </p:spPr>
      </p:pic>
      <p:sp>
        <p:nvSpPr>
          <p:cNvPr id="3" name="Slide Number Placeholder 2"/>
          <p:cNvSpPr>
            <a:spLocks noGrp="1"/>
          </p:cNvSpPr>
          <p:nvPr>
            <p:ph type="sldNum" sz="quarter" idx="12"/>
          </p:nvPr>
        </p:nvSpPr>
        <p:spPr/>
        <p:txBody>
          <a:bodyPr/>
          <a:lstStyle/>
          <a:p>
            <a:fld id="{F570B3D5-320C-44A2-81BF-BC1224605DE1}" type="slidenum">
              <a:rPr lang="en-US" smtClean="0"/>
              <a:t>19</a:t>
            </a:fld>
            <a:endParaRPr lang="en-US" dirty="0"/>
          </a:p>
        </p:txBody>
      </p:sp>
    </p:spTree>
    <p:extLst>
      <p:ext uri="{BB962C8B-B14F-4D97-AF65-F5344CB8AC3E}">
        <p14:creationId xmlns:p14="http://schemas.microsoft.com/office/powerpoint/2010/main" val="221129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49" y="363113"/>
            <a:ext cx="4381077" cy="1089988"/>
          </a:xfrm>
        </p:spPr>
        <p:txBody>
          <a:bodyPr>
            <a:normAutofit/>
          </a:bodyPr>
          <a:lstStyle/>
          <a:p>
            <a:pPr algn="ctr"/>
            <a:r>
              <a:rPr lang="en-US" b="1" dirty="0">
                <a:latin typeface="+mn-lt"/>
              </a:rPr>
              <a:t>Discussion points</a:t>
            </a:r>
          </a:p>
        </p:txBody>
      </p:sp>
      <p:sp>
        <p:nvSpPr>
          <p:cNvPr id="3" name="Content Placeholder 2"/>
          <p:cNvSpPr>
            <a:spLocks noGrp="1"/>
          </p:cNvSpPr>
          <p:nvPr>
            <p:ph sz="half" idx="1"/>
          </p:nvPr>
        </p:nvSpPr>
        <p:spPr>
          <a:xfrm>
            <a:off x="976849" y="2177715"/>
            <a:ext cx="4435642" cy="4012821"/>
          </a:xfrm>
        </p:spPr>
        <p:txBody>
          <a:bodyPr>
            <a:normAutofit/>
          </a:bodyPr>
          <a:lstStyle/>
          <a:p>
            <a:r>
              <a:rPr lang="en-US" sz="2800" dirty="0"/>
              <a:t>Regulatory Authority</a:t>
            </a:r>
          </a:p>
          <a:p>
            <a:r>
              <a:rPr lang="en-US" sz="2800" dirty="0"/>
              <a:t>Common Violations &amp; Enforcement Actions </a:t>
            </a:r>
          </a:p>
          <a:p>
            <a:r>
              <a:rPr lang="en-US" sz="2800" i="1" dirty="0"/>
              <a:t>Label is the Law</a:t>
            </a:r>
          </a:p>
          <a:p>
            <a:r>
              <a:rPr lang="en-US" sz="2800" dirty="0"/>
              <a:t>Storage, Disposal &amp; Recycling</a:t>
            </a:r>
          </a:p>
          <a:p>
            <a:endParaRPr lang="en-US" sz="3200" dirty="0"/>
          </a:p>
          <a:p>
            <a:endParaRPr lang="en-US" sz="3200" dirty="0"/>
          </a:p>
          <a:p>
            <a:endParaRPr lang="en-US" dirty="0"/>
          </a:p>
          <a:p>
            <a:endParaRPr lang="en-US" dirty="0"/>
          </a:p>
        </p:txBody>
      </p:sp>
      <p:sp>
        <p:nvSpPr>
          <p:cNvPr id="4" name="Content Placeholder 3"/>
          <p:cNvSpPr>
            <a:spLocks noGrp="1"/>
          </p:cNvSpPr>
          <p:nvPr>
            <p:ph sz="half" idx="2"/>
          </p:nvPr>
        </p:nvSpPr>
        <p:spPr>
          <a:xfrm>
            <a:off x="6246564" y="2177715"/>
            <a:ext cx="5107236" cy="3330719"/>
          </a:xfrm>
        </p:spPr>
        <p:txBody>
          <a:bodyPr>
            <a:normAutofit/>
          </a:bodyPr>
          <a:lstStyle/>
          <a:p>
            <a:r>
              <a:rPr lang="en-US" sz="2800" dirty="0"/>
              <a:t>Supervision</a:t>
            </a:r>
          </a:p>
          <a:p>
            <a:r>
              <a:rPr lang="en-US" dirty="0"/>
              <a:t>Recordkeeping</a:t>
            </a:r>
            <a:endParaRPr lang="en-US" sz="2800" dirty="0"/>
          </a:p>
          <a:p>
            <a:r>
              <a:rPr lang="en-US" sz="2800" dirty="0"/>
              <a:t>Incident Reporting</a:t>
            </a:r>
          </a:p>
          <a:p>
            <a:r>
              <a:rPr lang="en-US" sz="2800" dirty="0"/>
              <a:t>Pesticide Product Registration</a:t>
            </a:r>
          </a:p>
          <a:p>
            <a:r>
              <a:rPr lang="en-US" sz="2800" dirty="0"/>
              <a:t>Federal and State Regulatory Activities</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2</a:t>
            </a:fld>
            <a:endParaRPr lang="en-US" dirty="0"/>
          </a:p>
        </p:txBody>
      </p:sp>
      <p:pic>
        <p:nvPicPr>
          <p:cNvPr id="7" name="Picture 6"/>
          <p:cNvPicPr>
            <a:picLocks noChangeAspect="1"/>
          </p:cNvPicPr>
          <p:nvPr/>
        </p:nvPicPr>
        <p:blipFill>
          <a:blip r:embed="rId3"/>
          <a:stretch>
            <a:fillRect/>
          </a:stretch>
        </p:blipFill>
        <p:spPr>
          <a:xfrm>
            <a:off x="8740507" y="178921"/>
            <a:ext cx="2743200" cy="1998794"/>
          </a:xfrm>
          <a:prstGeom prst="rect">
            <a:avLst/>
          </a:prstGeom>
        </p:spPr>
      </p:pic>
    </p:spTree>
    <p:extLst>
      <p:ext uri="{BB962C8B-B14F-4D97-AF65-F5344CB8AC3E}">
        <p14:creationId xmlns:p14="http://schemas.microsoft.com/office/powerpoint/2010/main" val="233590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58400" cy="1450757"/>
          </a:xfrm>
        </p:spPr>
        <p:txBody>
          <a:bodyPr/>
          <a:lstStyle/>
          <a:p>
            <a:pPr algn="ctr"/>
            <a:r>
              <a:rPr lang="en-US" b="1" dirty="0">
                <a:latin typeface="+mn-lt"/>
              </a:rPr>
              <a:t>Plastic Pesticide Container Recycling</a:t>
            </a:r>
          </a:p>
        </p:txBody>
      </p:sp>
      <p:sp>
        <p:nvSpPr>
          <p:cNvPr id="3" name="Content Placeholder 2"/>
          <p:cNvSpPr>
            <a:spLocks noGrp="1"/>
          </p:cNvSpPr>
          <p:nvPr>
            <p:ph idx="1"/>
          </p:nvPr>
        </p:nvSpPr>
        <p:spPr>
          <a:xfrm>
            <a:off x="5890149" y="1908839"/>
            <a:ext cx="5765800" cy="3708190"/>
          </a:xfrm>
        </p:spPr>
        <p:txBody>
          <a:bodyPr>
            <a:normAutofit/>
          </a:bodyPr>
          <a:lstStyle/>
          <a:p>
            <a:r>
              <a:rPr lang="en-US" sz="2400" dirty="0"/>
              <a:t>Provide agricultural producers, pesticide dealers and pest control firms with option for the disposal of properly rinsed pesticide containers.</a:t>
            </a:r>
          </a:p>
          <a:p>
            <a:r>
              <a:rPr lang="en-US" sz="2400" dirty="0"/>
              <a:t>Program Status</a:t>
            </a:r>
          </a:p>
          <a:p>
            <a:pPr lvl="1"/>
            <a:r>
              <a:rPr lang="en-US" sz="2400" dirty="0"/>
              <a:t>FY2022 program recycled a total of ~70,000 lbs. </a:t>
            </a:r>
          </a:p>
          <a:p>
            <a:pPr lvl="1"/>
            <a:r>
              <a:rPr lang="en-US" sz="2400" dirty="0"/>
              <a:t>Since its inception, a total of more than 2.4 million lbs.. has been collected.</a:t>
            </a:r>
          </a:p>
          <a:p>
            <a:endParaRPr lang="en-US" dirty="0"/>
          </a:p>
        </p:txBody>
      </p:sp>
      <p:sp>
        <p:nvSpPr>
          <p:cNvPr id="5" name="TextBox 4"/>
          <p:cNvSpPr txBox="1"/>
          <p:nvPr/>
        </p:nvSpPr>
        <p:spPr>
          <a:xfrm>
            <a:off x="1588342" y="5649630"/>
            <a:ext cx="868439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 </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http://www.vdacs.virginia.gov/pesticide-container-recycling.shtml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20</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28" y="2046932"/>
            <a:ext cx="2536721" cy="3006645"/>
          </a:xfrm>
          <a:prstGeom prst="rect">
            <a:avLst/>
          </a:prstGeom>
          <a:effectLst>
            <a:softEdge rad="63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270" y="2046932"/>
            <a:ext cx="2744458" cy="3006645"/>
          </a:xfrm>
          <a:prstGeom prst="rect">
            <a:avLst/>
          </a:prstGeom>
          <a:effectLst>
            <a:softEdge rad="63500"/>
          </a:effectLst>
        </p:spPr>
      </p:pic>
    </p:spTree>
    <p:extLst>
      <p:ext uri="{BB962C8B-B14F-4D97-AF65-F5344CB8AC3E}">
        <p14:creationId xmlns:p14="http://schemas.microsoft.com/office/powerpoint/2010/main" val="348872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070" y="390778"/>
            <a:ext cx="10228730" cy="1325563"/>
          </a:xfrm>
        </p:spPr>
        <p:txBody>
          <a:bodyPr>
            <a:normAutofit/>
          </a:bodyPr>
          <a:lstStyle/>
          <a:p>
            <a:r>
              <a:rPr lang="en-US" b="1" dirty="0">
                <a:latin typeface="+mn-lt"/>
              </a:rPr>
              <a:t>Reporting Requirements:</a:t>
            </a:r>
            <a:br>
              <a:rPr lang="en-US" b="1" dirty="0">
                <a:latin typeface="+mn-lt"/>
              </a:rPr>
            </a:br>
            <a:r>
              <a:rPr lang="en-US" b="1" dirty="0">
                <a:latin typeface="+mn-lt"/>
              </a:rPr>
              <a:t>Accidents and Incidents*</a:t>
            </a:r>
          </a:p>
        </p:txBody>
      </p:sp>
      <p:sp>
        <p:nvSpPr>
          <p:cNvPr id="3" name="Content Placeholder 2"/>
          <p:cNvSpPr>
            <a:spLocks noGrp="1"/>
          </p:cNvSpPr>
          <p:nvPr>
            <p:ph sz="half" idx="1"/>
          </p:nvPr>
        </p:nvSpPr>
        <p:spPr>
          <a:xfrm>
            <a:off x="1012064" y="1844926"/>
            <a:ext cx="5338482" cy="4330422"/>
          </a:xfrm>
        </p:spPr>
        <p:txBody>
          <a:bodyPr>
            <a:noAutofit/>
          </a:bodyPr>
          <a:lstStyle/>
          <a:p>
            <a:r>
              <a:rPr lang="en-US" sz="2000" dirty="0"/>
              <a:t>Certified commercial or private applicators or registered technicians shall report any pesticide accident or incident in which they are involved that constitutes a threat to any person, to public health or safety, or to the environment, as a result of the use or presence of any pesticide. </a:t>
            </a:r>
          </a:p>
          <a:p>
            <a:r>
              <a:rPr lang="en-US" sz="2000" dirty="0"/>
              <a:t>Includes both general use and restricted use pesticides.</a:t>
            </a:r>
          </a:p>
          <a:p>
            <a:r>
              <a:rPr lang="en-US" sz="2000" dirty="0"/>
              <a:t>No minimum amount.</a:t>
            </a:r>
          </a:p>
          <a:p>
            <a:r>
              <a:rPr lang="en-US" sz="2000" dirty="0"/>
              <a:t>Pesticide accidents/incidents should be </a:t>
            </a:r>
            <a:r>
              <a:rPr lang="en-US" sz="2000" u="sng" dirty="0"/>
              <a:t>reported to VDACS within 48 hours by phone and within 10 days in writing.</a:t>
            </a:r>
          </a:p>
          <a:p>
            <a:endParaRPr lang="en-US" sz="2200" dirty="0"/>
          </a:p>
        </p:txBody>
      </p:sp>
      <p:sp>
        <p:nvSpPr>
          <p:cNvPr id="4" name="Content Placeholder 3"/>
          <p:cNvSpPr>
            <a:spLocks noGrp="1"/>
          </p:cNvSpPr>
          <p:nvPr>
            <p:ph sz="half" idx="2"/>
          </p:nvPr>
        </p:nvSpPr>
        <p:spPr>
          <a:xfrm>
            <a:off x="6403754" y="1881711"/>
            <a:ext cx="5463989" cy="4556287"/>
          </a:xfrm>
        </p:spPr>
        <p:txBody>
          <a:bodyPr>
            <a:normAutofit fontScale="92500" lnSpcReduction="20000"/>
          </a:bodyPr>
          <a:lstStyle/>
          <a:p>
            <a:r>
              <a:rPr lang="en-US" dirty="0"/>
              <a:t> </a:t>
            </a:r>
            <a:r>
              <a:rPr lang="en-US" sz="2600" dirty="0"/>
              <a:t>Reports include:</a:t>
            </a:r>
          </a:p>
          <a:p>
            <a:pPr lvl="1"/>
            <a:r>
              <a:rPr lang="en-US" sz="2600" u="sng" dirty="0"/>
              <a:t>Name of individuals </a:t>
            </a:r>
            <a:r>
              <a:rPr lang="en-US" sz="2600" dirty="0"/>
              <a:t>involved in accident or incident;</a:t>
            </a:r>
          </a:p>
          <a:p>
            <a:pPr lvl="1"/>
            <a:r>
              <a:rPr lang="en-US" sz="2600" dirty="0"/>
              <a:t>Name of </a:t>
            </a:r>
            <a:r>
              <a:rPr lang="en-US" sz="2600" u="sng" dirty="0"/>
              <a:t>pesticide</a:t>
            </a:r>
            <a:r>
              <a:rPr lang="en-US" sz="2600" dirty="0"/>
              <a:t> involved;</a:t>
            </a:r>
          </a:p>
          <a:p>
            <a:pPr lvl="1"/>
            <a:r>
              <a:rPr lang="en-US" sz="2600" u="sng" dirty="0"/>
              <a:t>Quantity</a:t>
            </a:r>
            <a:r>
              <a:rPr lang="en-US" sz="2600" dirty="0"/>
              <a:t> of pesticide spilled and containment procedures;</a:t>
            </a:r>
          </a:p>
          <a:p>
            <a:pPr lvl="1"/>
            <a:r>
              <a:rPr lang="en-US" sz="2600" u="sng" dirty="0"/>
              <a:t>Time, date, and location </a:t>
            </a:r>
            <a:r>
              <a:rPr lang="en-US" sz="2600" dirty="0"/>
              <a:t>of accident or incident;</a:t>
            </a:r>
          </a:p>
          <a:p>
            <a:pPr lvl="1"/>
            <a:r>
              <a:rPr lang="en-US" sz="2600" u="sng" dirty="0"/>
              <a:t>Mitigating actions </a:t>
            </a:r>
            <a:r>
              <a:rPr lang="en-US" sz="2600" dirty="0"/>
              <a:t>taken; and</a:t>
            </a:r>
          </a:p>
          <a:p>
            <a:pPr lvl="1"/>
            <a:r>
              <a:rPr lang="en-US" sz="2600" dirty="0"/>
              <a:t>Name, or description if unnamed, and location of </a:t>
            </a:r>
            <a:r>
              <a:rPr lang="en-US" sz="2600" u="sng" dirty="0"/>
              <a:t>bodies of water nearby where contamination of such bodies of water could reasonably be expected </a:t>
            </a:r>
            <a:r>
              <a:rPr lang="en-US" sz="2600" dirty="0"/>
              <a:t>to occur due to natural or manmade actions.</a:t>
            </a:r>
          </a:p>
          <a:p>
            <a:endParaRPr lang="en-US" dirty="0"/>
          </a:p>
        </p:txBody>
      </p:sp>
      <p:sp>
        <p:nvSpPr>
          <p:cNvPr id="5" name="TextBox 4"/>
          <p:cNvSpPr txBox="1"/>
          <p:nvPr/>
        </p:nvSpPr>
        <p:spPr>
          <a:xfrm>
            <a:off x="1125070" y="6383625"/>
            <a:ext cx="9865659" cy="400110"/>
          </a:xfrm>
          <a:prstGeom prst="rect">
            <a:avLst/>
          </a:prstGeom>
          <a:noFill/>
        </p:spPr>
        <p:txBody>
          <a:bodyPr wrap="square" rtlCol="0">
            <a:spAutoFit/>
          </a:bodyPr>
          <a:lstStyle/>
          <a:p>
            <a:pPr algn="ctr"/>
            <a:r>
              <a:rPr lang="en-US" sz="2000" b="1" i="1" dirty="0">
                <a:solidFill>
                  <a:srgbClr val="C00000"/>
                </a:solidFill>
              </a:rPr>
              <a:t>*There may be other reporting requirements outside of the Act &amp; Regulations…</a:t>
            </a:r>
          </a:p>
        </p:txBody>
      </p:sp>
      <p:sp>
        <p:nvSpPr>
          <p:cNvPr id="6" name="Slide Number Placeholder 5"/>
          <p:cNvSpPr>
            <a:spLocks noGrp="1"/>
          </p:cNvSpPr>
          <p:nvPr>
            <p:ph type="sldNum" sz="quarter" idx="12"/>
          </p:nvPr>
        </p:nvSpPr>
        <p:spPr/>
        <p:txBody>
          <a:bodyPr/>
          <a:lstStyle/>
          <a:p>
            <a:fld id="{F570B3D5-320C-44A2-81BF-BC1224605DE1}" type="slidenum">
              <a:rPr lang="en-US" smtClean="0"/>
              <a:t>21</a:t>
            </a:fld>
            <a:endParaRPr lang="en-US" dirty="0"/>
          </a:p>
        </p:txBody>
      </p:sp>
      <p:pic>
        <p:nvPicPr>
          <p:cNvPr id="7" name="Picture 7" descr="ANd9GcQfnbe4LB1rGk2lLYHcMSjIt1WQv6vmBif1IcrF77DgmnYM3CUTVw"/>
          <p:cNvPicPr>
            <a:picLocks noChangeAspect="1" noChangeArrowheads="1"/>
          </p:cNvPicPr>
          <p:nvPr/>
        </p:nvPicPr>
        <p:blipFill>
          <a:blip r:embed="rId3" cstate="print"/>
          <a:srcRect/>
          <a:stretch>
            <a:fillRect/>
          </a:stretch>
        </p:blipFill>
        <p:spPr bwMode="auto">
          <a:xfrm>
            <a:off x="7992836" y="52729"/>
            <a:ext cx="2423205" cy="1663612"/>
          </a:xfrm>
          <a:prstGeom prst="rect">
            <a:avLst/>
          </a:prstGeom>
          <a:noFill/>
          <a:ln w="9525">
            <a:noFill/>
            <a:miter lim="800000"/>
            <a:headEnd/>
            <a:tailEnd/>
          </a:ln>
        </p:spPr>
      </p:pic>
    </p:spTree>
    <p:extLst>
      <p:ext uri="{BB962C8B-B14F-4D97-AF65-F5344CB8AC3E}">
        <p14:creationId xmlns:p14="http://schemas.microsoft.com/office/powerpoint/2010/main" val="2083468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69" y="194369"/>
            <a:ext cx="3000994" cy="1961001"/>
          </a:xfrm>
        </p:spPr>
        <p:txBody>
          <a:bodyPr/>
          <a:lstStyle/>
          <a:p>
            <a:pPr algn="ctr"/>
            <a:r>
              <a:rPr lang="en-US" b="1" dirty="0">
                <a:latin typeface="+mn-lt"/>
              </a:rPr>
              <a:t>Ecommerce – Buyer Beware</a:t>
            </a:r>
          </a:p>
        </p:txBody>
      </p:sp>
      <p:sp>
        <p:nvSpPr>
          <p:cNvPr id="3" name="Content Placeholder 2"/>
          <p:cNvSpPr>
            <a:spLocks noGrp="1"/>
          </p:cNvSpPr>
          <p:nvPr>
            <p:ph idx="1"/>
          </p:nvPr>
        </p:nvSpPr>
        <p:spPr>
          <a:xfrm>
            <a:off x="256360" y="2481941"/>
            <a:ext cx="9295855" cy="4302579"/>
          </a:xfrm>
        </p:spPr>
        <p:txBody>
          <a:bodyPr>
            <a:noAutofit/>
          </a:bodyPr>
          <a:lstStyle/>
          <a:p>
            <a:r>
              <a:rPr lang="en-US" sz="2400" dirty="0"/>
              <a:t>Due diligence is required when purchasing pesticides via the internet.</a:t>
            </a:r>
          </a:p>
          <a:p>
            <a:r>
              <a:rPr lang="en-US" sz="2400" dirty="0"/>
              <a:t>Remember, </a:t>
            </a:r>
            <a:r>
              <a:rPr lang="en-US" sz="2400" b="1" u="sng" dirty="0"/>
              <a:t>all</a:t>
            </a:r>
            <a:r>
              <a:rPr lang="en-US" sz="2400" dirty="0"/>
              <a:t> pesticides must be registered in Virginia…this includes those that are bought on the internet.</a:t>
            </a:r>
          </a:p>
          <a:p>
            <a:r>
              <a:rPr lang="en-US" sz="2400" b="1" u="sng" dirty="0"/>
              <a:t>All</a:t>
            </a:r>
            <a:r>
              <a:rPr lang="en-US" sz="2400" dirty="0"/>
              <a:t> pesticide businesses are required to have a license to sell pesticides in Virginia…this includes businesses that sell pesticides on the internet.</a:t>
            </a:r>
          </a:p>
          <a:p>
            <a:pPr lvl="1"/>
            <a:r>
              <a:rPr lang="en-US" sz="2400" i="1" dirty="0"/>
              <a:t>There are limited exceptions to the business license requirements for businesses</a:t>
            </a:r>
          </a:p>
          <a:p>
            <a:r>
              <a:rPr lang="en-US" sz="2600" dirty="0"/>
              <a:t>To check if a pesticide business is licensed to sell pesticides in Virginia:</a:t>
            </a:r>
          </a:p>
          <a:p>
            <a:pPr marL="0" indent="0" algn="ctr">
              <a:buNone/>
            </a:pPr>
            <a:r>
              <a:rPr lang="en-US" sz="2400" dirty="0">
                <a:hlinkClick r:id="rId3"/>
              </a:rPr>
              <a:t>http://www.vdacs.virginia.gov/pdf/reports-businesses.pdf</a:t>
            </a:r>
            <a:r>
              <a:rPr lang="en-US" sz="2400" dirty="0"/>
              <a:t>  </a:t>
            </a:r>
          </a:p>
        </p:txBody>
      </p:sp>
      <p:sp>
        <p:nvSpPr>
          <p:cNvPr id="4" name="Slide Number Placeholder 3"/>
          <p:cNvSpPr>
            <a:spLocks noGrp="1"/>
          </p:cNvSpPr>
          <p:nvPr>
            <p:ph type="sldNum" sz="quarter" idx="12"/>
          </p:nvPr>
        </p:nvSpPr>
        <p:spPr/>
        <p:txBody>
          <a:bodyPr/>
          <a:lstStyle/>
          <a:p>
            <a:fld id="{F570B3D5-320C-44A2-81BF-BC1224605DE1}" type="slidenum">
              <a:rPr lang="en-US" smtClean="0"/>
              <a:t>22</a:t>
            </a:fld>
            <a:endParaRPr lang="en-US" dirty="0"/>
          </a:p>
        </p:txBody>
      </p:sp>
      <p:pic>
        <p:nvPicPr>
          <p:cNvPr id="8" name="Picture 7"/>
          <p:cNvPicPr>
            <a:picLocks noChangeAspect="1"/>
          </p:cNvPicPr>
          <p:nvPr/>
        </p:nvPicPr>
        <p:blipFill>
          <a:blip r:embed="rId4"/>
          <a:stretch>
            <a:fillRect/>
          </a:stretch>
        </p:blipFill>
        <p:spPr>
          <a:xfrm>
            <a:off x="4061816" y="397946"/>
            <a:ext cx="8130184" cy="1430854"/>
          </a:xfrm>
          <a:prstGeom prst="rect">
            <a:avLst/>
          </a:prstGeom>
        </p:spPr>
      </p:pic>
    </p:spTree>
    <p:extLst>
      <p:ext uri="{BB962C8B-B14F-4D97-AF65-F5344CB8AC3E}">
        <p14:creationId xmlns:p14="http://schemas.microsoft.com/office/powerpoint/2010/main" val="207030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75979"/>
          </a:xfrm>
        </p:spPr>
        <p:txBody>
          <a:bodyPr>
            <a:normAutofit/>
          </a:bodyPr>
          <a:lstStyle/>
          <a:p>
            <a:pPr algn="ctr"/>
            <a:r>
              <a:rPr lang="en-US" sz="3200" b="1" dirty="0">
                <a:latin typeface="+mn-lt"/>
              </a:rPr>
              <a:t>Certification</a:t>
            </a:r>
            <a:br>
              <a:rPr lang="en-US" sz="3200" b="1" dirty="0">
                <a:latin typeface="+mn-lt"/>
              </a:rPr>
            </a:br>
            <a:r>
              <a:rPr lang="en-US" sz="3200" b="1" i="1" dirty="0">
                <a:latin typeface="+mn-lt"/>
              </a:rPr>
              <a:t>Whose Responsibility Is It Anyway?</a:t>
            </a:r>
          </a:p>
        </p:txBody>
      </p:sp>
      <p:sp>
        <p:nvSpPr>
          <p:cNvPr id="3" name="Content Placeholder 2"/>
          <p:cNvSpPr>
            <a:spLocks noGrp="1"/>
          </p:cNvSpPr>
          <p:nvPr>
            <p:ph idx="1"/>
          </p:nvPr>
        </p:nvSpPr>
        <p:spPr>
          <a:xfrm>
            <a:off x="1097280" y="1996205"/>
            <a:ext cx="10058400" cy="4404595"/>
          </a:xfrm>
        </p:spPr>
        <p:txBody>
          <a:bodyPr>
            <a:normAutofit fontScale="92500"/>
          </a:bodyPr>
          <a:lstStyle/>
          <a:p>
            <a:r>
              <a:rPr lang="en-US" sz="2800" dirty="0"/>
              <a:t>For certified applicators including commercial applicators, registered technicians, and private applicators</a:t>
            </a:r>
            <a:r>
              <a:rPr lang="en-US" sz="2800" dirty="0">
                <a:solidFill>
                  <a:schemeClr val="tx1"/>
                </a:solidFill>
              </a:rPr>
              <a:t>, </a:t>
            </a:r>
            <a:r>
              <a:rPr lang="en-US" sz="2800" b="1" dirty="0">
                <a:solidFill>
                  <a:schemeClr val="tx1"/>
                </a:solidFill>
              </a:rPr>
              <a:t>it is </a:t>
            </a:r>
            <a:r>
              <a:rPr lang="en-US" sz="2800" b="1" u="sng" dirty="0">
                <a:solidFill>
                  <a:srgbClr val="C00000"/>
                </a:solidFill>
              </a:rPr>
              <a:t>YOUR</a:t>
            </a:r>
            <a:r>
              <a:rPr lang="en-US" sz="2800" b="1" dirty="0">
                <a:solidFill>
                  <a:schemeClr val="tx1"/>
                </a:solidFill>
              </a:rPr>
              <a:t> responsibility to maintain your certification including being sure…</a:t>
            </a:r>
          </a:p>
          <a:p>
            <a:pPr lvl="1"/>
            <a:r>
              <a:rPr lang="en-US" sz="2800" dirty="0">
                <a:solidFill>
                  <a:schemeClr val="tx1"/>
                </a:solidFill>
              </a:rPr>
              <a:t>OPS has </a:t>
            </a:r>
            <a:r>
              <a:rPr lang="en-US" sz="2800" b="1" u="sng" dirty="0">
                <a:solidFill>
                  <a:srgbClr val="C00000"/>
                </a:solidFill>
              </a:rPr>
              <a:t>your</a:t>
            </a:r>
            <a:r>
              <a:rPr lang="en-US" sz="2800" dirty="0">
                <a:solidFill>
                  <a:schemeClr val="tx1"/>
                </a:solidFill>
              </a:rPr>
              <a:t> current mailing address</a:t>
            </a:r>
          </a:p>
          <a:p>
            <a:pPr lvl="2"/>
            <a:r>
              <a:rPr lang="en-US" sz="2400" dirty="0">
                <a:solidFill>
                  <a:schemeClr val="tx1"/>
                </a:solidFill>
              </a:rPr>
              <a:t>Must complete a “Change of Information Form” to process any changes;</a:t>
            </a:r>
          </a:p>
          <a:p>
            <a:pPr lvl="1"/>
            <a:r>
              <a:rPr lang="en-US" sz="2800" dirty="0">
                <a:solidFill>
                  <a:schemeClr val="tx1"/>
                </a:solidFill>
              </a:rPr>
              <a:t>Know when </a:t>
            </a:r>
            <a:r>
              <a:rPr lang="en-US" sz="2800" b="1" u="sng" dirty="0">
                <a:solidFill>
                  <a:srgbClr val="C00000"/>
                </a:solidFill>
              </a:rPr>
              <a:t>your</a:t>
            </a:r>
            <a:r>
              <a:rPr lang="en-US" sz="2800" dirty="0">
                <a:solidFill>
                  <a:schemeClr val="tx1"/>
                </a:solidFill>
              </a:rPr>
              <a:t> certification expires and renew </a:t>
            </a:r>
            <a:r>
              <a:rPr lang="en-US" sz="2800" b="1" u="sng" dirty="0">
                <a:solidFill>
                  <a:srgbClr val="C00000"/>
                </a:solidFill>
              </a:rPr>
              <a:t>your</a:t>
            </a:r>
            <a:r>
              <a:rPr lang="en-US" sz="2800" dirty="0">
                <a:solidFill>
                  <a:schemeClr val="tx1"/>
                </a:solidFill>
              </a:rPr>
              <a:t> certification before it expires;</a:t>
            </a:r>
          </a:p>
          <a:p>
            <a:pPr lvl="1"/>
            <a:r>
              <a:rPr lang="en-US" sz="2800" dirty="0"/>
              <a:t>Attend a recertification course prior to the expiration date of </a:t>
            </a:r>
            <a:r>
              <a:rPr lang="en-US" sz="2800" b="1" u="sng" dirty="0">
                <a:solidFill>
                  <a:srgbClr val="C00000"/>
                </a:solidFill>
              </a:rPr>
              <a:t>your</a:t>
            </a:r>
            <a:r>
              <a:rPr lang="en-US" sz="2800" dirty="0"/>
              <a:t> certification; and</a:t>
            </a:r>
          </a:p>
          <a:p>
            <a:pPr lvl="1"/>
            <a:r>
              <a:rPr lang="en-US" sz="2800" dirty="0"/>
              <a:t>Sign </a:t>
            </a:r>
            <a:r>
              <a:rPr lang="en-US" sz="2800" b="1" u="sng" dirty="0">
                <a:solidFill>
                  <a:srgbClr val="C00000"/>
                </a:solidFill>
              </a:rPr>
              <a:t>your</a:t>
            </a:r>
            <a:r>
              <a:rPr lang="en-US" sz="2800" dirty="0"/>
              <a:t> name on the course roster and complete and sign </a:t>
            </a:r>
            <a:r>
              <a:rPr lang="en-US" sz="2800" b="1" u="sng" dirty="0">
                <a:solidFill>
                  <a:srgbClr val="C00000"/>
                </a:solidFill>
              </a:rPr>
              <a:t>your</a:t>
            </a:r>
            <a:r>
              <a:rPr lang="en-US" sz="2800" dirty="0"/>
              <a:t> recertification </a:t>
            </a:r>
            <a:r>
              <a:rPr lang="en-US" sz="2800"/>
              <a:t>application form.</a:t>
            </a:r>
            <a:endParaRPr lang="en-US" sz="2800" dirty="0"/>
          </a:p>
          <a:p>
            <a:pPr marL="457200" lvl="1" indent="0">
              <a:buNone/>
            </a:pPr>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570B3D5-320C-44A2-81BF-BC1224605DE1}" type="slidenum">
              <a:rPr lang="en-US" smtClean="0"/>
              <a:t>23</a:t>
            </a:fld>
            <a:endParaRPr lang="en-US" dirty="0"/>
          </a:p>
        </p:txBody>
      </p:sp>
    </p:spTree>
    <p:extLst>
      <p:ext uri="{BB962C8B-B14F-4D97-AF65-F5344CB8AC3E}">
        <p14:creationId xmlns:p14="http://schemas.microsoft.com/office/powerpoint/2010/main" val="829001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06768"/>
          </a:xfrm>
        </p:spPr>
        <p:txBody>
          <a:bodyPr>
            <a:noAutofit/>
          </a:bodyPr>
          <a:lstStyle/>
          <a:p>
            <a:pPr algn="l"/>
            <a:r>
              <a:rPr lang="en-US" sz="3200" b="1" dirty="0">
                <a:latin typeface="+mn-lt"/>
              </a:rPr>
              <a:t>REMINDER:</a:t>
            </a:r>
            <a:br>
              <a:rPr lang="en-US" sz="3200" b="1" dirty="0">
                <a:latin typeface="+mn-lt"/>
              </a:rPr>
            </a:br>
            <a:r>
              <a:rPr lang="en-US" sz="3200" b="1" dirty="0">
                <a:latin typeface="+mn-lt"/>
              </a:rPr>
              <a:t>Credit For Recertification Course</a:t>
            </a:r>
            <a:endParaRPr lang="en-US" sz="3200" dirty="0"/>
          </a:p>
        </p:txBody>
      </p:sp>
      <p:sp>
        <p:nvSpPr>
          <p:cNvPr id="3" name="Subtitle 2"/>
          <p:cNvSpPr>
            <a:spLocks noGrp="1"/>
          </p:cNvSpPr>
          <p:nvPr>
            <p:ph idx="1"/>
          </p:nvPr>
        </p:nvSpPr>
        <p:spPr>
          <a:xfrm>
            <a:off x="411423" y="1448654"/>
            <a:ext cx="9246928" cy="5409346"/>
          </a:xfrm>
        </p:spPr>
        <p:txBody>
          <a:bodyPr>
            <a:normAutofit fontScale="85000" lnSpcReduction="20000"/>
          </a:bodyPr>
          <a:lstStyle/>
          <a:p>
            <a:pPr marL="571500" indent="-571500"/>
            <a:r>
              <a:rPr lang="en-US" sz="3400" b="1" dirty="0"/>
              <a:t>For all in-person courses, signatures are required on both the roster(s) and the Application for Recertification Credit</a:t>
            </a:r>
            <a:r>
              <a:rPr lang="en-US" sz="3400" dirty="0"/>
              <a:t>.  When a signature is requested, it is not optional for credit.  The signatures should not be significantly different.</a:t>
            </a:r>
            <a:endParaRPr lang="en-US" sz="1300" dirty="0"/>
          </a:p>
          <a:p>
            <a:pPr marL="571500" indent="-571500" algn="l">
              <a:buFont typeface="Arial" panose="020B0604020202020204" pitchFamily="34" charset="0"/>
              <a:buChar char="•"/>
            </a:pPr>
            <a:r>
              <a:rPr lang="en-US" sz="3400" dirty="0"/>
              <a:t>Course sponsors/speakers seeking credit for attending their own course are required, like all attendees, to participate in the </a:t>
            </a:r>
            <a:r>
              <a:rPr lang="en-US" sz="3400" u="sng" dirty="0"/>
              <a:t>entire</a:t>
            </a:r>
            <a:r>
              <a:rPr lang="en-US" sz="3400" dirty="0"/>
              <a:t> program and </a:t>
            </a:r>
            <a:r>
              <a:rPr lang="en-US" sz="3400" u="sng" dirty="0"/>
              <a:t>all</a:t>
            </a:r>
            <a:r>
              <a:rPr lang="en-US" sz="3400" dirty="0"/>
              <a:t> sessions and complete </a:t>
            </a:r>
            <a:r>
              <a:rPr lang="en-US" sz="3400" u="sng" dirty="0"/>
              <a:t>all</a:t>
            </a:r>
            <a:r>
              <a:rPr lang="en-US" sz="3400" dirty="0"/>
              <a:t> required forms as proof of attendance.</a:t>
            </a:r>
          </a:p>
          <a:p>
            <a:pPr marL="571500" indent="-571500"/>
            <a:r>
              <a:rPr lang="en-US" sz="3400" dirty="0"/>
              <a:t>Course sponsors can not self recertify rather the course must include presenters others than the course sponsor.</a:t>
            </a:r>
          </a:p>
          <a:p>
            <a:pPr marL="571500" indent="-571500"/>
            <a:r>
              <a:rPr lang="en-US" sz="3600" dirty="0"/>
              <a:t>To renew by attending a recertification training program requires completion of one recertification course every two years.</a:t>
            </a:r>
          </a:p>
          <a:p>
            <a:pPr marL="0" indent="0" algn="l">
              <a:buNone/>
            </a:pPr>
            <a:endParaRPr lang="en-US" sz="1300" dirty="0"/>
          </a:p>
        </p:txBody>
      </p:sp>
      <p:sp>
        <p:nvSpPr>
          <p:cNvPr id="4" name="Slide Number Placeholder 3"/>
          <p:cNvSpPr>
            <a:spLocks noGrp="1"/>
          </p:cNvSpPr>
          <p:nvPr>
            <p:ph type="sldNum" sz="quarter" idx="12"/>
          </p:nvPr>
        </p:nvSpPr>
        <p:spPr/>
        <p:txBody>
          <a:bodyPr/>
          <a:lstStyle/>
          <a:p>
            <a:fld id="{F570B3D5-320C-44A2-81BF-BC1224605DE1}" type="slidenum">
              <a:rPr lang="en-US" smtClean="0"/>
              <a:t>24</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50948" y="-21027"/>
            <a:ext cx="2437057" cy="1827793"/>
          </a:xfrm>
          <a:prstGeom prst="rect">
            <a:avLst/>
          </a:prstGeom>
        </p:spPr>
      </p:pic>
      <p:pic>
        <p:nvPicPr>
          <p:cNvPr id="6" name="Picture 5"/>
          <p:cNvPicPr>
            <a:picLocks noChangeAspect="1"/>
          </p:cNvPicPr>
          <p:nvPr/>
        </p:nvPicPr>
        <p:blipFill>
          <a:blip r:embed="rId4"/>
          <a:stretch>
            <a:fillRect/>
          </a:stretch>
        </p:blipFill>
        <p:spPr>
          <a:xfrm>
            <a:off x="9595137" y="3378823"/>
            <a:ext cx="2492868" cy="3160089"/>
          </a:xfrm>
          <a:prstGeom prst="rect">
            <a:avLst/>
          </a:prstGeom>
        </p:spPr>
      </p:pic>
    </p:spTree>
    <p:extLst>
      <p:ext uri="{BB962C8B-B14F-4D97-AF65-F5344CB8AC3E}">
        <p14:creationId xmlns:p14="http://schemas.microsoft.com/office/powerpoint/2010/main" val="3056782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914" y="391885"/>
            <a:ext cx="6300107" cy="1379765"/>
          </a:xfrm>
        </p:spPr>
        <p:txBody>
          <a:bodyPr>
            <a:normAutofit/>
          </a:bodyPr>
          <a:lstStyle/>
          <a:p>
            <a:pPr algn="ctr"/>
            <a:r>
              <a:rPr lang="en-US" sz="3000" b="1" dirty="0">
                <a:solidFill>
                  <a:schemeClr val="tx1"/>
                </a:solidFill>
                <a:latin typeface="+mn-lt"/>
              </a:rPr>
              <a:t>Protecting Pollinators</a:t>
            </a:r>
            <a:br>
              <a:rPr lang="en-US" b="1" dirty="0">
                <a:solidFill>
                  <a:schemeClr val="tx1"/>
                </a:solidFill>
                <a:latin typeface="+mn-lt"/>
              </a:rPr>
            </a:br>
            <a:r>
              <a:rPr lang="en-US" sz="1600" b="1" i="1" dirty="0">
                <a:solidFill>
                  <a:schemeClr val="tx1"/>
                </a:solidFill>
                <a:latin typeface="+mn-lt"/>
              </a:rPr>
              <a:t>Voluntary Plan to Mitigate the Risk of Pesticides to Managed Pollinators</a:t>
            </a:r>
          </a:p>
        </p:txBody>
      </p:sp>
      <p:sp>
        <p:nvSpPr>
          <p:cNvPr id="3" name="Content Placeholder 2"/>
          <p:cNvSpPr>
            <a:spLocks noGrp="1"/>
          </p:cNvSpPr>
          <p:nvPr>
            <p:ph idx="1"/>
          </p:nvPr>
        </p:nvSpPr>
        <p:spPr>
          <a:xfrm>
            <a:off x="1055914" y="1534886"/>
            <a:ext cx="6438900" cy="5257799"/>
          </a:xfrm>
        </p:spPr>
        <p:txBody>
          <a:bodyPr>
            <a:normAutofit/>
          </a:bodyPr>
          <a:lstStyle/>
          <a:p>
            <a:r>
              <a:rPr lang="en-US" sz="2000" dirty="0">
                <a:latin typeface="+mj-lt"/>
              </a:rPr>
              <a:t>Voluntary, proactive approach which focuses on </a:t>
            </a:r>
            <a:r>
              <a:rPr lang="en-US" sz="2000" b="1" dirty="0">
                <a:latin typeface="+mj-lt"/>
              </a:rPr>
              <a:t>enhanced communication and coordination between pesticide applicators and beekeepers</a:t>
            </a:r>
            <a:r>
              <a:rPr lang="en-US" sz="2000" dirty="0">
                <a:latin typeface="+mj-lt"/>
              </a:rPr>
              <a:t>.</a:t>
            </a:r>
          </a:p>
          <a:p>
            <a:pPr lvl="1"/>
            <a:r>
              <a:rPr lang="en-US" sz="2000" dirty="0">
                <a:latin typeface="+mj-lt"/>
              </a:rPr>
              <a:t>Beekeepers providing information regarding the location of their hives; and</a:t>
            </a:r>
          </a:p>
          <a:p>
            <a:pPr lvl="1"/>
            <a:r>
              <a:rPr lang="en-US" sz="2000" dirty="0">
                <a:latin typeface="+mj-lt"/>
              </a:rPr>
              <a:t>Pesticide applicators providing advance notice of applications that have the potential to impact managed pollinators.</a:t>
            </a:r>
          </a:p>
          <a:p>
            <a:pPr marL="342900" lvl="1" indent="0">
              <a:buNone/>
            </a:pPr>
            <a:endParaRPr lang="en-US" sz="2000" dirty="0">
              <a:latin typeface="+mj-lt"/>
            </a:endParaRPr>
          </a:p>
          <a:p>
            <a:r>
              <a:rPr lang="en-US" sz="2000" dirty="0">
                <a:latin typeface="+mj-lt"/>
              </a:rPr>
              <a:t>To facilitate the communication, VDACS has acquired an online mapping tool:</a:t>
            </a:r>
          </a:p>
          <a:p>
            <a:pPr lvl="1"/>
            <a:r>
              <a:rPr lang="en-US" sz="2000" b="1" dirty="0">
                <a:latin typeface="+mj-lt"/>
              </a:rPr>
              <a:t>Agricultural producers and pesticide applicators can register </a:t>
            </a:r>
            <a:r>
              <a:rPr lang="en-US" sz="2000" b="1" dirty="0">
                <a:solidFill>
                  <a:schemeClr val="tx1"/>
                </a:solidFill>
                <a:latin typeface="+mj-lt"/>
              </a:rPr>
              <a:t>with </a:t>
            </a:r>
            <a:r>
              <a:rPr lang="en-US" sz="2000" b="1" i="1" dirty="0">
                <a:solidFill>
                  <a:schemeClr val="tx1"/>
                </a:solidFill>
                <a:latin typeface="+mj-lt"/>
              </a:rPr>
              <a:t>FieldCheck®</a:t>
            </a:r>
            <a:r>
              <a:rPr lang="en-US" sz="2000" b="1" dirty="0">
                <a:solidFill>
                  <a:schemeClr val="tx1"/>
                </a:solidFill>
                <a:latin typeface="+mj-lt"/>
              </a:rPr>
              <a:t> </a:t>
            </a:r>
            <a:r>
              <a:rPr lang="en-US" sz="2000" dirty="0">
                <a:latin typeface="+mj-lt"/>
              </a:rPr>
              <a:t>to view the locations of hives in the application area and notify beekeepers of  planned applications.</a:t>
            </a:r>
          </a:p>
          <a:p>
            <a:pPr lvl="1"/>
            <a:r>
              <a:rPr lang="en-US" sz="2000" b="1" dirty="0"/>
              <a:t>Beekeepers can use </a:t>
            </a:r>
            <a:r>
              <a:rPr lang="en-US" sz="2000" b="1" i="1" dirty="0"/>
              <a:t>BeeCheck</a:t>
            </a:r>
            <a:r>
              <a:rPr lang="en-US" sz="2000" b="1" dirty="0"/>
              <a:t>™ </a:t>
            </a:r>
            <a:r>
              <a:rPr lang="en-US" sz="2000" dirty="0"/>
              <a:t>to map the location of their hives.</a:t>
            </a:r>
          </a:p>
          <a:p>
            <a:pPr marL="342900" lvl="1" indent="0">
              <a:buNone/>
            </a:pPr>
            <a:endParaRPr lang="en-US" sz="1500" dirty="0"/>
          </a:p>
          <a:p>
            <a:pPr marL="342900" lvl="1" indent="0" algn="ctr">
              <a:buNone/>
            </a:pPr>
            <a:endParaRPr lang="en-US" sz="1500" dirty="0"/>
          </a:p>
          <a:p>
            <a:endParaRPr lang="en-US" dirty="0">
              <a:latin typeface="+mj-lt"/>
            </a:endParaRPr>
          </a:p>
        </p:txBody>
      </p:sp>
      <p:sp>
        <p:nvSpPr>
          <p:cNvPr id="4" name="Slide Number Placeholder 3"/>
          <p:cNvSpPr>
            <a:spLocks noGrp="1"/>
          </p:cNvSpPr>
          <p:nvPr>
            <p:ph type="sldNum" sz="quarter" idx="12"/>
          </p:nvPr>
        </p:nvSpPr>
        <p:spPr/>
        <p:txBody>
          <a:bodyPr/>
          <a:lstStyle/>
          <a:p>
            <a:fld id="{F570B3D5-320C-44A2-81BF-BC1224605DE1}" type="slidenum">
              <a:rPr lang="en-US" smtClean="0"/>
              <a:t>25</a:t>
            </a:fld>
            <a:endParaRPr lang="en-US" dirty="0"/>
          </a:p>
        </p:txBody>
      </p:sp>
      <p:pic>
        <p:nvPicPr>
          <p:cNvPr id="5" name="Picture 7"/>
          <p:cNvPicPr>
            <a:picLocks noChangeAspect="1" noChangeArrowheads="1"/>
          </p:cNvPicPr>
          <p:nvPr/>
        </p:nvPicPr>
        <p:blipFill>
          <a:blip r:embed="rId3" cstate="print"/>
          <a:srcRect/>
          <a:stretch>
            <a:fillRect/>
          </a:stretch>
        </p:blipFill>
        <p:spPr bwMode="auto">
          <a:xfrm>
            <a:off x="8300720" y="1147586"/>
            <a:ext cx="3920243" cy="5000792"/>
          </a:xfrm>
          <a:prstGeom prst="rect">
            <a:avLst/>
          </a:prstGeom>
          <a:noFill/>
          <a:ln w="9525">
            <a:noFill/>
            <a:miter lim="800000"/>
            <a:headEnd/>
            <a:tailEnd/>
          </a:ln>
        </p:spPr>
      </p:pic>
    </p:spTree>
    <p:extLst>
      <p:ext uri="{BB962C8B-B14F-4D97-AF65-F5344CB8AC3E}">
        <p14:creationId xmlns:p14="http://schemas.microsoft.com/office/powerpoint/2010/main" val="3276707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771F-EF24-499A-8C23-2F5E8DACBE54}"/>
              </a:ext>
            </a:extLst>
          </p:cNvPr>
          <p:cNvSpPr>
            <a:spLocks noGrp="1"/>
          </p:cNvSpPr>
          <p:nvPr>
            <p:ph type="title"/>
          </p:nvPr>
        </p:nvSpPr>
        <p:spPr>
          <a:xfrm>
            <a:off x="838200" y="365126"/>
            <a:ext cx="6158593" cy="949324"/>
          </a:xfrm>
        </p:spPr>
        <p:txBody>
          <a:bodyPr/>
          <a:lstStyle/>
          <a:p>
            <a:r>
              <a:rPr lang="en-US" b="1" dirty="0"/>
              <a:t>FieldCheck</a:t>
            </a:r>
            <a:r>
              <a:rPr lang="en-US" b="1" baseline="30000" dirty="0"/>
              <a:t>®</a:t>
            </a:r>
            <a:r>
              <a:rPr lang="en-US" b="1" dirty="0"/>
              <a:t> for Applicators</a:t>
            </a:r>
          </a:p>
        </p:txBody>
      </p:sp>
      <p:sp>
        <p:nvSpPr>
          <p:cNvPr id="3" name="Content Placeholder 2">
            <a:extLst>
              <a:ext uri="{FF2B5EF4-FFF2-40B4-BE49-F238E27FC236}">
                <a16:creationId xmlns:a16="http://schemas.microsoft.com/office/drawing/2014/main" id="{E15FC0A1-BB01-4EF0-BA07-DF5F74CA38CF}"/>
              </a:ext>
            </a:extLst>
          </p:cNvPr>
          <p:cNvSpPr>
            <a:spLocks noGrp="1"/>
          </p:cNvSpPr>
          <p:nvPr>
            <p:ph idx="1"/>
          </p:nvPr>
        </p:nvSpPr>
        <p:spPr>
          <a:xfrm>
            <a:off x="162824" y="1708604"/>
            <a:ext cx="8328033" cy="5012871"/>
          </a:xfrm>
        </p:spPr>
        <p:txBody>
          <a:bodyPr vert="horz" lIns="91440" tIns="45720" rIns="91440" bIns="45720" rtlCol="0" anchor="t">
            <a:noAutofit/>
          </a:bodyPr>
          <a:lstStyle/>
          <a:p>
            <a:r>
              <a:rPr lang="en-US" sz="2600" dirty="0">
                <a:latin typeface="Gill Sans MT"/>
              </a:rPr>
              <a:t>FieldCheck is the online and mobile portal for applicators</a:t>
            </a:r>
          </a:p>
          <a:p>
            <a:r>
              <a:rPr lang="en-US" sz="2600" dirty="0">
                <a:latin typeface="Gill Sans MT"/>
              </a:rPr>
              <a:t>FieldCheck is </a:t>
            </a:r>
            <a:r>
              <a:rPr lang="en-US" sz="2600" b="1" u="sng" dirty="0">
                <a:latin typeface="Gill Sans MT"/>
              </a:rPr>
              <a:t>free</a:t>
            </a:r>
            <a:r>
              <a:rPr lang="en-US" sz="2600" dirty="0">
                <a:latin typeface="Gill Sans MT"/>
              </a:rPr>
              <a:t> to register for pesticide applicators</a:t>
            </a:r>
          </a:p>
          <a:p>
            <a:r>
              <a:rPr lang="en-US" sz="2600" dirty="0">
                <a:latin typeface="Gill Sans MT"/>
              </a:rPr>
              <a:t>FieldCheck data may be streamed to Precision Ag platforms</a:t>
            </a:r>
          </a:p>
          <a:p>
            <a:r>
              <a:rPr lang="en-US" sz="2600" dirty="0">
                <a:latin typeface="Gill Sans MT"/>
              </a:rPr>
              <a:t>FieldCheck provides location and contact information to promote communications between specialty crop growers, beekeepers, and applicators</a:t>
            </a:r>
          </a:p>
          <a:p>
            <a:r>
              <a:rPr lang="en-US" sz="2600" dirty="0">
                <a:latin typeface="Gill Sans MT"/>
              </a:rPr>
              <a:t>FieldCheck may be used by applicators spraying lawns, mosquito abatement, right of way, and vegetation management</a:t>
            </a:r>
          </a:p>
          <a:p>
            <a:r>
              <a:rPr lang="en-US" sz="2600" dirty="0">
                <a:latin typeface="Gill Sans MT"/>
              </a:rPr>
              <a:t>Pesticide applicators should register in FieldCheck to maximize benefits</a:t>
            </a:r>
          </a:p>
        </p:txBody>
      </p:sp>
      <p:sp>
        <p:nvSpPr>
          <p:cNvPr id="4" name="Slide Number Placeholder 3"/>
          <p:cNvSpPr>
            <a:spLocks noGrp="1"/>
          </p:cNvSpPr>
          <p:nvPr>
            <p:ph type="sldNum" sz="quarter" idx="12"/>
          </p:nvPr>
        </p:nvSpPr>
        <p:spPr/>
        <p:txBody>
          <a:bodyPr/>
          <a:lstStyle/>
          <a:p>
            <a:fld id="{F570B3D5-320C-44A2-81BF-BC1224605DE1}" type="slidenum">
              <a:rPr lang="en-US" smtClean="0"/>
              <a:t>26</a:t>
            </a:fld>
            <a:endParaRPr lang="en-US" dirty="0"/>
          </a:p>
        </p:txBody>
      </p:sp>
      <p:pic>
        <p:nvPicPr>
          <p:cNvPr id="5" name="Picture 4"/>
          <p:cNvPicPr>
            <a:picLocks noChangeAspect="1"/>
          </p:cNvPicPr>
          <p:nvPr/>
        </p:nvPicPr>
        <p:blipFill>
          <a:blip r:embed="rId3"/>
          <a:stretch>
            <a:fillRect/>
          </a:stretch>
        </p:blipFill>
        <p:spPr>
          <a:xfrm>
            <a:off x="8417378" y="2032908"/>
            <a:ext cx="3774621" cy="2001335"/>
          </a:xfrm>
          <a:prstGeom prst="rect">
            <a:avLst/>
          </a:prstGeom>
        </p:spPr>
      </p:pic>
    </p:spTree>
    <p:extLst>
      <p:ext uri="{BB962C8B-B14F-4D97-AF65-F5344CB8AC3E}">
        <p14:creationId xmlns:p14="http://schemas.microsoft.com/office/powerpoint/2010/main" val="2247951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5691" y="418007"/>
            <a:ext cx="8845247" cy="1051565"/>
          </a:xfrm>
        </p:spPr>
        <p:txBody>
          <a:bodyPr>
            <a:normAutofit/>
          </a:bodyPr>
          <a:lstStyle/>
          <a:p>
            <a:r>
              <a:rPr lang="en-US" sz="3100" b="1" dirty="0"/>
              <a:t>Applicator Access – Three Ways</a:t>
            </a:r>
            <a:endParaRPr lang="en-US" dirty="0"/>
          </a:p>
        </p:txBody>
      </p:sp>
      <p:pic>
        <p:nvPicPr>
          <p:cNvPr id="8" name="Content Placeholder 7"/>
          <p:cNvPicPr>
            <a:picLocks noGrp="1" noChangeAspect="1"/>
          </p:cNvPicPr>
          <p:nvPr>
            <p:ph sz="half" idx="1"/>
          </p:nvPr>
        </p:nvPicPr>
        <p:blipFill>
          <a:blip r:embed="rId3"/>
          <a:stretch>
            <a:fillRect/>
          </a:stretch>
        </p:blipFill>
        <p:spPr>
          <a:xfrm>
            <a:off x="566511" y="2018323"/>
            <a:ext cx="5499660" cy="4127640"/>
          </a:xfrm>
          <a:prstGeom prst="rect">
            <a:avLst/>
          </a:prstGeom>
        </p:spPr>
      </p:pic>
      <p:sp>
        <p:nvSpPr>
          <p:cNvPr id="7" name="Content Placeholder 6"/>
          <p:cNvSpPr>
            <a:spLocks noGrp="1"/>
          </p:cNvSpPr>
          <p:nvPr>
            <p:ph sz="half" idx="2"/>
          </p:nvPr>
        </p:nvSpPr>
        <p:spPr>
          <a:xfrm>
            <a:off x="6240343" y="1741715"/>
            <a:ext cx="5646856" cy="4680856"/>
          </a:xfrm>
        </p:spPr>
        <p:txBody>
          <a:bodyPr>
            <a:normAutofit/>
          </a:bodyPr>
          <a:lstStyle/>
          <a:p>
            <a:pPr marL="347472" indent="-347472" algn="ctr" eaLnBrk="0" fontAlgn="base" hangingPunct="0">
              <a:spcBef>
                <a:spcPts val="0"/>
              </a:spcBef>
            </a:pPr>
            <a:endParaRPr lang="en-US" dirty="0"/>
          </a:p>
          <a:p>
            <a:pPr marL="347472" indent="-347472" eaLnBrk="0" fontAlgn="base" hangingPunct="0">
              <a:spcBef>
                <a:spcPts val="0"/>
              </a:spcBef>
            </a:pPr>
            <a:r>
              <a:rPr lang="en-US" sz="2400" b="1" dirty="0">
                <a:solidFill>
                  <a:srgbClr val="4B4323"/>
                </a:solidFill>
                <a:latin typeface="Gill Sans MT" panose="020B0502020104020203" pitchFamily="34" charset="0"/>
              </a:rPr>
              <a:t>Public Map (FREE)</a:t>
            </a:r>
            <a:endParaRPr lang="en-US" sz="2400" dirty="0"/>
          </a:p>
          <a:p>
            <a:pPr marL="804672" indent="-347472" eaLnBrk="0" hangingPunct="0">
              <a:spcBef>
                <a:spcPts val="0"/>
              </a:spcBef>
            </a:pPr>
            <a:r>
              <a:rPr lang="en-US" sz="2400" dirty="0">
                <a:solidFill>
                  <a:srgbClr val="4B4323"/>
                </a:solidFill>
                <a:latin typeface="Gill Sans MT" panose="020B0502020104020203" pitchFamily="34" charset="0"/>
              </a:rPr>
              <a:t>All crop sites</a:t>
            </a:r>
            <a:endParaRPr lang="en-US" sz="2400" dirty="0"/>
          </a:p>
          <a:p>
            <a:pPr marL="804672" indent="-347472" eaLnBrk="0" hangingPunct="0">
              <a:spcBef>
                <a:spcPts val="0"/>
              </a:spcBef>
            </a:pPr>
            <a:r>
              <a:rPr lang="en-US" sz="2400" u="sng" dirty="0">
                <a:solidFill>
                  <a:srgbClr val="4B4323"/>
                </a:solidFill>
                <a:latin typeface="Gill Sans MT" panose="020B0502020104020203" pitchFamily="34" charset="0"/>
              </a:rPr>
              <a:t>Most</a:t>
            </a:r>
            <a:r>
              <a:rPr lang="en-US" sz="2400" dirty="0">
                <a:solidFill>
                  <a:srgbClr val="4B4323"/>
                </a:solidFill>
                <a:latin typeface="Gill Sans MT" panose="020B0502020104020203" pitchFamily="34" charset="0"/>
              </a:rPr>
              <a:t> beehives</a:t>
            </a:r>
          </a:p>
          <a:p>
            <a:pPr marL="457200" indent="0" eaLnBrk="0" hangingPunct="0">
              <a:spcBef>
                <a:spcPts val="0"/>
              </a:spcBef>
              <a:buNone/>
            </a:pPr>
            <a:endParaRPr lang="en-US" sz="2400" dirty="0"/>
          </a:p>
          <a:p>
            <a:pPr marL="347472" indent="-347472" eaLnBrk="0" fontAlgn="base" hangingPunct="0">
              <a:spcBef>
                <a:spcPts val="0"/>
              </a:spcBef>
            </a:pPr>
            <a:r>
              <a:rPr lang="en-US" sz="2400" b="1" dirty="0">
                <a:solidFill>
                  <a:srgbClr val="4B4323"/>
                </a:solidFill>
                <a:latin typeface="Gill Sans MT" panose="020B0502020104020203" pitchFamily="34" charset="0"/>
              </a:rPr>
              <a:t>Register with FieldCheck (FREE)</a:t>
            </a:r>
            <a:endParaRPr lang="en-US" sz="2400" dirty="0"/>
          </a:p>
          <a:p>
            <a:pPr marL="804672" indent="-347472" eaLnBrk="0" hangingPunct="0">
              <a:spcBef>
                <a:spcPts val="0"/>
              </a:spcBef>
            </a:pPr>
            <a:r>
              <a:rPr lang="en-US" sz="2400" u="sng" dirty="0">
                <a:solidFill>
                  <a:srgbClr val="4B4323"/>
                </a:solidFill>
                <a:latin typeface="Gill Sans MT" panose="020B0502020104020203" pitchFamily="34" charset="0"/>
              </a:rPr>
              <a:t>All</a:t>
            </a:r>
            <a:r>
              <a:rPr lang="en-US" sz="2400" dirty="0">
                <a:solidFill>
                  <a:srgbClr val="4B4323"/>
                </a:solidFill>
                <a:latin typeface="Gill Sans MT" panose="020B0502020104020203" pitchFamily="34" charset="0"/>
              </a:rPr>
              <a:t> beehives</a:t>
            </a:r>
            <a:endParaRPr lang="en-US" sz="2400" dirty="0"/>
          </a:p>
          <a:p>
            <a:pPr marL="804672" indent="-347472" eaLnBrk="0" hangingPunct="0">
              <a:spcBef>
                <a:spcPts val="0"/>
              </a:spcBef>
            </a:pPr>
            <a:r>
              <a:rPr lang="en-US" sz="2400" dirty="0">
                <a:solidFill>
                  <a:srgbClr val="4B4323"/>
                </a:solidFill>
                <a:latin typeface="Gill Sans MT" panose="020B0502020104020203" pitchFamily="34" charset="0"/>
              </a:rPr>
              <a:t>Email notifications of new sites</a:t>
            </a:r>
          </a:p>
          <a:p>
            <a:pPr marL="457200" indent="0" eaLnBrk="0" hangingPunct="0">
              <a:spcBef>
                <a:spcPts val="0"/>
              </a:spcBef>
              <a:buNone/>
            </a:pPr>
            <a:endParaRPr lang="en-US" sz="2400" dirty="0"/>
          </a:p>
          <a:p>
            <a:pPr marL="347472" indent="-347472" eaLnBrk="0" hangingPunct="0">
              <a:spcBef>
                <a:spcPts val="0"/>
              </a:spcBef>
            </a:pPr>
            <a:r>
              <a:rPr lang="en-US" sz="2400" b="1" dirty="0">
                <a:solidFill>
                  <a:srgbClr val="4B4323"/>
                </a:solidFill>
                <a:latin typeface="Gill Sans MT" panose="020B0502020104020203" pitchFamily="34" charset="0"/>
              </a:rPr>
              <a:t>Member Data Subscription </a:t>
            </a:r>
            <a:endParaRPr lang="en-US" sz="2400" dirty="0"/>
          </a:p>
          <a:p>
            <a:pPr marL="804672" indent="-347472" eaLnBrk="0" hangingPunct="0">
              <a:spcBef>
                <a:spcPts val="0"/>
              </a:spcBef>
            </a:pPr>
            <a:r>
              <a:rPr lang="en-US" sz="2400" dirty="0">
                <a:solidFill>
                  <a:srgbClr val="4B4323"/>
                </a:solidFill>
                <a:latin typeface="Gill Sans MT" panose="020B0502020104020203" pitchFamily="34" charset="0"/>
              </a:rPr>
              <a:t>All sites</a:t>
            </a:r>
            <a:endParaRPr lang="en-US" sz="2400" dirty="0"/>
          </a:p>
          <a:p>
            <a:pPr marL="804672" indent="-347472" eaLnBrk="0" hangingPunct="0">
              <a:spcBef>
                <a:spcPts val="0"/>
              </a:spcBef>
            </a:pPr>
            <a:r>
              <a:rPr lang="en-US" sz="2400" dirty="0">
                <a:solidFill>
                  <a:srgbClr val="4B4323"/>
                </a:solidFill>
                <a:latin typeface="Gill Sans MT" panose="020B0502020104020203" pitchFamily="34" charset="0"/>
              </a:rPr>
              <a:t>Downloadable or live stream through software provider</a:t>
            </a:r>
            <a:endParaRPr lang="en-US" sz="2400" dirty="0">
              <a:effectLst/>
            </a:endParaRPr>
          </a:p>
        </p:txBody>
      </p:sp>
      <p:sp>
        <p:nvSpPr>
          <p:cNvPr id="2" name="TextBox 1"/>
          <p:cNvSpPr txBox="1"/>
          <p:nvPr/>
        </p:nvSpPr>
        <p:spPr>
          <a:xfrm flipH="1">
            <a:off x="566511" y="6325382"/>
            <a:ext cx="5673832" cy="369332"/>
          </a:xfrm>
          <a:prstGeom prst="rect">
            <a:avLst/>
          </a:prstGeom>
          <a:noFill/>
        </p:spPr>
        <p:txBody>
          <a:bodyPr wrap="square" rtlCol="0">
            <a:spAutoFit/>
          </a:bodyPr>
          <a:lstStyle/>
          <a:p>
            <a:r>
              <a:rPr lang="en-US" dirty="0"/>
              <a:t> For information; </a:t>
            </a:r>
            <a:r>
              <a:rPr lang="en-US" dirty="0">
                <a:hlinkClick r:id="rId4"/>
              </a:rPr>
              <a:t>https://va.driftwatch.org/</a:t>
            </a:r>
            <a:r>
              <a:rPr lang="en-US" dirty="0"/>
              <a:t>  </a:t>
            </a:r>
          </a:p>
        </p:txBody>
      </p:sp>
      <p:sp>
        <p:nvSpPr>
          <p:cNvPr id="4" name="Slide Number Placeholder 3"/>
          <p:cNvSpPr>
            <a:spLocks noGrp="1"/>
          </p:cNvSpPr>
          <p:nvPr>
            <p:ph type="sldNum" sz="quarter" idx="12"/>
          </p:nvPr>
        </p:nvSpPr>
        <p:spPr/>
        <p:txBody>
          <a:bodyPr/>
          <a:lstStyle/>
          <a:p>
            <a:fld id="{F570B3D5-320C-44A2-81BF-BC1224605DE1}" type="slidenum">
              <a:rPr lang="en-US" smtClean="0"/>
              <a:t>27</a:t>
            </a:fld>
            <a:endParaRPr lang="en-US" dirty="0"/>
          </a:p>
        </p:txBody>
      </p:sp>
    </p:spTree>
    <p:extLst>
      <p:ext uri="{BB962C8B-B14F-4D97-AF65-F5344CB8AC3E}">
        <p14:creationId xmlns:p14="http://schemas.microsoft.com/office/powerpoint/2010/main" val="1686824729"/>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9F4DF195-3DFE-4BE9-A9D6-3C370FFA4AA4}"/>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9197206" y="1557652"/>
            <a:ext cx="2771696" cy="3376430"/>
          </a:xfrm>
          <a:noFill/>
          <a:ln w="25400">
            <a:solidFill>
              <a:schemeClr val="tx1"/>
            </a:solidFill>
          </a:ln>
        </p:spPr>
      </p:pic>
      <p:sp>
        <p:nvSpPr>
          <p:cNvPr id="3" name="Slide Number Placeholder 2">
            <a:extLst>
              <a:ext uri="{FF2B5EF4-FFF2-40B4-BE49-F238E27FC236}">
                <a16:creationId xmlns:a16="http://schemas.microsoft.com/office/drawing/2014/main" id="{9DC56232-5F97-4D72-A48F-B2C69D0BE7FC}"/>
              </a:ext>
            </a:extLst>
          </p:cNvPr>
          <p:cNvSpPr>
            <a:spLocks noGrp="1"/>
          </p:cNvSpPr>
          <p:nvPr>
            <p:ph type="sldNum" sz="quarter" idx="12"/>
          </p:nvPr>
        </p:nvSpPr>
        <p:spPr/>
        <p:txBody>
          <a:bodyPr/>
          <a:lstStyle/>
          <a:p>
            <a:fld id="{BCD87E05-788C-4A46-B1F3-7F8271E0D579}" type="slidenum">
              <a:rPr lang="en-US" smtClean="0"/>
              <a:t>28</a:t>
            </a:fld>
            <a:endParaRPr lang="en-US" dirty="0"/>
          </a:p>
        </p:txBody>
      </p:sp>
      <p:sp>
        <p:nvSpPr>
          <p:cNvPr id="4" name="Title 3">
            <a:extLst>
              <a:ext uri="{FF2B5EF4-FFF2-40B4-BE49-F238E27FC236}">
                <a16:creationId xmlns:a16="http://schemas.microsoft.com/office/drawing/2014/main" id="{DD6687D6-0B4E-4FA9-910B-B2502E6CBC82}"/>
              </a:ext>
            </a:extLst>
          </p:cNvPr>
          <p:cNvSpPr>
            <a:spLocks noGrp="1"/>
          </p:cNvSpPr>
          <p:nvPr>
            <p:ph type="title"/>
          </p:nvPr>
        </p:nvSpPr>
        <p:spPr>
          <a:xfrm>
            <a:off x="1034144" y="273814"/>
            <a:ext cx="10276114" cy="1065129"/>
          </a:xfrm>
        </p:spPr>
        <p:txBody>
          <a:bodyPr>
            <a:normAutofit/>
          </a:bodyPr>
          <a:lstStyle/>
          <a:p>
            <a:r>
              <a:rPr lang="en-US" b="1" dirty="0">
                <a:solidFill>
                  <a:schemeClr val="tx1"/>
                </a:solidFill>
                <a:latin typeface="Arial Unicode MS"/>
              </a:rPr>
              <a:t>New for Users – Mobile Apps!</a:t>
            </a:r>
          </a:p>
        </p:txBody>
      </p:sp>
      <p:sp>
        <p:nvSpPr>
          <p:cNvPr id="7" name="Content Placeholder 3">
            <a:extLst>
              <a:ext uri="{FF2B5EF4-FFF2-40B4-BE49-F238E27FC236}">
                <a16:creationId xmlns:a16="http://schemas.microsoft.com/office/drawing/2014/main" id="{DE0AABAE-0D7A-4A13-9414-07B968E4D499}"/>
              </a:ext>
            </a:extLst>
          </p:cNvPr>
          <p:cNvSpPr txBox="1">
            <a:spLocks/>
          </p:cNvSpPr>
          <p:nvPr/>
        </p:nvSpPr>
        <p:spPr>
          <a:xfrm>
            <a:off x="712694" y="1687286"/>
            <a:ext cx="5971135" cy="4969991"/>
          </a:xfrm>
          <a:prstGeom prst="rect">
            <a:avLst/>
          </a:prstGeom>
          <a:noFill/>
        </p:spPr>
        <p:txBody>
          <a:bodyPr>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MT" charset="0"/>
                <a:ea typeface="Gill Sans MT" charset="0"/>
                <a:cs typeface="Gill Sans M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MT" charset="0"/>
                <a:ea typeface="Gill Sans MT" charset="0"/>
                <a:cs typeface="Gill Sans M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MT" charset="0"/>
                <a:ea typeface="Gill Sans MT" charset="0"/>
                <a:cs typeface="Gill Sans M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MT" charset="0"/>
                <a:ea typeface="Gill Sans MT" charset="0"/>
                <a:cs typeface="Gill Sans M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MT" charset="0"/>
                <a:ea typeface="Gill Sans MT" charset="0"/>
                <a:cs typeface="Gill Sans M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ü"/>
            </a:pPr>
            <a:r>
              <a:rPr lang="en-US" altLang="en-US" sz="3100" b="1" dirty="0"/>
              <a:t> </a:t>
            </a:r>
            <a:r>
              <a:rPr lang="en-US" altLang="en-US" sz="3800" b="1" dirty="0">
                <a:latin typeface="Arial Unicode MS"/>
              </a:rPr>
              <a:t>FieldCheck for Applicators</a:t>
            </a:r>
            <a:r>
              <a:rPr lang="en-US" altLang="en-US" sz="3100" b="1" dirty="0">
                <a:latin typeface="Arial Unicode MS"/>
              </a:rPr>
              <a:t> </a:t>
            </a:r>
          </a:p>
          <a:p>
            <a:pPr lvl="1">
              <a:buFont typeface="Arial" panose="020B0604020202020204" pitchFamily="34" charset="0"/>
              <a:buChar char="•"/>
            </a:pPr>
            <a:r>
              <a:rPr lang="en-US" sz="3200" dirty="0">
                <a:solidFill>
                  <a:srgbClr val="000000"/>
                </a:solidFill>
                <a:latin typeface="Arial Unicode MS"/>
                <a:ea typeface="Times New Roman" panose="02020603050405020304" pitchFamily="18" charset="0"/>
              </a:rPr>
              <a:t>Map: Detailed Site, Contact View, Find Sites Near Me</a:t>
            </a:r>
          </a:p>
          <a:p>
            <a:pPr lvl="1">
              <a:buFont typeface="Arial" panose="020B0604020202020204" pitchFamily="34" charset="0"/>
              <a:buChar char="•"/>
            </a:pPr>
            <a:r>
              <a:rPr lang="en-US" sz="3200" dirty="0">
                <a:solidFill>
                  <a:srgbClr val="000000"/>
                </a:solidFill>
                <a:latin typeface="Arial Unicode MS"/>
                <a:ea typeface="Times New Roman" panose="02020603050405020304" pitchFamily="18" charset="0"/>
              </a:rPr>
              <a:t>Options on defined “Alert Area”</a:t>
            </a:r>
          </a:p>
          <a:p>
            <a:pPr lvl="1">
              <a:buFont typeface="Arial" panose="020B0604020202020204" pitchFamily="34" charset="0"/>
              <a:buChar char="•"/>
            </a:pPr>
            <a:r>
              <a:rPr lang="en-US" sz="3200" dirty="0">
                <a:solidFill>
                  <a:srgbClr val="000000"/>
                </a:solidFill>
                <a:latin typeface="Arial Unicode MS"/>
                <a:ea typeface="Times New Roman" panose="02020603050405020304" pitchFamily="18" charset="0"/>
              </a:rPr>
              <a:t>Notification when sites added or removed</a:t>
            </a:r>
            <a:endParaRPr lang="en-US" altLang="en-US" sz="3200" dirty="0">
              <a:latin typeface="Arial Unicode MS"/>
            </a:endParaRPr>
          </a:p>
          <a:p>
            <a:pPr lvl="1">
              <a:buFont typeface="Arial" panose="020B0604020202020204" pitchFamily="34" charset="0"/>
              <a:buChar char="•"/>
            </a:pPr>
            <a:r>
              <a:rPr lang="en-US" altLang="en-US" sz="3200" dirty="0">
                <a:latin typeface="Arial Unicode MS"/>
              </a:rPr>
              <a:t>Increased functionality and visibility</a:t>
            </a:r>
          </a:p>
          <a:p>
            <a:pPr lvl="1">
              <a:buFont typeface="Arial" panose="020B0604020202020204" pitchFamily="34" charset="0"/>
              <a:buChar char="•"/>
            </a:pPr>
            <a:r>
              <a:rPr lang="en-US" altLang="en-US" sz="3200" dirty="0">
                <a:latin typeface="Arial Unicode MS"/>
              </a:rPr>
              <a:t>API design to communicate with other technology platforms</a:t>
            </a:r>
          </a:p>
          <a:p>
            <a:pPr lvl="1">
              <a:buFont typeface="Arial" panose="020B0604020202020204" pitchFamily="34" charset="0"/>
              <a:buChar char="•"/>
            </a:pPr>
            <a:r>
              <a:rPr lang="en-US" altLang="en-US" sz="3200" dirty="0">
                <a:latin typeface="Arial Unicode MS"/>
              </a:rPr>
              <a:t>Available for FREE on Apple/Android systems</a:t>
            </a:r>
          </a:p>
          <a:p>
            <a:pPr marL="457200" lvl="1" indent="0">
              <a:buNone/>
            </a:pPr>
            <a:endParaRPr lang="en-US" altLang="en-US" sz="3100" b="1" dirty="0">
              <a:latin typeface="Arial Unicode MS"/>
            </a:endParaRPr>
          </a:p>
          <a:p>
            <a:pPr>
              <a:buFont typeface="Wingdings" panose="05000000000000000000" pitchFamily="2" charset="2"/>
              <a:buChar char="ü"/>
            </a:pPr>
            <a:r>
              <a:rPr lang="en-US" altLang="en-US" sz="3100" b="1" dirty="0">
                <a:latin typeface="Arial Unicode MS"/>
              </a:rPr>
              <a:t> </a:t>
            </a:r>
            <a:r>
              <a:rPr lang="en-US" altLang="en-US" sz="3800" b="1" dirty="0">
                <a:latin typeface="Arial Unicode MS"/>
              </a:rPr>
              <a:t>BeeCheck for Beekeepers</a:t>
            </a:r>
          </a:p>
          <a:p>
            <a:pPr lvl="1">
              <a:buFont typeface="Arial" panose="020B0604020202020204" pitchFamily="34" charset="0"/>
              <a:buChar char="•"/>
            </a:pPr>
            <a:r>
              <a:rPr lang="en-US" altLang="en-US" sz="3200" dirty="0">
                <a:latin typeface="Arial Unicode MS"/>
              </a:rPr>
              <a:t>Increased functionality; ease of moving hives with GPS</a:t>
            </a:r>
          </a:p>
          <a:p>
            <a:pPr lvl="1">
              <a:buFont typeface="Arial" panose="020B0604020202020204" pitchFamily="34" charset="0"/>
              <a:buChar char="•"/>
            </a:pPr>
            <a:r>
              <a:rPr lang="en-US" altLang="en-US" sz="3200" dirty="0">
                <a:latin typeface="Arial Unicode MS"/>
              </a:rPr>
              <a:t>Same security functions (allows for privacy)</a:t>
            </a:r>
          </a:p>
          <a:p>
            <a:pPr lvl="1">
              <a:buFont typeface="Arial" panose="020B0604020202020204" pitchFamily="34" charset="0"/>
              <a:buChar char="•"/>
            </a:pPr>
            <a:r>
              <a:rPr lang="en-US" altLang="en-US" sz="3200" dirty="0">
                <a:latin typeface="Arial Unicode MS"/>
              </a:rPr>
              <a:t>Available for FREE on Apple/Android systems</a:t>
            </a:r>
          </a:p>
          <a:p>
            <a:pPr marL="457200" lvl="1" indent="0">
              <a:buFont typeface="Arial"/>
              <a:buNone/>
            </a:pPr>
            <a:r>
              <a:rPr lang="en-US" altLang="en-US" sz="3200" dirty="0"/>
              <a:t> </a:t>
            </a:r>
          </a:p>
          <a:p>
            <a:pPr marL="914400" lvl="2" indent="0">
              <a:buFont typeface="Arial"/>
              <a:buNone/>
            </a:pPr>
            <a:endParaRPr lang="en-US" altLang="en-US" b="1" dirty="0">
              <a:solidFill>
                <a:schemeClr val="tx1">
                  <a:lumMod val="85000"/>
                  <a:lumOff val="15000"/>
                </a:schemeClr>
              </a:solidFill>
            </a:endParaRPr>
          </a:p>
          <a:p>
            <a:pPr marL="0" indent="0">
              <a:buFont typeface="Arial"/>
              <a:buNone/>
            </a:pPr>
            <a:endParaRPr lang="en-US" sz="3200" dirty="0"/>
          </a:p>
          <a:p>
            <a:pPr marL="0" indent="0">
              <a:buFont typeface="Arial"/>
              <a:buNone/>
            </a:pPr>
            <a:endParaRPr lang="en-US" sz="3200" dirty="0"/>
          </a:p>
          <a:p>
            <a:pPr marL="0" indent="0">
              <a:buFont typeface="Arial"/>
              <a:buNone/>
            </a:pPr>
            <a:endParaRPr lang="en-US" sz="3200" dirty="0"/>
          </a:p>
          <a:p>
            <a:pPr marL="0" indent="0">
              <a:buFont typeface="Arial"/>
              <a:buNone/>
            </a:pPr>
            <a:endParaRPr lang="en-US" sz="3200" dirty="0"/>
          </a:p>
          <a:p>
            <a:pPr marL="0" indent="0">
              <a:buFont typeface="Arial"/>
              <a:buNone/>
            </a:pPr>
            <a:endParaRPr lang="en-US" sz="3200" dirty="0"/>
          </a:p>
        </p:txBody>
      </p:sp>
      <p:pic>
        <p:nvPicPr>
          <p:cNvPr id="8" name="Picture 7">
            <a:extLst>
              <a:ext uri="{FF2B5EF4-FFF2-40B4-BE49-F238E27FC236}">
                <a16:creationId xmlns:a16="http://schemas.microsoft.com/office/drawing/2014/main" id="{FE4A48C7-7D0E-4ED2-B7E8-9C6B4B5AE38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00536" y="2677328"/>
            <a:ext cx="2238721" cy="3979949"/>
          </a:xfrm>
          <a:prstGeom prst="rect">
            <a:avLst/>
          </a:prstGeom>
          <a:ln w="25400">
            <a:solidFill>
              <a:schemeClr val="tx1"/>
            </a:solidFill>
          </a:ln>
        </p:spPr>
      </p:pic>
    </p:spTree>
    <p:extLst>
      <p:ext uri="{BB962C8B-B14F-4D97-AF65-F5344CB8AC3E}">
        <p14:creationId xmlns:p14="http://schemas.microsoft.com/office/powerpoint/2010/main" val="4079085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C8D-AB05-44BB-9A57-236BAC8724A1}"/>
              </a:ext>
            </a:extLst>
          </p:cNvPr>
          <p:cNvSpPr>
            <a:spLocks noGrp="1"/>
          </p:cNvSpPr>
          <p:nvPr>
            <p:ph type="title"/>
          </p:nvPr>
        </p:nvSpPr>
        <p:spPr>
          <a:xfrm>
            <a:off x="1981200" y="649868"/>
            <a:ext cx="7729728" cy="1188720"/>
          </a:xfrm>
        </p:spPr>
        <p:txBody>
          <a:bodyPr>
            <a:noAutofit/>
          </a:bodyPr>
          <a:lstStyle/>
          <a:p>
            <a:pPr algn="ctr"/>
            <a:r>
              <a:rPr lang="en-US" sz="4800" b="1" dirty="0"/>
              <a:t>Online Services – A Work In Progress </a:t>
            </a:r>
          </a:p>
        </p:txBody>
      </p:sp>
      <p:sp>
        <p:nvSpPr>
          <p:cNvPr id="3" name="Content Placeholder 2">
            <a:extLst>
              <a:ext uri="{FF2B5EF4-FFF2-40B4-BE49-F238E27FC236}">
                <a16:creationId xmlns:a16="http://schemas.microsoft.com/office/drawing/2014/main" id="{96CAA9AC-7824-40D8-BDB6-98824A6D3685}"/>
              </a:ext>
            </a:extLst>
          </p:cNvPr>
          <p:cNvSpPr>
            <a:spLocks noGrp="1"/>
          </p:cNvSpPr>
          <p:nvPr>
            <p:ph idx="1"/>
          </p:nvPr>
        </p:nvSpPr>
        <p:spPr>
          <a:xfrm>
            <a:off x="1981200" y="2348917"/>
            <a:ext cx="8229600" cy="3929649"/>
          </a:xfrm>
        </p:spPr>
        <p:txBody>
          <a:bodyPr>
            <a:normAutofit/>
          </a:bodyPr>
          <a:lstStyle/>
          <a:p>
            <a:r>
              <a:rPr lang="en-US" sz="3200" dirty="0"/>
              <a:t>Product Registration – October 2021</a:t>
            </a:r>
          </a:p>
          <a:p>
            <a:pPr marL="457092" lvl="1" indent="0">
              <a:buNone/>
            </a:pPr>
            <a:endParaRPr lang="en-US" sz="3200" dirty="0"/>
          </a:p>
          <a:p>
            <a:r>
              <a:rPr lang="en-US" sz="3200" dirty="0"/>
              <a:t>Applicator Certification – March 2022</a:t>
            </a:r>
          </a:p>
          <a:p>
            <a:endParaRPr lang="en-US" sz="3200" dirty="0"/>
          </a:p>
          <a:p>
            <a:r>
              <a:rPr lang="en-US" sz="3200" dirty="0"/>
              <a:t>Business License – 2023</a:t>
            </a:r>
          </a:p>
        </p:txBody>
      </p:sp>
      <p:sp>
        <p:nvSpPr>
          <p:cNvPr id="4" name="Slide Number Placeholder 3">
            <a:extLst>
              <a:ext uri="{FF2B5EF4-FFF2-40B4-BE49-F238E27FC236}">
                <a16:creationId xmlns:a16="http://schemas.microsoft.com/office/drawing/2014/main" id="{2515A7BA-C92F-47E6-A891-7AC192211525}"/>
              </a:ext>
            </a:extLst>
          </p:cNvPr>
          <p:cNvSpPr>
            <a:spLocks noGrp="1"/>
          </p:cNvSpPr>
          <p:nvPr>
            <p:ph type="sldNum" sz="quarter" idx="12"/>
          </p:nvPr>
        </p:nvSpPr>
        <p:spPr/>
        <p:txBody>
          <a:bodyPr/>
          <a:lstStyle/>
          <a:p>
            <a:fld id="{F570B3D5-320C-44A2-81BF-BC1224605DE1}" type="slidenum">
              <a:rPr lang="en-US" smtClean="0"/>
              <a:t>29</a:t>
            </a:fld>
            <a:endParaRPr lang="en-US" dirty="0"/>
          </a:p>
        </p:txBody>
      </p:sp>
    </p:spTree>
    <p:extLst>
      <p:ext uri="{BB962C8B-B14F-4D97-AF65-F5344CB8AC3E}">
        <p14:creationId xmlns:p14="http://schemas.microsoft.com/office/powerpoint/2010/main" val="454219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93392" y="164351"/>
            <a:ext cx="8411518" cy="649465"/>
          </a:xfrm>
        </p:spPr>
        <p:txBody>
          <a:bodyPr>
            <a:normAutofit fontScale="90000"/>
          </a:bodyPr>
          <a:lstStyle/>
          <a:p>
            <a:pPr algn="ctr"/>
            <a:r>
              <a:rPr lang="en-US" b="1" dirty="0">
                <a:latin typeface="+mn-lt"/>
              </a:rPr>
              <a:t>Pesticide Regulation in Virginia</a:t>
            </a:r>
          </a:p>
        </p:txBody>
      </p:sp>
      <p:sp>
        <p:nvSpPr>
          <p:cNvPr id="3" name="Content Placeholder 2"/>
          <p:cNvSpPr>
            <a:spLocks noGrp="1"/>
          </p:cNvSpPr>
          <p:nvPr>
            <p:ph idx="1"/>
          </p:nvPr>
        </p:nvSpPr>
        <p:spPr>
          <a:xfrm>
            <a:off x="0" y="1216152"/>
            <a:ext cx="7543800" cy="5641848"/>
          </a:xfrm>
        </p:spPr>
        <p:txBody>
          <a:bodyPr>
            <a:normAutofit fontScale="92500"/>
          </a:bodyPr>
          <a:lstStyle/>
          <a:p>
            <a:r>
              <a:rPr lang="en-US" sz="2400" dirty="0"/>
              <a:t>(Co)Regulated by the US Environmental Protection Agency and Virginia Department of Agriculture and Consumer Services (VDACS)</a:t>
            </a:r>
          </a:p>
          <a:p>
            <a:endParaRPr lang="en-US" sz="2400" dirty="0"/>
          </a:p>
          <a:p>
            <a:r>
              <a:rPr lang="en-US" sz="2400" dirty="0"/>
              <a:t>VDACS’ Office of Pesticide Services (OPS) administers the pesticide program and supports VDACS and the Board of Agriculture and Consumer Services (Board):</a:t>
            </a:r>
          </a:p>
          <a:p>
            <a:pPr lvl="1"/>
            <a:r>
              <a:rPr lang="en-US" sz="1900" dirty="0"/>
              <a:t>Protect consumers and the environment; and</a:t>
            </a:r>
          </a:p>
          <a:p>
            <a:pPr lvl="1"/>
            <a:r>
              <a:rPr lang="en-US" sz="1900" dirty="0"/>
              <a:t>Ensure the safe and effective control of pests that adversely affect crops, structures, health, and domestic animals. </a:t>
            </a:r>
          </a:p>
          <a:p>
            <a:pPr lvl="1"/>
            <a:endParaRPr lang="en-US" sz="1300" dirty="0"/>
          </a:p>
          <a:p>
            <a:r>
              <a:rPr lang="en-US" sz="2400" dirty="0"/>
              <a:t>OPS authority is derived from the Virginia Pesticide Control Act (Act) and the Regulations Pursuant to the Act (Regulations).</a:t>
            </a:r>
          </a:p>
          <a:p>
            <a:endParaRPr lang="en-US" sz="1300" dirty="0"/>
          </a:p>
          <a:p>
            <a:r>
              <a:rPr lang="en-US" sz="2400" dirty="0"/>
              <a:t>Staff also has federal credentials to enforce provisions of the Federal Insecticide, Fungicide and Rodenticide Act (FIFRA).</a:t>
            </a:r>
          </a:p>
          <a:p>
            <a:pPr>
              <a:buNone/>
            </a:pPr>
            <a:endParaRPr lang="en-US" sz="2400" dirty="0"/>
          </a:p>
          <a:p>
            <a:pPr>
              <a:buNone/>
            </a:pPr>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3</a:t>
            </a:fld>
            <a:endParaRPr lang="en-US" dirty="0"/>
          </a:p>
        </p:txBody>
      </p:sp>
      <p:sp>
        <p:nvSpPr>
          <p:cNvPr id="6" name="AutoShape 2" descr="United States Environmental Protection Agency | US EP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nited States Environmental Protection Agency | US EP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9091539" y="2578728"/>
            <a:ext cx="1313371" cy="1313371"/>
          </a:xfrm>
          <a:prstGeom prst="rect">
            <a:avLst/>
          </a:prstGeom>
        </p:spPr>
      </p:pic>
      <p:pic>
        <p:nvPicPr>
          <p:cNvPr id="10" name="Picture 9"/>
          <p:cNvPicPr>
            <a:picLocks noChangeAspect="1"/>
          </p:cNvPicPr>
          <p:nvPr/>
        </p:nvPicPr>
        <p:blipFill>
          <a:blip r:embed="rId4"/>
          <a:stretch>
            <a:fillRect/>
          </a:stretch>
        </p:blipFill>
        <p:spPr>
          <a:xfrm>
            <a:off x="8006646" y="4334256"/>
            <a:ext cx="3951107" cy="2523744"/>
          </a:xfrm>
          <a:prstGeom prst="rect">
            <a:avLst/>
          </a:prstGeom>
        </p:spPr>
      </p:pic>
      <p:pic>
        <p:nvPicPr>
          <p:cNvPr id="5" name="Picture 4"/>
          <p:cNvPicPr>
            <a:picLocks noChangeAspect="1"/>
          </p:cNvPicPr>
          <p:nvPr/>
        </p:nvPicPr>
        <p:blipFill>
          <a:blip r:embed="rId5"/>
          <a:stretch>
            <a:fillRect/>
          </a:stretch>
        </p:blipFill>
        <p:spPr>
          <a:xfrm>
            <a:off x="7615381" y="1022465"/>
            <a:ext cx="4271680" cy="1347614"/>
          </a:xfrm>
          <a:prstGeom prst="rect">
            <a:avLst/>
          </a:prstGeom>
        </p:spPr>
      </p:pic>
    </p:spTree>
    <p:extLst>
      <p:ext uri="{BB962C8B-B14F-4D97-AF65-F5344CB8AC3E}">
        <p14:creationId xmlns:p14="http://schemas.microsoft.com/office/powerpoint/2010/main" val="4033824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1F09-8BEF-43D8-8B79-54F365B7A6B7}"/>
              </a:ext>
            </a:extLst>
          </p:cNvPr>
          <p:cNvSpPr>
            <a:spLocks noGrp="1"/>
          </p:cNvSpPr>
          <p:nvPr>
            <p:ph type="title"/>
          </p:nvPr>
        </p:nvSpPr>
        <p:spPr>
          <a:xfrm>
            <a:off x="1791430" y="325928"/>
            <a:ext cx="8124507" cy="1188720"/>
          </a:xfrm>
        </p:spPr>
        <p:txBody>
          <a:bodyPr/>
          <a:lstStyle/>
          <a:p>
            <a:r>
              <a:rPr lang="en-US" b="1" dirty="0"/>
              <a:t>Implementation: Online Services</a:t>
            </a:r>
          </a:p>
        </p:txBody>
      </p:sp>
      <p:sp>
        <p:nvSpPr>
          <p:cNvPr id="3" name="Content Placeholder 2">
            <a:extLst>
              <a:ext uri="{FF2B5EF4-FFF2-40B4-BE49-F238E27FC236}">
                <a16:creationId xmlns:a16="http://schemas.microsoft.com/office/drawing/2014/main" id="{61486FDE-8A21-47FE-9036-0252573D1302}"/>
              </a:ext>
            </a:extLst>
          </p:cNvPr>
          <p:cNvSpPr>
            <a:spLocks noGrp="1"/>
          </p:cNvSpPr>
          <p:nvPr>
            <p:ph sz="half" idx="1"/>
          </p:nvPr>
        </p:nvSpPr>
        <p:spPr>
          <a:xfrm>
            <a:off x="0" y="1514648"/>
            <a:ext cx="5977856" cy="5343351"/>
          </a:xfrm>
        </p:spPr>
        <p:txBody>
          <a:bodyPr>
            <a:normAutofit/>
          </a:bodyPr>
          <a:lstStyle/>
          <a:p>
            <a:r>
              <a:rPr lang="en-US" sz="2000" dirty="0"/>
              <a:t>Implementation of both product registration and certification systems were challenging;</a:t>
            </a:r>
          </a:p>
          <a:p>
            <a:r>
              <a:rPr lang="en-US" sz="2000" dirty="0"/>
              <a:t>Temporary delays in processing applications and related activities due to technological issues;</a:t>
            </a:r>
          </a:p>
          <a:p>
            <a:r>
              <a:rPr lang="en-US" sz="2000" dirty="0"/>
              <a:t>Developed short term, temporary processes to address the impacts from implementation </a:t>
            </a:r>
          </a:p>
          <a:p>
            <a:r>
              <a:rPr lang="en-US" sz="2000" dirty="0"/>
              <a:t>For both product registration and certification, in second renewal season;</a:t>
            </a:r>
          </a:p>
          <a:p>
            <a:r>
              <a:rPr lang="en-US" sz="2000" dirty="0"/>
              <a:t>As new issues are identified, IS and OPS actively work to address issue and implement fix;</a:t>
            </a:r>
          </a:p>
          <a:p>
            <a:r>
              <a:rPr lang="en-US" sz="2000" dirty="0"/>
              <a:t>Continue to refine system to increase usability and functionality for external and internal users; and</a:t>
            </a:r>
          </a:p>
          <a:p>
            <a:r>
              <a:rPr lang="en-US" sz="2000" dirty="0"/>
              <a:t>System benefits are realized as more users utilize online option.</a:t>
            </a:r>
          </a:p>
        </p:txBody>
      </p:sp>
      <p:sp>
        <p:nvSpPr>
          <p:cNvPr id="4" name="Content Placeholder 3">
            <a:extLst>
              <a:ext uri="{FF2B5EF4-FFF2-40B4-BE49-F238E27FC236}">
                <a16:creationId xmlns:a16="http://schemas.microsoft.com/office/drawing/2014/main" id="{DE09AEEF-C794-4C30-BB64-9F0276189A31}"/>
              </a:ext>
            </a:extLst>
          </p:cNvPr>
          <p:cNvSpPr>
            <a:spLocks noGrp="1"/>
          </p:cNvSpPr>
          <p:nvPr>
            <p:ph sz="half" idx="2"/>
          </p:nvPr>
        </p:nvSpPr>
        <p:spPr>
          <a:xfrm>
            <a:off x="6214145" y="2155971"/>
            <a:ext cx="4448262" cy="4106453"/>
          </a:xfrm>
        </p:spPr>
        <p:txBody>
          <a:bodyPr>
            <a:normAutofit/>
          </a:bodyPr>
          <a:lstStyle/>
          <a:p>
            <a:endParaRPr lang="en-US" dirty="0"/>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5D6B2842-9C80-4D7F-AA86-15FA1DAB2B2C}"/>
              </a:ext>
            </a:extLst>
          </p:cNvPr>
          <p:cNvSpPr>
            <a:spLocks noGrp="1"/>
          </p:cNvSpPr>
          <p:nvPr>
            <p:ph type="sldNum" sz="quarter" idx="12"/>
          </p:nvPr>
        </p:nvSpPr>
        <p:spPr/>
        <p:txBody>
          <a:bodyPr/>
          <a:lstStyle/>
          <a:p>
            <a:fld id="{F570B3D5-320C-44A2-81BF-BC1224605DE1}" type="slidenum">
              <a:rPr lang="en-US" smtClean="0"/>
              <a:t>30</a:t>
            </a:fld>
            <a:endParaRPr lang="en-US" dirty="0"/>
          </a:p>
        </p:txBody>
      </p:sp>
      <p:pic>
        <p:nvPicPr>
          <p:cNvPr id="9" name="Picture 8">
            <a:extLst>
              <a:ext uri="{FF2B5EF4-FFF2-40B4-BE49-F238E27FC236}">
                <a16:creationId xmlns:a16="http://schemas.microsoft.com/office/drawing/2014/main" id="{836ED8B4-1027-44EA-B124-748A0DE37B42}"/>
              </a:ext>
            </a:extLst>
          </p:cNvPr>
          <p:cNvPicPr>
            <a:picLocks noChangeAspect="1"/>
          </p:cNvPicPr>
          <p:nvPr/>
        </p:nvPicPr>
        <p:blipFill>
          <a:blip r:embed="rId2"/>
          <a:stretch>
            <a:fillRect/>
          </a:stretch>
        </p:blipFill>
        <p:spPr>
          <a:xfrm>
            <a:off x="6076748" y="2224770"/>
            <a:ext cx="5977856" cy="2957946"/>
          </a:xfrm>
          <a:prstGeom prst="rect">
            <a:avLst/>
          </a:prstGeom>
        </p:spPr>
      </p:pic>
    </p:spTree>
    <p:extLst>
      <p:ext uri="{BB962C8B-B14F-4D97-AF65-F5344CB8AC3E}">
        <p14:creationId xmlns:p14="http://schemas.microsoft.com/office/powerpoint/2010/main" val="1421446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10139" y="136525"/>
            <a:ext cx="10924674" cy="1407811"/>
          </a:xfrm>
        </p:spPr>
        <p:txBody>
          <a:bodyPr>
            <a:normAutofit/>
          </a:bodyPr>
          <a:lstStyle/>
          <a:p>
            <a:pPr algn="l"/>
            <a:r>
              <a:rPr lang="en-US" b="1" dirty="0">
                <a:solidFill>
                  <a:schemeClr val="tx2">
                    <a:lumMod val="50000"/>
                  </a:schemeClr>
                </a:solidFill>
              </a:rPr>
              <a:t>             Coming Soon!!!   Remote Testing</a:t>
            </a:r>
          </a:p>
        </p:txBody>
      </p:sp>
      <p:sp>
        <p:nvSpPr>
          <p:cNvPr id="9" name="Content Placeholder 8"/>
          <p:cNvSpPr>
            <a:spLocks noGrp="1"/>
          </p:cNvSpPr>
          <p:nvPr>
            <p:ph sz="quarter" idx="1"/>
          </p:nvPr>
        </p:nvSpPr>
        <p:spPr>
          <a:xfrm>
            <a:off x="995680" y="1981307"/>
            <a:ext cx="4947920" cy="3974876"/>
          </a:xfrm>
        </p:spPr>
        <p:txBody>
          <a:bodyPr>
            <a:normAutofit lnSpcReduction="10000"/>
          </a:bodyPr>
          <a:lstStyle/>
          <a:p>
            <a:r>
              <a:rPr lang="en-US" sz="2000" dirty="0"/>
              <a:t>All exams (commercial, private and registered technician).</a:t>
            </a:r>
          </a:p>
          <a:p>
            <a:r>
              <a:rPr lang="en-US" sz="2000" dirty="0"/>
              <a:t>Ensure exam security and integrity </a:t>
            </a:r>
          </a:p>
          <a:p>
            <a:pPr lvl="1"/>
            <a:r>
              <a:rPr lang="en-US" sz="2000" dirty="0"/>
              <a:t>Proctored – in person, AI or combination</a:t>
            </a:r>
          </a:p>
          <a:p>
            <a:r>
              <a:rPr lang="en-US" sz="2000" dirty="0"/>
              <a:t>Widely used in academia and other industries.</a:t>
            </a:r>
          </a:p>
          <a:p>
            <a:r>
              <a:rPr lang="en-US" sz="2000" dirty="0"/>
              <a:t>Available 24/7/365.</a:t>
            </a:r>
          </a:p>
          <a:p>
            <a:r>
              <a:rPr lang="en-US" sz="2000" dirty="0"/>
              <a:t>Fee for service paid to “third party” provider.</a:t>
            </a:r>
          </a:p>
          <a:p>
            <a:r>
              <a:rPr lang="en-US" sz="2000" dirty="0"/>
              <a:t>Not required – in addition to current testing options.</a:t>
            </a:r>
          </a:p>
          <a:p>
            <a:endParaRPr lang="en-US" dirty="0"/>
          </a:p>
        </p:txBody>
      </p:sp>
      <p:sp>
        <p:nvSpPr>
          <p:cNvPr id="10" name="Content Placeholder 9"/>
          <p:cNvSpPr>
            <a:spLocks noGrp="1"/>
          </p:cNvSpPr>
          <p:nvPr>
            <p:ph sz="quarter" idx="2"/>
          </p:nvPr>
        </p:nvSpPr>
        <p:spPr>
          <a:xfrm>
            <a:off x="6374524" y="1981307"/>
            <a:ext cx="4100436" cy="2078966"/>
          </a:xfrm>
        </p:spPr>
        <p:txBody>
          <a:bodyPr>
            <a:normAutofit lnSpcReduction="10000"/>
          </a:bodyPr>
          <a:lstStyle/>
          <a:p>
            <a:r>
              <a:rPr lang="en-US" sz="2000" dirty="0"/>
              <a:t>Once ready, extensive marketing regarding availability including “how to” webinars.</a:t>
            </a:r>
          </a:p>
          <a:p>
            <a:r>
              <a:rPr lang="en-US" sz="2000" dirty="0"/>
              <a:t>Anticipate availability beginning January 2023.</a:t>
            </a:r>
          </a:p>
          <a:p>
            <a:pPr marL="0" indent="0">
              <a:buNone/>
            </a:pPr>
            <a:endParaRPr lang="en-US" dirty="0"/>
          </a:p>
        </p:txBody>
      </p:sp>
      <p:pic>
        <p:nvPicPr>
          <p:cNvPr id="11" name="Picture 10"/>
          <p:cNvPicPr>
            <a:picLocks noChangeAspect="1"/>
          </p:cNvPicPr>
          <p:nvPr/>
        </p:nvPicPr>
        <p:blipFill>
          <a:blip r:embed="rId2"/>
          <a:stretch>
            <a:fillRect/>
          </a:stretch>
        </p:blipFill>
        <p:spPr>
          <a:xfrm>
            <a:off x="6741158" y="3968745"/>
            <a:ext cx="3367167" cy="2244778"/>
          </a:xfrm>
          <a:prstGeom prst="rect">
            <a:avLst/>
          </a:prstGeom>
          <a:solidFill>
            <a:schemeClr val="accent5">
              <a:lumMod val="20000"/>
              <a:lumOff val="80000"/>
            </a:schemeClr>
          </a:solidFill>
        </p:spPr>
      </p:pic>
      <p:sp>
        <p:nvSpPr>
          <p:cNvPr id="2" name="Slide Number Placeholder 1">
            <a:extLst>
              <a:ext uri="{FF2B5EF4-FFF2-40B4-BE49-F238E27FC236}">
                <a16:creationId xmlns:a16="http://schemas.microsoft.com/office/drawing/2014/main" id="{662A9B66-ED0E-4767-97DA-8269BA79C657}"/>
              </a:ext>
            </a:extLst>
          </p:cNvPr>
          <p:cNvSpPr>
            <a:spLocks noGrp="1"/>
          </p:cNvSpPr>
          <p:nvPr>
            <p:ph type="sldNum" sz="quarter" idx="12"/>
          </p:nvPr>
        </p:nvSpPr>
        <p:spPr/>
        <p:txBody>
          <a:bodyPr/>
          <a:lstStyle/>
          <a:p>
            <a:fld id="{F570B3D5-320C-44A2-81BF-BC1224605DE1}" type="slidenum">
              <a:rPr lang="en-US" smtClean="0"/>
              <a:t>31</a:t>
            </a:fld>
            <a:endParaRPr lang="en-US" dirty="0"/>
          </a:p>
        </p:txBody>
      </p:sp>
    </p:spTree>
    <p:extLst>
      <p:ext uri="{BB962C8B-B14F-4D97-AF65-F5344CB8AC3E}">
        <p14:creationId xmlns:p14="http://schemas.microsoft.com/office/powerpoint/2010/main" val="142643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COMMERCIAL APPLICATORS &amp; REGISTERED TECHNICIANS</a:t>
            </a:r>
          </a:p>
        </p:txBody>
      </p:sp>
      <p:sp>
        <p:nvSpPr>
          <p:cNvPr id="5" name="Subtitle 4"/>
          <p:cNvSpPr>
            <a:spLocks noGrp="1"/>
          </p:cNvSpPr>
          <p:nvPr>
            <p:ph type="subTitle" idx="1"/>
          </p:nvPr>
        </p:nvSpPr>
        <p:spPr>
          <a:xfrm>
            <a:off x="1158240" y="4535424"/>
            <a:ext cx="9875520" cy="1712976"/>
          </a:xfrm>
        </p:spPr>
        <p:txBody>
          <a:bodyPr>
            <a:noAutofit/>
          </a:bodyPr>
          <a:lstStyle/>
          <a:p>
            <a:r>
              <a:rPr lang="en-US" sz="3200" b="1" dirty="0">
                <a:solidFill>
                  <a:srgbClr val="002060"/>
                </a:solidFill>
              </a:rPr>
              <a:t>Required additional information for all recertification courses for Commercial Applicator and Registered Technicians.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50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55321" y="286604"/>
            <a:ext cx="5133158" cy="954368"/>
          </a:xfrm>
        </p:spPr>
        <p:txBody>
          <a:bodyPr>
            <a:noAutofit/>
          </a:bodyPr>
          <a:lstStyle/>
          <a:p>
            <a:pPr algn="l" eaLnBrk="1" hangingPunct="1"/>
            <a:r>
              <a:rPr lang="en-US" sz="2400" b="1" dirty="0">
                <a:latin typeface="+mn-lt"/>
              </a:rPr>
              <a:t>REMINDER:</a:t>
            </a:r>
            <a:br>
              <a:rPr lang="en-US" sz="2400" b="1" dirty="0">
                <a:latin typeface="+mn-lt"/>
              </a:rPr>
            </a:br>
            <a:r>
              <a:rPr lang="en-US" sz="2400" b="1" dirty="0">
                <a:latin typeface="+mn-lt"/>
              </a:rPr>
              <a:t>Commercial Applicators &amp;  Registered Technicians</a:t>
            </a:r>
            <a:endParaRPr lang="en-US" sz="2400" dirty="0"/>
          </a:p>
        </p:txBody>
      </p:sp>
      <p:sp>
        <p:nvSpPr>
          <p:cNvPr id="2" name="Text Placeholder 1"/>
          <p:cNvSpPr>
            <a:spLocks noGrp="1"/>
          </p:cNvSpPr>
          <p:nvPr>
            <p:ph type="body" idx="1"/>
          </p:nvPr>
        </p:nvSpPr>
        <p:spPr>
          <a:xfrm>
            <a:off x="655321" y="1240972"/>
            <a:ext cx="7704909" cy="996372"/>
          </a:xfrm>
        </p:spPr>
        <p:txBody>
          <a:bodyPr>
            <a:normAutofit/>
          </a:bodyPr>
          <a:lstStyle/>
          <a:p>
            <a:pPr algn="ctr"/>
            <a:r>
              <a:rPr lang="en-US" sz="2800" b="1" dirty="0">
                <a:solidFill>
                  <a:srgbClr val="C00000"/>
                </a:solidFill>
              </a:rPr>
              <a:t>It is </a:t>
            </a:r>
            <a:r>
              <a:rPr lang="en-US" sz="2800" b="1" u="sng" dirty="0">
                <a:solidFill>
                  <a:srgbClr val="C00000"/>
                </a:solidFill>
              </a:rPr>
              <a:t>YOUR</a:t>
            </a:r>
            <a:r>
              <a:rPr lang="en-US" sz="2800" b="1" dirty="0">
                <a:solidFill>
                  <a:srgbClr val="C00000"/>
                </a:solidFill>
              </a:rPr>
              <a:t> Responsibility to Maintain Your Certification</a:t>
            </a:r>
          </a:p>
        </p:txBody>
      </p:sp>
      <p:sp>
        <p:nvSpPr>
          <p:cNvPr id="16387" name="Rectangle 3"/>
          <p:cNvSpPr>
            <a:spLocks noGrp="1" noChangeArrowheads="1"/>
          </p:cNvSpPr>
          <p:nvPr>
            <p:ph sz="half" idx="2"/>
          </p:nvPr>
        </p:nvSpPr>
        <p:spPr>
          <a:xfrm>
            <a:off x="1" y="2302330"/>
            <a:ext cx="8858250" cy="4555670"/>
          </a:xfrm>
        </p:spPr>
        <p:txBody>
          <a:bodyPr rtlCol="0">
            <a:normAutofit lnSpcReduction="10000"/>
          </a:bodyPr>
          <a:lstStyle/>
          <a:p>
            <a:pPr>
              <a:defRPr/>
            </a:pPr>
            <a:r>
              <a:rPr lang="en-US" sz="2600" dirty="0"/>
              <a:t>Maintaining your pesticide applicator certification requires you attend an approved category specific recertification course or be retested for each category you hold every 2 years before your certificate expires; and</a:t>
            </a:r>
          </a:p>
          <a:p>
            <a:pPr>
              <a:defRPr/>
            </a:pPr>
            <a:r>
              <a:rPr lang="en-US" sz="2600" dirty="0"/>
              <a:t>If an applicator does not renew by June 30 of the year in which the certificate expires, the applicator certification will not be renewed and the applicator is not allowed by law to apply pesticides.</a:t>
            </a:r>
          </a:p>
          <a:p>
            <a:pPr>
              <a:defRPr/>
            </a:pPr>
            <a:r>
              <a:rPr lang="en-US" sz="2600" dirty="0"/>
              <a:t>After August 29, an applicator can no longer renew an expired certificate and will have to reinstate it by examination.  This requires the submission or an application and fee to retake the exam(s).</a:t>
            </a:r>
          </a:p>
          <a:p>
            <a:pPr lvl="1">
              <a:buFont typeface="Arial" pitchFamily="34" charset="0"/>
              <a:buChar char="–"/>
              <a:defRPr/>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8858250" y="0"/>
            <a:ext cx="3333749" cy="2241175"/>
          </a:xfrm>
          <a:prstGeom prst="rect">
            <a:avLst/>
          </a:prstGeom>
        </p:spPr>
      </p:pic>
      <p:pic>
        <p:nvPicPr>
          <p:cNvPr id="5" name="Picture 4"/>
          <p:cNvPicPr>
            <a:picLocks noChangeAspect="1"/>
          </p:cNvPicPr>
          <p:nvPr/>
        </p:nvPicPr>
        <p:blipFill>
          <a:blip r:embed="rId4"/>
          <a:stretch>
            <a:fillRect/>
          </a:stretch>
        </p:blipFill>
        <p:spPr>
          <a:xfrm>
            <a:off x="8915401" y="2441121"/>
            <a:ext cx="3294504" cy="4351565"/>
          </a:xfrm>
          <a:prstGeom prst="rect">
            <a:avLst/>
          </a:prstGeom>
        </p:spPr>
      </p:pic>
    </p:spTree>
    <p:extLst>
      <p:ext uri="{BB962C8B-B14F-4D97-AF65-F5344CB8AC3E}">
        <p14:creationId xmlns:p14="http://schemas.microsoft.com/office/powerpoint/2010/main" val="3466097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50644" y="1620027"/>
            <a:ext cx="10474037" cy="818373"/>
          </a:xfrm>
        </p:spPr>
        <p:txBody>
          <a:bodyPr>
            <a:normAutofit fontScale="70000" lnSpcReduction="20000"/>
          </a:bodyPr>
          <a:lstStyle/>
          <a:p>
            <a:endParaRPr lang="en-US" sz="1100" u="sng" dirty="0"/>
          </a:p>
          <a:p>
            <a:pPr lvl="2"/>
            <a:endParaRPr lang="en-US" sz="2600" dirty="0"/>
          </a:p>
          <a:p>
            <a:pPr marL="914400" lvl="2" indent="0">
              <a:buNone/>
            </a:pPr>
            <a:r>
              <a:rPr lang="en-US" sz="4000" dirty="0"/>
              <a:t>Elimination of Pesticide Applicator Renewal Fees</a:t>
            </a:r>
          </a:p>
        </p:txBody>
      </p:sp>
      <p:sp>
        <p:nvSpPr>
          <p:cNvPr id="4" name="Slide Number Placeholder 3"/>
          <p:cNvSpPr>
            <a:spLocks noGrp="1"/>
          </p:cNvSpPr>
          <p:nvPr>
            <p:ph type="sldNum" sz="quarter" idx="12"/>
          </p:nvPr>
        </p:nvSpPr>
        <p:spPr/>
        <p:txBody>
          <a:bodyPr/>
          <a:lstStyle/>
          <a:p>
            <a:fld id="{F570B3D5-320C-44A2-81BF-BC1224605DE1}" type="slidenum">
              <a:rPr lang="en-US" smtClean="0"/>
              <a:t>34</a:t>
            </a:fld>
            <a:endParaRPr lang="en-US" dirty="0"/>
          </a:p>
        </p:txBody>
      </p:sp>
      <p:sp>
        <p:nvSpPr>
          <p:cNvPr id="2" name="Title 1"/>
          <p:cNvSpPr>
            <a:spLocks noGrp="1"/>
          </p:cNvSpPr>
          <p:nvPr>
            <p:ph type="title"/>
          </p:nvPr>
        </p:nvSpPr>
        <p:spPr>
          <a:xfrm>
            <a:off x="2222754" y="394717"/>
            <a:ext cx="7729728" cy="1188720"/>
          </a:xfrm>
        </p:spPr>
        <p:txBody>
          <a:bodyPr>
            <a:normAutofit/>
          </a:bodyPr>
          <a:lstStyle/>
          <a:p>
            <a:pPr algn="ctr"/>
            <a:r>
              <a:rPr lang="en-US" b="1" dirty="0">
                <a:latin typeface="+mn-lt"/>
              </a:rPr>
              <a:t>Virginia Regulatory Activities</a:t>
            </a:r>
          </a:p>
        </p:txBody>
      </p:sp>
      <p:sp>
        <p:nvSpPr>
          <p:cNvPr id="9" name="Content Placeholder 7"/>
          <p:cNvSpPr>
            <a:spLocks noGrp="1"/>
          </p:cNvSpPr>
          <p:nvPr>
            <p:ph sz="quarter" idx="4"/>
          </p:nvPr>
        </p:nvSpPr>
        <p:spPr>
          <a:xfrm>
            <a:off x="6266761" y="2774414"/>
            <a:ext cx="5376230" cy="3811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For applicators who do not take a recertification course or successfully take the certification exams again by June 30, 2023, their certificates will expire; and</a:t>
            </a:r>
          </a:p>
          <a:p>
            <a:r>
              <a:rPr lang="en-US" sz="2000" dirty="0"/>
              <a:t>Applicators who do not take a recertification course by August 29 of the expiration year or do not successfully take the certification exams again by that time are required by law to retest which requires submission of an application </a:t>
            </a:r>
            <a:r>
              <a:rPr lang="en-US" sz="2000" u="sng" dirty="0"/>
              <a:t>and</a:t>
            </a:r>
            <a:r>
              <a:rPr lang="en-US" sz="2000" dirty="0"/>
              <a:t> fee; and</a:t>
            </a:r>
          </a:p>
          <a:p>
            <a:r>
              <a:rPr lang="en-US" sz="2000" dirty="0"/>
              <a:t>Applicators whose certificate expires on June 30, 2023 will receive a letter with additional information about the renewal process.</a:t>
            </a:r>
          </a:p>
        </p:txBody>
      </p:sp>
      <p:sp>
        <p:nvSpPr>
          <p:cNvPr id="8" name="Content Placeholder 7"/>
          <p:cNvSpPr>
            <a:spLocks noGrp="1"/>
          </p:cNvSpPr>
          <p:nvPr>
            <p:ph sz="quarter" idx="4"/>
          </p:nvPr>
        </p:nvSpPr>
        <p:spPr>
          <a:xfrm>
            <a:off x="890531" y="2774414"/>
            <a:ext cx="5376230" cy="3811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Effective March 17, 2022, the fee for pesticide applicators to renew their certificates has been eliminated.  </a:t>
            </a:r>
          </a:p>
          <a:p>
            <a:r>
              <a:rPr lang="en-US" sz="2000" dirty="0"/>
              <a:t>Pesticide applicators are still required  to take one recertification course every 2 years, before their certificate expires. </a:t>
            </a:r>
          </a:p>
          <a:p>
            <a:r>
              <a:rPr lang="en-US" sz="2000" dirty="0"/>
              <a:t>Applicators who take the required recertification course will have their certificate automatically renewed and a new certificate will be sent to them. </a:t>
            </a:r>
          </a:p>
        </p:txBody>
      </p:sp>
    </p:spTree>
    <p:extLst>
      <p:ext uri="{BB962C8B-B14F-4D97-AF65-F5344CB8AC3E}">
        <p14:creationId xmlns:p14="http://schemas.microsoft.com/office/powerpoint/2010/main" val="136984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40080" y="286604"/>
            <a:ext cx="6871063" cy="1391660"/>
          </a:xfrm>
        </p:spPr>
        <p:txBody>
          <a:bodyPr>
            <a:noAutofit/>
          </a:bodyPr>
          <a:lstStyle/>
          <a:p>
            <a:pPr algn="l" eaLnBrk="1" hangingPunct="1"/>
            <a:r>
              <a:rPr lang="en-US" sz="3600" b="1" dirty="0">
                <a:latin typeface="+mn-lt"/>
              </a:rPr>
              <a:t>REMINDER:</a:t>
            </a:r>
            <a:br>
              <a:rPr lang="en-US" sz="3600" b="1" dirty="0">
                <a:latin typeface="+mn-lt"/>
              </a:rPr>
            </a:br>
            <a:r>
              <a:rPr lang="en-US" sz="3600" b="1" dirty="0">
                <a:latin typeface="+mn-lt"/>
              </a:rPr>
              <a:t>Commercial Applicators &amp; Registered Technicians</a:t>
            </a:r>
            <a:endParaRPr lang="en-US" sz="3600" dirty="0"/>
          </a:p>
        </p:txBody>
      </p:sp>
      <p:sp>
        <p:nvSpPr>
          <p:cNvPr id="5" name="TextBox 4"/>
          <p:cNvSpPr txBox="1"/>
          <p:nvPr/>
        </p:nvSpPr>
        <p:spPr>
          <a:xfrm>
            <a:off x="318408" y="1997678"/>
            <a:ext cx="4152061"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If you opt to test in lieu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of attending a recertification course:</a:t>
            </a:r>
          </a:p>
        </p:txBody>
      </p:sp>
      <p:sp>
        <p:nvSpPr>
          <p:cNvPr id="8" name="Subtitle 2"/>
          <p:cNvSpPr txBox="1">
            <a:spLocks/>
          </p:cNvSpPr>
          <p:nvPr/>
        </p:nvSpPr>
        <p:spPr>
          <a:xfrm>
            <a:off x="169416" y="4026328"/>
            <a:ext cx="4215298" cy="284945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571500" marR="0" lvl="0" indent="-571500" algn="l" defTabSz="914400" rtl="0" eaLnBrk="1" fontAlgn="auto" latinLnBrk="0" hangingPunct="1">
              <a:lnSpc>
                <a:spcPct val="90000"/>
              </a:lnSpc>
              <a:spcBef>
                <a:spcPts val="1200"/>
              </a:spcBef>
              <a:spcAft>
                <a:spcPts val="200"/>
              </a:spcAft>
              <a:buClr>
                <a:srgbClr val="5B9BD5"/>
              </a:buClr>
              <a:buSzPct val="100000"/>
              <a:buFont typeface="Arial" panose="020B0604020202020204" pitchFamily="34" charset="0"/>
              <a:buChar char="•"/>
              <a:tabLst/>
              <a:defRPr/>
            </a:pPr>
            <a:r>
              <a:rPr kumimoji="0" lang="en-US" sz="3200" b="0" i="0" u="none" strike="noStrike" kern="1200" cap="all" spc="0" normalizeH="0" baseline="0" noProof="0" dirty="0">
                <a:ln>
                  <a:noFill/>
                </a:ln>
                <a:solidFill>
                  <a:srgbClr val="44546A"/>
                </a:solidFill>
                <a:effectLst/>
                <a:uLnTx/>
                <a:uFillTx/>
                <a:latin typeface="Calibri" panose="020F0502020204030204"/>
                <a:ea typeface="+mn-ea"/>
                <a:cs typeface="+mn-cs"/>
              </a:rPr>
              <a:t>You must submit a testing application and appropriate fee.</a:t>
            </a:r>
          </a:p>
          <a:p>
            <a:pPr marL="0" marR="0" lvl="0" indent="0" algn="l"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endParaRPr kumimoji="0" lang="en-US" sz="3600" b="0" i="0" u="none" strike="noStrike" kern="1200" cap="all" spc="0" normalizeH="0" baseline="0" noProof="0" dirty="0">
              <a:ln>
                <a:noFill/>
              </a:ln>
              <a:solidFill>
                <a:srgbClr val="44546A"/>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9250136" y="317968"/>
            <a:ext cx="2969294" cy="3828495"/>
          </a:xfrm>
          <a:prstGeom prst="rect">
            <a:avLst/>
          </a:prstGeom>
        </p:spPr>
      </p:pic>
      <p:pic>
        <p:nvPicPr>
          <p:cNvPr id="10" name="Content Placeholder 3" descr="DMV TESTING3.JPG"/>
          <p:cNvPicPr>
            <a:picLocks noChangeAspect="1"/>
          </p:cNvPicPr>
          <p:nvPr/>
        </p:nvPicPr>
        <p:blipFill>
          <a:blip r:embed="rId4" cstate="screen"/>
          <a:stretch>
            <a:fillRect/>
          </a:stretch>
        </p:blipFill>
        <p:spPr>
          <a:xfrm>
            <a:off x="9250135" y="4337568"/>
            <a:ext cx="2969295" cy="2226972"/>
          </a:xfrm>
          <a:prstGeom prst="rect">
            <a:avLst/>
          </a:prstGeom>
        </p:spPr>
      </p:pic>
      <p:pic>
        <p:nvPicPr>
          <p:cNvPr id="3" name="Picture 2"/>
          <p:cNvPicPr>
            <a:picLocks noChangeAspect="1"/>
          </p:cNvPicPr>
          <p:nvPr/>
        </p:nvPicPr>
        <p:blipFill>
          <a:blip r:embed="rId5"/>
          <a:stretch>
            <a:fillRect/>
          </a:stretch>
        </p:blipFill>
        <p:spPr>
          <a:xfrm>
            <a:off x="4552463" y="2103358"/>
            <a:ext cx="4058138" cy="4754642"/>
          </a:xfrm>
          <a:prstGeom prst="rect">
            <a:avLst/>
          </a:prstGeom>
        </p:spPr>
      </p:pic>
    </p:spTree>
    <p:extLst>
      <p:ext uri="{BB962C8B-B14F-4D97-AF65-F5344CB8AC3E}">
        <p14:creationId xmlns:p14="http://schemas.microsoft.com/office/powerpoint/2010/main" val="34586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0"/>
            <a:ext cx="7356021" cy="1714500"/>
          </a:xfrm>
        </p:spPr>
        <p:txBody>
          <a:bodyPr>
            <a:noAutofit/>
          </a:bodyPr>
          <a:lstStyle/>
          <a:p>
            <a:r>
              <a:rPr lang="en-US" b="1" dirty="0">
                <a:latin typeface="+mn-lt"/>
              </a:rPr>
              <a:t>Supervision Requirements:</a:t>
            </a:r>
            <a:br>
              <a:rPr lang="en-US" b="1" dirty="0">
                <a:latin typeface="+mn-lt"/>
              </a:rPr>
            </a:br>
            <a:r>
              <a:rPr lang="en-US" b="1" dirty="0">
                <a:latin typeface="+mn-lt"/>
              </a:rPr>
              <a:t>Registered Technicians</a:t>
            </a:r>
          </a:p>
        </p:txBody>
      </p:sp>
      <p:sp>
        <p:nvSpPr>
          <p:cNvPr id="3" name="Content Placeholder 2"/>
          <p:cNvSpPr>
            <a:spLocks noGrp="1"/>
          </p:cNvSpPr>
          <p:nvPr>
            <p:ph idx="1"/>
          </p:nvPr>
        </p:nvSpPr>
        <p:spPr>
          <a:xfrm>
            <a:off x="530679" y="1787980"/>
            <a:ext cx="5486400" cy="5070020"/>
          </a:xfrm>
        </p:spPr>
        <p:txBody>
          <a:bodyPr>
            <a:normAutofit lnSpcReduction="10000"/>
          </a:bodyPr>
          <a:lstStyle/>
          <a:p>
            <a:r>
              <a:rPr lang="en-US" sz="2400" u="sng" dirty="0"/>
              <a:t>Only</a:t>
            </a:r>
            <a:r>
              <a:rPr lang="en-US" sz="2400" dirty="0"/>
              <a:t> certified Commercial Applicators may supervise certified Registered Technicians (RT)</a:t>
            </a:r>
          </a:p>
          <a:p>
            <a:r>
              <a:rPr lang="en-US" sz="2400" dirty="0"/>
              <a:t>Certified Registered Technicians must have direct supervision by a certified Commercial Applicator to use Restricted Use Pesticides (RUPs)</a:t>
            </a:r>
          </a:p>
          <a:p>
            <a:r>
              <a:rPr lang="en-US" sz="2400" dirty="0"/>
              <a:t>Certified Commercial Applicators</a:t>
            </a:r>
          </a:p>
          <a:p>
            <a:pPr lvl="1"/>
            <a:r>
              <a:rPr lang="en-US" sz="2000" dirty="0"/>
              <a:t>Must provide instructions on safe use</a:t>
            </a:r>
          </a:p>
          <a:p>
            <a:pPr lvl="1"/>
            <a:r>
              <a:rPr lang="en-US" sz="2000" dirty="0"/>
              <a:t>Must be accessible within telephone or radio contact, or on site</a:t>
            </a:r>
          </a:p>
          <a:p>
            <a:pPr lvl="1"/>
            <a:r>
              <a:rPr lang="en-US" sz="2000" dirty="0"/>
              <a:t>Is responsible for actions of the RT</a:t>
            </a:r>
          </a:p>
          <a:p>
            <a:r>
              <a:rPr lang="en-US" sz="2400" dirty="0"/>
              <a:t>Certified Registered Technicians may use General Use Pesticides without supervision</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5904303" y="2555421"/>
            <a:ext cx="6287135" cy="1974247"/>
          </a:xfrm>
          <a:prstGeom prst="rect">
            <a:avLst/>
          </a:prstGeom>
        </p:spPr>
      </p:pic>
    </p:spTree>
    <p:extLst>
      <p:ext uri="{BB962C8B-B14F-4D97-AF65-F5344CB8AC3E}">
        <p14:creationId xmlns:p14="http://schemas.microsoft.com/office/powerpoint/2010/main" val="4214929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408" y="81661"/>
            <a:ext cx="10215664" cy="1325563"/>
          </a:xfrm>
        </p:spPr>
        <p:txBody>
          <a:bodyPr>
            <a:noAutofit/>
          </a:bodyPr>
          <a:lstStyle/>
          <a:p>
            <a:r>
              <a:rPr lang="en-US" b="1" dirty="0">
                <a:latin typeface="+mn-lt"/>
              </a:rPr>
              <a:t>Supervision Requirements:</a:t>
            </a:r>
            <a:br>
              <a:rPr lang="en-US" b="1" dirty="0">
                <a:latin typeface="+mn-lt"/>
              </a:rPr>
            </a:br>
            <a:r>
              <a:rPr lang="en-US" b="1" dirty="0">
                <a:latin typeface="+mn-lt"/>
              </a:rPr>
              <a:t>Training Registered Technicians</a:t>
            </a:r>
          </a:p>
        </p:txBody>
      </p:sp>
      <p:sp>
        <p:nvSpPr>
          <p:cNvPr id="3" name="Content Placeholder 2"/>
          <p:cNvSpPr>
            <a:spLocks noGrp="1"/>
          </p:cNvSpPr>
          <p:nvPr>
            <p:ph idx="1"/>
          </p:nvPr>
        </p:nvSpPr>
        <p:spPr>
          <a:xfrm>
            <a:off x="0" y="1847088"/>
            <a:ext cx="8074152" cy="5010912"/>
          </a:xfrm>
        </p:spPr>
        <p:txBody>
          <a:bodyPr>
            <a:normAutofit/>
          </a:bodyPr>
          <a:lstStyle/>
          <a:p>
            <a:r>
              <a:rPr lang="en-US" sz="2400" u="sng" dirty="0"/>
              <a:t>Only</a:t>
            </a:r>
            <a:r>
              <a:rPr lang="en-US" sz="2400" dirty="0"/>
              <a:t> Certified Commercial Applicators may supervise the use of pesticides</a:t>
            </a:r>
          </a:p>
          <a:p>
            <a:r>
              <a:rPr lang="en-US" sz="2400" dirty="0"/>
              <a:t>Prospective pesticide applicators (persons in training) must have </a:t>
            </a:r>
            <a:r>
              <a:rPr lang="en-US" sz="2400" b="1" dirty="0"/>
              <a:t>DIRECT</a:t>
            </a:r>
            <a:r>
              <a:rPr lang="en-US" sz="2400" dirty="0"/>
              <a:t> </a:t>
            </a:r>
            <a:r>
              <a:rPr lang="en-US" sz="2400" b="1" u="sng" dirty="0"/>
              <a:t>ON-SITE</a:t>
            </a:r>
            <a:r>
              <a:rPr lang="en-US" sz="2400" dirty="0"/>
              <a:t> supervision to use any pesticide</a:t>
            </a:r>
          </a:p>
          <a:p>
            <a:r>
              <a:rPr lang="en-US" sz="2400" dirty="0"/>
              <a:t>Certified Commercial Applicator</a:t>
            </a:r>
          </a:p>
          <a:p>
            <a:pPr lvl="1"/>
            <a:r>
              <a:rPr lang="en-US" sz="2000" dirty="0"/>
              <a:t>Must provide instructions on safe use</a:t>
            </a:r>
          </a:p>
          <a:p>
            <a:pPr lvl="1"/>
            <a:r>
              <a:rPr lang="en-US" sz="2000" dirty="0"/>
              <a:t>Must be on site</a:t>
            </a:r>
          </a:p>
          <a:p>
            <a:pPr lvl="2"/>
            <a:r>
              <a:rPr lang="en-US" sz="1800" u="sng" dirty="0"/>
              <a:t>physically present </a:t>
            </a:r>
            <a:r>
              <a:rPr lang="en-US" sz="1800" dirty="0"/>
              <a:t>on the property upon which the pesticide is being applied</a:t>
            </a:r>
          </a:p>
          <a:p>
            <a:pPr lvl="2"/>
            <a:r>
              <a:rPr lang="en-US" sz="1800" dirty="0"/>
              <a:t>in </a:t>
            </a:r>
            <a:r>
              <a:rPr lang="en-US" sz="1800" u="sng" dirty="0"/>
              <a:t>constant visual contact </a:t>
            </a:r>
            <a:r>
              <a:rPr lang="en-US" sz="1800" dirty="0"/>
              <a:t>with the person applying the pesticide.</a:t>
            </a:r>
          </a:p>
          <a:p>
            <a:pPr lvl="1"/>
            <a:r>
              <a:rPr lang="en-US" sz="2000" dirty="0"/>
              <a:t>Is responsible for actions of uncertified person</a:t>
            </a:r>
          </a:p>
          <a:p>
            <a:r>
              <a:rPr lang="en-US" sz="2400" dirty="0"/>
              <a:t>Training must be documented and submitted to VDACS</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610600" y="252281"/>
            <a:ext cx="2288721" cy="3335391"/>
          </a:xfrm>
          <a:prstGeom prst="rect">
            <a:avLst/>
          </a:prstGeom>
        </p:spPr>
      </p:pic>
      <p:pic>
        <p:nvPicPr>
          <p:cNvPr id="6" name="Picture 5"/>
          <p:cNvPicPr>
            <a:picLocks noChangeAspect="1"/>
          </p:cNvPicPr>
          <p:nvPr/>
        </p:nvPicPr>
        <p:blipFill>
          <a:blip r:embed="rId4"/>
          <a:stretch>
            <a:fillRect/>
          </a:stretch>
        </p:blipFill>
        <p:spPr>
          <a:xfrm>
            <a:off x="8610600" y="3913632"/>
            <a:ext cx="2373246" cy="2944368"/>
          </a:xfrm>
          <a:prstGeom prst="rect">
            <a:avLst/>
          </a:prstGeom>
        </p:spPr>
      </p:pic>
    </p:spTree>
    <p:extLst>
      <p:ext uri="{BB962C8B-B14F-4D97-AF65-F5344CB8AC3E}">
        <p14:creationId xmlns:p14="http://schemas.microsoft.com/office/powerpoint/2010/main" val="94614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8FD0-E1CE-4C5B-AF52-6A52B81A7132}"/>
              </a:ext>
            </a:extLst>
          </p:cNvPr>
          <p:cNvSpPr>
            <a:spLocks noGrp="1"/>
          </p:cNvSpPr>
          <p:nvPr>
            <p:ph type="title"/>
          </p:nvPr>
        </p:nvSpPr>
        <p:spPr/>
        <p:txBody>
          <a:bodyPr/>
          <a:lstStyle/>
          <a:p>
            <a:pPr algn="ctr"/>
            <a:r>
              <a:rPr lang="en-US"/>
              <a:t>Quiz Time</a:t>
            </a:r>
            <a:endParaRPr lang="en-US" dirty="0"/>
          </a:p>
        </p:txBody>
      </p:sp>
      <p:sp>
        <p:nvSpPr>
          <p:cNvPr id="3" name="Content Placeholder 2">
            <a:extLst>
              <a:ext uri="{FF2B5EF4-FFF2-40B4-BE49-F238E27FC236}">
                <a16:creationId xmlns:a16="http://schemas.microsoft.com/office/drawing/2014/main" id="{7993700A-89A1-4A44-B061-5B870C803388}"/>
              </a:ext>
            </a:extLst>
          </p:cNvPr>
          <p:cNvSpPr>
            <a:spLocks noGrp="1"/>
          </p:cNvSpPr>
          <p:nvPr>
            <p:ph idx="1"/>
          </p:nvPr>
        </p:nvSpPr>
        <p:spPr>
          <a:xfrm>
            <a:off x="1140430" y="1825625"/>
            <a:ext cx="10213369" cy="3732694"/>
          </a:xfrm>
        </p:spPr>
        <p:txBody>
          <a:bodyPr/>
          <a:lstStyle/>
          <a:p>
            <a:r>
              <a:rPr lang="en-US" dirty="0"/>
              <a:t>Unless otherwise required by the pesticide label, a certified registered technician in Virginia must be provided direct supervision by a certified commercial applicator only when applying ______________ pesticides.</a:t>
            </a:r>
          </a:p>
          <a:p>
            <a:pPr lvl="1"/>
            <a:r>
              <a:rPr lang="en-US" dirty="0"/>
              <a:t>A. general use</a:t>
            </a:r>
          </a:p>
          <a:p>
            <a:pPr lvl="1"/>
            <a:r>
              <a:rPr lang="en-US" dirty="0"/>
              <a:t>B. restricted use</a:t>
            </a:r>
          </a:p>
          <a:p>
            <a:pPr lvl="1"/>
            <a:r>
              <a:rPr lang="en-US" dirty="0"/>
              <a:t>C. registered</a:t>
            </a:r>
          </a:p>
          <a:p>
            <a:pPr lvl="1"/>
            <a:r>
              <a:rPr lang="en-US" dirty="0"/>
              <a:t>D. unregistered</a:t>
            </a:r>
          </a:p>
        </p:txBody>
      </p:sp>
    </p:spTree>
    <p:extLst>
      <p:ext uri="{BB962C8B-B14F-4D97-AF65-F5344CB8AC3E}">
        <p14:creationId xmlns:p14="http://schemas.microsoft.com/office/powerpoint/2010/main" val="1650034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774" y="260774"/>
            <a:ext cx="11182705" cy="1188720"/>
          </a:xfrm>
        </p:spPr>
        <p:txBody>
          <a:bodyPr>
            <a:noAutofit/>
          </a:bodyPr>
          <a:lstStyle/>
          <a:p>
            <a:r>
              <a:rPr lang="en-US" sz="2400" b="1" dirty="0">
                <a:solidFill>
                  <a:prstClr val="black">
                    <a:lumMod val="75000"/>
                    <a:lumOff val="25000"/>
                  </a:prstClr>
                </a:solidFill>
                <a:latin typeface="Gill Sans MT" panose="020B0502020104020203" pitchFamily="34" charset="0"/>
              </a:rPr>
              <a:t>Training Registered Technicians</a:t>
            </a:r>
            <a:r>
              <a:rPr lang="en-US" sz="2400" b="1" dirty="0">
                <a:latin typeface="Gill Sans MT" panose="020B0502020104020203" pitchFamily="34" charset="0"/>
              </a:rPr>
              <a:t>:</a:t>
            </a:r>
            <a:br>
              <a:rPr lang="en-US" sz="2400" b="1" dirty="0">
                <a:latin typeface="Gill Sans MT" panose="020B0502020104020203" pitchFamily="34" charset="0"/>
              </a:rPr>
            </a:br>
            <a:r>
              <a:rPr lang="en-US" sz="2400" b="1" dirty="0">
                <a:latin typeface="Gill Sans MT" panose="020B0502020104020203" pitchFamily="34" charset="0"/>
              </a:rPr>
              <a:t>Proof of Additional Category Specific Training</a:t>
            </a:r>
            <a:endParaRPr lang="en-US" sz="4000" b="1" dirty="0">
              <a:latin typeface="+mn-lt"/>
            </a:endParaRPr>
          </a:p>
        </p:txBody>
      </p:sp>
      <p:sp>
        <p:nvSpPr>
          <p:cNvPr id="3" name="Content Placeholder 2"/>
          <p:cNvSpPr>
            <a:spLocks noGrp="1"/>
          </p:cNvSpPr>
          <p:nvPr>
            <p:ph sz="half" idx="1"/>
          </p:nvPr>
        </p:nvSpPr>
        <p:spPr>
          <a:xfrm>
            <a:off x="807720" y="2282716"/>
            <a:ext cx="4664963" cy="3935204"/>
          </a:xfrm>
        </p:spPr>
        <p:txBody>
          <a:bodyPr>
            <a:normAutofit lnSpcReduction="10000"/>
          </a:bodyPr>
          <a:lstStyle/>
          <a:p>
            <a:r>
              <a:rPr lang="en-US" sz="2400" u="sng" dirty="0"/>
              <a:t>Only</a:t>
            </a:r>
            <a:r>
              <a:rPr lang="en-US" sz="2400" dirty="0"/>
              <a:t> Certified Commercial Applicators may supervise the use of pesticides</a:t>
            </a:r>
          </a:p>
          <a:p>
            <a:r>
              <a:rPr lang="en-US" sz="2400" dirty="0"/>
              <a:t>The CCA trainer must submit a completed additional training form for the RT changing or adding categories.</a:t>
            </a:r>
          </a:p>
          <a:p>
            <a:r>
              <a:rPr lang="en-US" sz="2400" dirty="0"/>
              <a:t>Training must be documented and submitted to VDACS within 10 calendar days of completion of such training.</a:t>
            </a:r>
          </a:p>
          <a:p>
            <a:endParaRPr lang="en-US" sz="2400" dirty="0"/>
          </a:p>
        </p:txBody>
      </p:sp>
      <p:pic>
        <p:nvPicPr>
          <p:cNvPr id="6" name="Picture 5"/>
          <p:cNvPicPr>
            <a:picLocks noChangeAspect="1"/>
          </p:cNvPicPr>
          <p:nvPr/>
        </p:nvPicPr>
        <p:blipFill>
          <a:blip r:embed="rId3"/>
          <a:stretch>
            <a:fillRect/>
          </a:stretch>
        </p:blipFill>
        <p:spPr>
          <a:xfrm>
            <a:off x="6766560" y="1760792"/>
            <a:ext cx="3860630" cy="482288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6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Ensuring Proper Use of Pesticides</a:t>
            </a:r>
          </a:p>
        </p:txBody>
      </p:sp>
      <p:sp>
        <p:nvSpPr>
          <p:cNvPr id="8" name="Content Placeholder 7"/>
          <p:cNvSpPr>
            <a:spLocks noGrp="1"/>
          </p:cNvSpPr>
          <p:nvPr>
            <p:ph idx="1"/>
          </p:nvPr>
        </p:nvSpPr>
        <p:spPr>
          <a:xfrm>
            <a:off x="6500767" y="609509"/>
            <a:ext cx="5285757" cy="6061166"/>
          </a:xfrm>
        </p:spPr>
        <p:txBody>
          <a:bodyPr>
            <a:normAutofit fontScale="70000" lnSpcReduction="20000"/>
          </a:bodyPr>
          <a:lstStyle/>
          <a:p>
            <a:pPr>
              <a:buFont typeface="Wingdings" panose="05000000000000000000" pitchFamily="2" charset="2"/>
              <a:buChar char="ü"/>
            </a:pPr>
            <a:r>
              <a:rPr lang="en-US" u="sng" dirty="0"/>
              <a:t>Certifying pesticide applicators</a:t>
            </a:r>
            <a:r>
              <a:rPr lang="en-US" dirty="0"/>
              <a:t> to ensure they have the minimum competencies necessary to apply pesticides.</a:t>
            </a:r>
          </a:p>
          <a:p>
            <a:pPr>
              <a:buFont typeface="Wingdings" panose="05000000000000000000" pitchFamily="2" charset="2"/>
              <a:buChar char="ü"/>
            </a:pPr>
            <a:r>
              <a:rPr lang="en-US" u="sng" dirty="0"/>
              <a:t>Registering pesticide products</a:t>
            </a:r>
            <a:r>
              <a:rPr lang="en-US" dirty="0"/>
              <a:t> to ensure only those pesticides that meet the federal requirements for registration, with limited exceptions, are used.</a:t>
            </a:r>
          </a:p>
          <a:p>
            <a:pPr>
              <a:buFont typeface="Wingdings" panose="05000000000000000000" pitchFamily="2" charset="2"/>
              <a:buChar char="ü"/>
            </a:pPr>
            <a:r>
              <a:rPr lang="en-US" u="sng" dirty="0"/>
              <a:t>Licensing businesses</a:t>
            </a:r>
            <a:r>
              <a:rPr lang="en-US" dirty="0"/>
              <a:t> to ensure they have knowledge of pesticides and evidence of financial responsibility.</a:t>
            </a:r>
          </a:p>
          <a:p>
            <a:pPr>
              <a:buFont typeface="Wingdings" panose="05000000000000000000" pitchFamily="2" charset="2"/>
              <a:buChar char="ü"/>
            </a:pPr>
            <a:r>
              <a:rPr lang="en-US" u="sng" dirty="0"/>
              <a:t>Conducting inspections and investigations</a:t>
            </a:r>
            <a:r>
              <a:rPr lang="en-US" dirty="0"/>
              <a:t> to ensure pesticides are used properly and all other provisions of the Act &amp; Regulations are met.</a:t>
            </a:r>
          </a:p>
          <a:p>
            <a:pPr>
              <a:buFont typeface="Wingdings" panose="05000000000000000000" pitchFamily="2" charset="2"/>
              <a:buChar char="ü"/>
            </a:pPr>
            <a:r>
              <a:rPr lang="en-US" u="sng" dirty="0"/>
              <a:t>Reviewing and approving recertification courses</a:t>
            </a:r>
            <a:r>
              <a:rPr lang="en-US" dirty="0"/>
              <a:t> to ensure pesticide applicators receive the information required to maintain their certification.</a:t>
            </a:r>
          </a:p>
          <a:p>
            <a:pPr>
              <a:buFont typeface="Wingdings" panose="05000000000000000000" pitchFamily="2" charset="2"/>
              <a:buChar char="ü"/>
            </a:pPr>
            <a:r>
              <a:rPr lang="en-US" u="sng" dirty="0"/>
              <a:t>Coordinating recycling and collection programs</a:t>
            </a:r>
            <a:r>
              <a:rPr lang="en-US" dirty="0"/>
              <a:t> to ensure to assist with the final disposition of containers and unwanted pesticides.</a:t>
            </a:r>
          </a:p>
        </p:txBody>
      </p:sp>
      <p:sp>
        <p:nvSpPr>
          <p:cNvPr id="9" name="Text Placeholder 8"/>
          <p:cNvSpPr>
            <a:spLocks noGrp="1"/>
          </p:cNvSpPr>
          <p:nvPr>
            <p:ph type="body" sz="half" idx="2"/>
          </p:nvPr>
        </p:nvSpPr>
        <p:spPr>
          <a:xfrm>
            <a:off x="921328" y="3897390"/>
            <a:ext cx="4253344" cy="2503410"/>
          </a:xfrm>
        </p:spPr>
        <p:txBody>
          <a:bodyPr>
            <a:noAutofit/>
          </a:bodyPr>
          <a:lstStyle/>
          <a:p>
            <a:r>
              <a:rPr lang="en-US" sz="2800" b="1" dirty="0">
                <a:solidFill>
                  <a:schemeClr val="tx1"/>
                </a:solidFill>
              </a:rPr>
              <a:t>All OPS activities work to ensure pesticides are used in accordance with the law and regulations.</a:t>
            </a:r>
          </a:p>
        </p:txBody>
      </p:sp>
      <p:sp>
        <p:nvSpPr>
          <p:cNvPr id="5" name="Slide Number Placeholder 4"/>
          <p:cNvSpPr>
            <a:spLocks noGrp="1"/>
          </p:cNvSpPr>
          <p:nvPr>
            <p:ph type="sldNum" sz="quarter" idx="12"/>
          </p:nvPr>
        </p:nvSpPr>
        <p:spPr/>
        <p:txBody>
          <a:bodyPr/>
          <a:lstStyle/>
          <a:p>
            <a:fld id="{F570B3D5-320C-44A2-81BF-BC1224605DE1}" type="slidenum">
              <a:rPr lang="en-US" smtClean="0"/>
              <a:t>4</a:t>
            </a:fld>
            <a:endParaRPr lang="en-US" dirty="0"/>
          </a:p>
        </p:txBody>
      </p:sp>
      <p:pic>
        <p:nvPicPr>
          <p:cNvPr id="6" name="Picture 5"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088" y="2133165"/>
            <a:ext cx="1554479" cy="1554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41616" y="2133164"/>
            <a:ext cx="1554479" cy="1554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6837" y="2138803"/>
            <a:ext cx="1554479"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26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DE5EFB-D8DE-4A05-9171-CD2517ED3CCD}"/>
              </a:ext>
            </a:extLst>
          </p:cNvPr>
          <p:cNvSpPr>
            <a:spLocks noGrp="1"/>
          </p:cNvSpPr>
          <p:nvPr>
            <p:ph type="title"/>
          </p:nvPr>
        </p:nvSpPr>
        <p:spPr>
          <a:xfrm>
            <a:off x="259882" y="664143"/>
            <a:ext cx="4686023" cy="4607373"/>
          </a:xfrm>
          <a:prstGeom prst="ellipse">
            <a:avLst/>
          </a:prstGeom>
          <a:solidFill>
            <a:schemeClr val="accent2">
              <a:lumMod val="75000"/>
            </a:schemeClr>
          </a:solidFill>
          <a:ln>
            <a:noFill/>
          </a:ln>
        </p:spPr>
        <p:txBody>
          <a:bodyPr>
            <a:normAutofit/>
          </a:bodyPr>
          <a:lstStyle/>
          <a:p>
            <a:pPr algn="ctr"/>
            <a:r>
              <a:rPr lang="en-US" sz="2200" b="1" dirty="0">
                <a:solidFill>
                  <a:schemeClr val="bg1"/>
                </a:solidFill>
              </a:rPr>
              <a:t>New</a:t>
            </a:r>
            <a:br>
              <a:rPr lang="en-US" sz="2200" b="1" dirty="0">
                <a:solidFill>
                  <a:srgbClr val="FFFFFF"/>
                </a:solidFill>
              </a:rPr>
            </a:br>
            <a:br>
              <a:rPr lang="en-US" sz="2200" b="1" dirty="0">
                <a:solidFill>
                  <a:srgbClr val="FFFFFF"/>
                </a:solidFill>
              </a:rPr>
            </a:br>
            <a:br>
              <a:rPr lang="en-US" sz="2200" b="1" dirty="0">
                <a:solidFill>
                  <a:srgbClr val="FFFFFF"/>
                </a:solidFill>
              </a:rPr>
            </a:br>
            <a:r>
              <a:rPr lang="en-US" sz="2200" b="1" dirty="0">
                <a:solidFill>
                  <a:srgbClr val="FFFFFF"/>
                </a:solidFill>
              </a:rPr>
              <a:t> Spanish registered technician exam</a:t>
            </a:r>
          </a:p>
        </p:txBody>
      </p:sp>
      <p:sp>
        <p:nvSpPr>
          <p:cNvPr id="7" name="Content Placeholder 6">
            <a:extLst>
              <a:ext uri="{FF2B5EF4-FFF2-40B4-BE49-F238E27FC236}">
                <a16:creationId xmlns:a16="http://schemas.microsoft.com/office/drawing/2014/main" id="{29DEEDBF-55FF-4A56-9DC8-C6BBF0DBDB05}"/>
              </a:ext>
            </a:extLst>
          </p:cNvPr>
          <p:cNvSpPr>
            <a:spLocks noGrp="1"/>
          </p:cNvSpPr>
          <p:nvPr>
            <p:ph idx="1"/>
          </p:nvPr>
        </p:nvSpPr>
        <p:spPr>
          <a:xfrm>
            <a:off x="5168766" y="413886"/>
            <a:ext cx="6833937" cy="6169794"/>
          </a:xfrm>
        </p:spPr>
        <p:txBody>
          <a:bodyPr anchor="ctr">
            <a:normAutofit/>
          </a:bodyPr>
          <a:lstStyle/>
          <a:p>
            <a:r>
              <a:rPr lang="en-US" sz="2400" dirty="0"/>
              <a:t>Developed a new exam for Registered Technicians in Spanish.</a:t>
            </a:r>
          </a:p>
          <a:p>
            <a:r>
              <a:rPr lang="en-US" sz="2400" dirty="0"/>
              <a:t>Ensures that Registered Technicians with Limited English Proficiency have the minimum qualifications needed to apply pesticides.</a:t>
            </a:r>
          </a:p>
          <a:p>
            <a:r>
              <a:rPr lang="en-US" sz="2400" dirty="0"/>
              <a:t>Available beginning in 2023.</a:t>
            </a:r>
          </a:p>
          <a:p>
            <a:pPr lvl="1"/>
            <a:r>
              <a:rPr lang="en-US" sz="2200" dirty="0"/>
              <a:t>In person (notify Investigator or Proctor);</a:t>
            </a:r>
          </a:p>
          <a:p>
            <a:pPr lvl="1"/>
            <a:r>
              <a:rPr lang="en-US" sz="2200" dirty="0"/>
              <a:t>DMV and Remote Testing (forthcoming).</a:t>
            </a:r>
          </a:p>
          <a:p>
            <a:endParaRPr lang="en-US" dirty="0"/>
          </a:p>
        </p:txBody>
      </p:sp>
      <p:sp>
        <p:nvSpPr>
          <p:cNvPr id="5" name="Slide Number Placeholder 4">
            <a:extLst>
              <a:ext uri="{FF2B5EF4-FFF2-40B4-BE49-F238E27FC236}">
                <a16:creationId xmlns:a16="http://schemas.microsoft.com/office/drawing/2014/main" id="{71F91757-B0EE-4159-A02C-647816E9914D}"/>
              </a:ext>
            </a:extLst>
          </p:cNvPr>
          <p:cNvSpPr>
            <a:spLocks noGrp="1"/>
          </p:cNvSpPr>
          <p:nvPr>
            <p:ph type="sldNum" sz="quarter" idx="12"/>
          </p:nvPr>
        </p:nvSpPr>
        <p:spPr>
          <a:xfrm>
            <a:off x="10758922" y="6217920"/>
            <a:ext cx="365760" cy="365760"/>
          </a:xfrm>
        </p:spPr>
        <p:txBody>
          <a:bodyPr>
            <a:normAutofit fontScale="55000" lnSpcReduction="20000"/>
          </a:bodyPr>
          <a:lstStyle/>
          <a:p>
            <a:pPr>
              <a:lnSpc>
                <a:spcPct val="90000"/>
              </a:lnSpc>
              <a:spcAft>
                <a:spcPts val="600"/>
              </a:spcAft>
            </a:pPr>
            <a:fld id="{F570B3D5-320C-44A2-81BF-BC1224605DE1}" type="slidenum">
              <a:rPr lang="en-US" smtClean="0"/>
              <a:pPr>
                <a:lnSpc>
                  <a:spcPct val="90000"/>
                </a:lnSpc>
                <a:spcAft>
                  <a:spcPts val="600"/>
                </a:spcAft>
              </a:pPr>
              <a:t>40</a:t>
            </a:fld>
            <a:endParaRPr lang="en-US" dirty="0"/>
          </a:p>
        </p:txBody>
      </p:sp>
      <p:cxnSp>
        <p:nvCxnSpPr>
          <p:cNvPr id="9" name="Straight Connector 8">
            <a:extLst>
              <a:ext uri="{FF2B5EF4-FFF2-40B4-BE49-F238E27FC236}">
                <a16:creationId xmlns:a16="http://schemas.microsoft.com/office/drawing/2014/main" id="{7B495987-097F-471A-B41A-ED2FD4CB9656}"/>
              </a:ext>
            </a:extLst>
          </p:cNvPr>
          <p:cNvCxnSpPr/>
          <p:nvPr/>
        </p:nvCxnSpPr>
        <p:spPr>
          <a:xfrm>
            <a:off x="1554132" y="2883808"/>
            <a:ext cx="223818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710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CD71-111F-42B3-B0F7-CC1942562266}"/>
              </a:ext>
            </a:extLst>
          </p:cNvPr>
          <p:cNvSpPr>
            <a:spLocks noGrp="1"/>
          </p:cNvSpPr>
          <p:nvPr>
            <p:ph type="title"/>
          </p:nvPr>
        </p:nvSpPr>
        <p:spPr/>
        <p:txBody>
          <a:bodyPr>
            <a:normAutofit/>
          </a:bodyPr>
          <a:lstStyle/>
          <a:p>
            <a:r>
              <a:rPr lang="en-US" b="1" dirty="0"/>
              <a:t>Unmanned Aerial Vehicles (UAV) and Systems (UAS) Requirements</a:t>
            </a:r>
          </a:p>
        </p:txBody>
      </p:sp>
      <p:sp>
        <p:nvSpPr>
          <p:cNvPr id="3" name="Content Placeholder 2">
            <a:extLst>
              <a:ext uri="{FF2B5EF4-FFF2-40B4-BE49-F238E27FC236}">
                <a16:creationId xmlns:a16="http://schemas.microsoft.com/office/drawing/2014/main" id="{61915EE0-6C75-4B6C-912B-F4996719965E}"/>
              </a:ext>
            </a:extLst>
          </p:cNvPr>
          <p:cNvSpPr>
            <a:spLocks noGrp="1"/>
          </p:cNvSpPr>
          <p:nvPr>
            <p:ph idx="1"/>
          </p:nvPr>
        </p:nvSpPr>
        <p:spPr>
          <a:xfrm>
            <a:off x="182880" y="1838959"/>
            <a:ext cx="7101840" cy="5019041"/>
          </a:xfrm>
        </p:spPr>
        <p:txBody>
          <a:bodyPr/>
          <a:lstStyle/>
          <a:p>
            <a:r>
              <a:rPr lang="en-US" dirty="0"/>
              <a:t>Pesticide applicators applying pesticides using UAV/UAS are required to be certified as a commercial applicator in Category 11 or, for registered technicians, are required to have received category specific training from an applicator certified in Category 11:</a:t>
            </a:r>
          </a:p>
          <a:p>
            <a:pPr marL="228600" lvl="1" indent="0">
              <a:buNone/>
            </a:pPr>
            <a:r>
              <a:rPr lang="en-US" i="1" dirty="0"/>
              <a:t>11. Aerial pesticide application. This category is for commercial applicators who will be using or supervising the use of any pesticide applied by fixed- or rotary-wing aircraft.</a:t>
            </a:r>
          </a:p>
          <a:p>
            <a:pPr lvl="1"/>
            <a:endParaRPr lang="en-US" i="1" dirty="0"/>
          </a:p>
          <a:p>
            <a:r>
              <a:rPr lang="en-US" dirty="0"/>
              <a:t>As always, the label is the law!</a:t>
            </a:r>
          </a:p>
        </p:txBody>
      </p:sp>
      <p:sp>
        <p:nvSpPr>
          <p:cNvPr id="4" name="Slide Number Placeholder 3">
            <a:extLst>
              <a:ext uri="{FF2B5EF4-FFF2-40B4-BE49-F238E27FC236}">
                <a16:creationId xmlns:a16="http://schemas.microsoft.com/office/drawing/2014/main" id="{4D31B34C-8F20-4D3C-9724-FCEB4B61AA5B}"/>
              </a:ext>
            </a:extLst>
          </p:cNvPr>
          <p:cNvSpPr>
            <a:spLocks noGrp="1"/>
          </p:cNvSpPr>
          <p:nvPr>
            <p:ph type="sldNum" sz="quarter" idx="12"/>
          </p:nvPr>
        </p:nvSpPr>
        <p:spPr/>
        <p:txBody>
          <a:bodyPr/>
          <a:lstStyle/>
          <a:p>
            <a:fld id="{F570B3D5-320C-44A2-81BF-BC1224605DE1}" type="slidenum">
              <a:rPr lang="en-US" smtClean="0"/>
              <a:t>41</a:t>
            </a:fld>
            <a:endParaRPr lang="en-US" dirty="0"/>
          </a:p>
        </p:txBody>
      </p:sp>
      <p:pic>
        <p:nvPicPr>
          <p:cNvPr id="6" name="Picture 5">
            <a:extLst>
              <a:ext uri="{FF2B5EF4-FFF2-40B4-BE49-F238E27FC236}">
                <a16:creationId xmlns:a16="http://schemas.microsoft.com/office/drawing/2014/main" id="{D1579366-3044-4762-B94F-F92997FB05D6}"/>
              </a:ext>
            </a:extLst>
          </p:cNvPr>
          <p:cNvPicPr>
            <a:picLocks noChangeAspect="1"/>
          </p:cNvPicPr>
          <p:nvPr/>
        </p:nvPicPr>
        <p:blipFill>
          <a:blip r:embed="rId2"/>
          <a:stretch>
            <a:fillRect/>
          </a:stretch>
        </p:blipFill>
        <p:spPr>
          <a:xfrm>
            <a:off x="7455592" y="2397125"/>
            <a:ext cx="4553528" cy="3032877"/>
          </a:xfrm>
          <a:prstGeom prst="rect">
            <a:avLst/>
          </a:prstGeom>
        </p:spPr>
      </p:pic>
      <p:sp>
        <p:nvSpPr>
          <p:cNvPr id="7" name="TextBox 6">
            <a:extLst>
              <a:ext uri="{FF2B5EF4-FFF2-40B4-BE49-F238E27FC236}">
                <a16:creationId xmlns:a16="http://schemas.microsoft.com/office/drawing/2014/main" id="{E591E986-1B3A-4429-8164-F00A13BEF8DF}"/>
              </a:ext>
            </a:extLst>
          </p:cNvPr>
          <p:cNvSpPr txBox="1"/>
          <p:nvPr/>
        </p:nvSpPr>
        <p:spPr>
          <a:xfrm>
            <a:off x="8714072" y="5430002"/>
            <a:ext cx="2743200" cy="369332"/>
          </a:xfrm>
          <a:prstGeom prst="rect">
            <a:avLst/>
          </a:prstGeom>
          <a:noFill/>
        </p:spPr>
        <p:txBody>
          <a:bodyPr wrap="square" rtlCol="0">
            <a:spAutoFit/>
          </a:bodyPr>
          <a:lstStyle/>
          <a:p>
            <a:r>
              <a:rPr lang="en-US" dirty="0"/>
              <a:t>Purdue University</a:t>
            </a:r>
          </a:p>
        </p:txBody>
      </p:sp>
    </p:spTree>
    <p:extLst>
      <p:ext uri="{BB962C8B-B14F-4D97-AF65-F5344CB8AC3E}">
        <p14:creationId xmlns:p14="http://schemas.microsoft.com/office/powerpoint/2010/main" val="3735298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65" y="114299"/>
            <a:ext cx="8147956" cy="1839217"/>
          </a:xfrm>
        </p:spPr>
        <p:txBody>
          <a:bodyPr>
            <a:normAutofit fontScale="90000"/>
          </a:bodyPr>
          <a:lstStyle/>
          <a:p>
            <a:pPr algn="l"/>
            <a:r>
              <a:rPr lang="en-US" b="1" dirty="0">
                <a:latin typeface="+mn-lt"/>
              </a:rPr>
              <a:t>REMINDER: </a:t>
            </a:r>
            <a:br>
              <a:rPr lang="en-US" b="1" dirty="0">
                <a:latin typeface="+mn-lt"/>
              </a:rPr>
            </a:br>
            <a:r>
              <a:rPr lang="en-US" b="1" dirty="0">
                <a:latin typeface="+mn-lt"/>
              </a:rPr>
              <a:t>Government Employees and Volunteers</a:t>
            </a:r>
          </a:p>
        </p:txBody>
      </p:sp>
      <p:sp>
        <p:nvSpPr>
          <p:cNvPr id="7" name="Content Placeholder 6"/>
          <p:cNvSpPr>
            <a:spLocks noGrp="1"/>
          </p:cNvSpPr>
          <p:nvPr>
            <p:ph sz="half" idx="1"/>
          </p:nvPr>
        </p:nvSpPr>
        <p:spPr>
          <a:xfrm>
            <a:off x="130629" y="2220686"/>
            <a:ext cx="4465864" cy="4500789"/>
          </a:xfrm>
        </p:spPr>
        <p:txBody>
          <a:bodyPr>
            <a:normAutofit fontScale="92500" lnSpcReduction="20000"/>
          </a:bodyPr>
          <a:lstStyle/>
          <a:p>
            <a:r>
              <a:rPr lang="en-US" sz="2400" u="sng" dirty="0"/>
              <a:t>All</a:t>
            </a:r>
            <a:r>
              <a:rPr lang="en-US" sz="2400" dirty="0"/>
              <a:t> Government employees who apply pesticides are required to be certified:</a:t>
            </a:r>
          </a:p>
          <a:p>
            <a:pPr lvl="1"/>
            <a:r>
              <a:rPr lang="en-US" sz="2000" dirty="0"/>
              <a:t>Commercial Not-for-Hire; or</a:t>
            </a:r>
          </a:p>
          <a:p>
            <a:pPr lvl="1"/>
            <a:r>
              <a:rPr lang="en-US" sz="2000" dirty="0"/>
              <a:t>Registered Technician</a:t>
            </a:r>
          </a:p>
          <a:p>
            <a:r>
              <a:rPr lang="en-US" sz="2400" dirty="0"/>
              <a:t>Certification is valid </a:t>
            </a:r>
            <a:r>
              <a:rPr lang="en-US" sz="2400" u="sng" dirty="0"/>
              <a:t>only</a:t>
            </a:r>
            <a:r>
              <a:rPr lang="en-US" sz="2400" dirty="0"/>
              <a:t> when applying or supervising application of pesticides used by such governmental agencies.</a:t>
            </a:r>
          </a:p>
          <a:p>
            <a:r>
              <a:rPr lang="en-US" sz="2400" dirty="0"/>
              <a:t>Do not work for a “pesticide business” so are not required to have a certified commercial applicator on Staff, however, </a:t>
            </a:r>
            <a:r>
              <a:rPr lang="en-US" sz="2400" u="sng" dirty="0"/>
              <a:t>only</a:t>
            </a:r>
            <a:r>
              <a:rPr lang="en-US" sz="2400" dirty="0"/>
              <a:t> certified commercial applicators can train registered technicians.</a:t>
            </a:r>
          </a:p>
        </p:txBody>
      </p:sp>
      <p:sp>
        <p:nvSpPr>
          <p:cNvPr id="8" name="Content Placeholder 7"/>
          <p:cNvSpPr>
            <a:spLocks noGrp="1"/>
          </p:cNvSpPr>
          <p:nvPr>
            <p:ph sz="half" idx="2"/>
          </p:nvPr>
        </p:nvSpPr>
        <p:spPr>
          <a:xfrm>
            <a:off x="7569978" y="635908"/>
            <a:ext cx="4622022" cy="4319814"/>
          </a:xfrm>
        </p:spPr>
        <p:txBody>
          <a:bodyPr>
            <a:normAutofit fontScale="92500" lnSpcReduction="20000"/>
          </a:bodyPr>
          <a:lstStyle/>
          <a:p>
            <a:r>
              <a:rPr lang="en-US" sz="2400" i="1" dirty="0"/>
              <a:t>That means, Governmental agencies need to:</a:t>
            </a:r>
          </a:p>
          <a:p>
            <a:pPr lvl="1"/>
            <a:r>
              <a:rPr lang="en-US" sz="2000" dirty="0"/>
              <a:t>Have a certified commercial applicator on Staff to train prospective registered technicians; or</a:t>
            </a:r>
          </a:p>
          <a:p>
            <a:pPr lvl="1"/>
            <a:r>
              <a:rPr lang="en-US" sz="2000" dirty="0"/>
              <a:t>Work with other Governmental agencies with a certified commercial applicator to train new prospective registered technicians; or</a:t>
            </a:r>
          </a:p>
          <a:p>
            <a:pPr lvl="1"/>
            <a:r>
              <a:rPr lang="en-US" sz="2000" dirty="0"/>
              <a:t>Hire or otherwise retain a certified commercial applicator to train prospective registered technicians.</a:t>
            </a:r>
          </a:p>
          <a:p>
            <a:r>
              <a:rPr lang="en-US" sz="2400" dirty="0"/>
              <a:t>In all cases, the certified commercial applicator must be certified in the category in which the registered technician will be working!</a:t>
            </a:r>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4807185" y="2437819"/>
            <a:ext cx="2418207" cy="1500607"/>
          </a:xfrm>
          <a:prstGeom prst="rect">
            <a:avLst/>
          </a:prstGeom>
        </p:spPr>
      </p:pic>
      <p:pic>
        <p:nvPicPr>
          <p:cNvPr id="9" name="Picture 8"/>
          <p:cNvPicPr>
            <a:picLocks noChangeAspect="1"/>
          </p:cNvPicPr>
          <p:nvPr/>
        </p:nvPicPr>
        <p:blipFill>
          <a:blip r:embed="rId4"/>
          <a:stretch>
            <a:fillRect/>
          </a:stretch>
        </p:blipFill>
        <p:spPr>
          <a:xfrm>
            <a:off x="4809825" y="4422729"/>
            <a:ext cx="2116183" cy="2116183"/>
          </a:xfrm>
          <a:prstGeom prst="rect">
            <a:avLst/>
          </a:prstGeom>
        </p:spPr>
      </p:pic>
      <p:sp>
        <p:nvSpPr>
          <p:cNvPr id="10" name="Rectangle 9"/>
          <p:cNvSpPr/>
          <p:nvPr/>
        </p:nvSpPr>
        <p:spPr>
          <a:xfrm>
            <a:off x="6996792" y="4686299"/>
            <a:ext cx="5195208" cy="1938992"/>
          </a:xfrm>
          <a:prstGeom prst="rect">
            <a:avLst/>
          </a:prstGeom>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These same requirements also apply to volunteers applying and using pesticides for a governmental organization -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example, state parks.</a:t>
            </a:r>
          </a:p>
        </p:txBody>
      </p:sp>
    </p:spTree>
    <p:extLst>
      <p:ext uri="{BB962C8B-B14F-4D97-AF65-F5344CB8AC3E}">
        <p14:creationId xmlns:p14="http://schemas.microsoft.com/office/powerpoint/2010/main" val="6407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377879"/>
            <a:ext cx="8719457" cy="1124350"/>
          </a:xfrm>
        </p:spPr>
        <p:txBody>
          <a:bodyPr>
            <a:noAutofit/>
          </a:bodyPr>
          <a:lstStyle/>
          <a:p>
            <a:pPr algn="ctr"/>
            <a:r>
              <a:rPr lang="en-US" b="1" dirty="0">
                <a:latin typeface="+mn-lt"/>
              </a:rPr>
              <a:t>Business Licenses</a:t>
            </a:r>
            <a:br>
              <a:rPr lang="en-US" b="1" dirty="0">
                <a:latin typeface="+mn-lt"/>
              </a:rPr>
            </a:br>
            <a:r>
              <a:rPr lang="en-US" b="1" i="1" dirty="0">
                <a:latin typeface="+mn-lt"/>
              </a:rPr>
              <a:t>Whose Responsibility Is It Anyway?</a:t>
            </a:r>
          </a:p>
        </p:txBody>
      </p:sp>
      <p:sp>
        <p:nvSpPr>
          <p:cNvPr id="3" name="Content Placeholder 2"/>
          <p:cNvSpPr>
            <a:spLocks noGrp="1"/>
          </p:cNvSpPr>
          <p:nvPr>
            <p:ph idx="1"/>
          </p:nvPr>
        </p:nvSpPr>
        <p:spPr>
          <a:xfrm>
            <a:off x="0" y="1706336"/>
            <a:ext cx="8841921" cy="4877344"/>
          </a:xfrm>
        </p:spPr>
        <p:txBody>
          <a:bodyPr>
            <a:normAutofit lnSpcReduction="10000"/>
          </a:bodyPr>
          <a:lstStyle/>
          <a:p>
            <a:r>
              <a:rPr lang="en-US" sz="2000" dirty="0"/>
              <a:t>For pesticide businesses including those that sell, distribute, or store any pesticide or apply or recommend for use any pesticide commercially, </a:t>
            </a:r>
            <a:r>
              <a:rPr lang="en-US" sz="2000" b="1" dirty="0"/>
              <a:t>it is </a:t>
            </a:r>
            <a:r>
              <a:rPr lang="en-US" sz="2000" b="1" u="sng" dirty="0">
                <a:solidFill>
                  <a:srgbClr val="C00000"/>
                </a:solidFill>
              </a:rPr>
              <a:t>the business owner/operator’s </a:t>
            </a:r>
            <a:r>
              <a:rPr lang="en-US" sz="2000" b="1" dirty="0"/>
              <a:t>responsibility to maintain the pesticide business license including being sure…</a:t>
            </a:r>
          </a:p>
          <a:p>
            <a:pPr marL="544068" indent="-342900">
              <a:spcBef>
                <a:spcPts val="200"/>
              </a:spcBef>
              <a:spcAft>
                <a:spcPts val="400"/>
              </a:spcAft>
              <a:buSzPts val="2600"/>
              <a:buFont typeface="Courier New" panose="02070309020205020404" pitchFamily="49" charset="0"/>
              <a:buChar char="o"/>
            </a:pPr>
            <a:r>
              <a:rPr lang="en-US" sz="2000" dirty="0">
                <a:solidFill>
                  <a:srgbClr val="000000"/>
                </a:solidFill>
                <a:latin typeface="Calibri" panose="020F0502020204030204" pitchFamily="34" charset="0"/>
              </a:rPr>
              <a:t>OPS has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b="1" u="sng" dirty="0">
                <a:solidFill>
                  <a:srgbClr val="FF0000"/>
                </a:solidFill>
                <a:latin typeface="Calibri" panose="020F0502020204030204" pitchFamily="34" charset="0"/>
              </a:rPr>
              <a:t>’</a:t>
            </a:r>
            <a:r>
              <a:rPr lang="en-US" sz="2000" dirty="0">
                <a:solidFill>
                  <a:srgbClr val="000000"/>
                </a:solidFill>
                <a:latin typeface="Calibri" panose="020F0502020204030204" pitchFamily="34" charset="0"/>
              </a:rPr>
              <a:t> current mailing address</a:t>
            </a:r>
            <a:endParaRPr lang="en-US" sz="2000" dirty="0"/>
          </a:p>
          <a:p>
            <a:pPr marL="726948" indent="-342900">
              <a:spcBef>
                <a:spcPts val="200"/>
              </a:spcBef>
              <a:spcAft>
                <a:spcPts val="400"/>
              </a:spcAft>
              <a:buFont typeface="Courier New" panose="02070309020205020404" pitchFamily="49" charset="0"/>
              <a:buChar char="o"/>
            </a:pPr>
            <a:r>
              <a:rPr lang="en-US" sz="2000" dirty="0">
                <a:solidFill>
                  <a:srgbClr val="000000"/>
                </a:solidFill>
                <a:latin typeface="Calibri" panose="020F0502020204030204" pitchFamily="34" charset="0"/>
              </a:rPr>
              <a:t>Must complete a “Change of Information Form” to process any changes;</a:t>
            </a:r>
            <a:endParaRPr lang="en-US" sz="2000" dirty="0"/>
          </a:p>
          <a:p>
            <a:pPr marL="544068" indent="-342900">
              <a:spcBef>
                <a:spcPts val="200"/>
              </a:spcBef>
              <a:spcAft>
                <a:spcPts val="400"/>
              </a:spcAft>
              <a:buFont typeface="Courier New" panose="02070309020205020404" pitchFamily="49" charset="0"/>
              <a:buChar char="o"/>
            </a:pPr>
            <a:r>
              <a:rPr lang="en-US" sz="2000" dirty="0">
                <a:solidFill>
                  <a:srgbClr val="000000"/>
                </a:solidFill>
                <a:latin typeface="Calibri" panose="020F0502020204030204" pitchFamily="34" charset="0"/>
              </a:rPr>
              <a:t>Know when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dirty="0">
                <a:solidFill>
                  <a:srgbClr val="000000"/>
                </a:solidFill>
                <a:latin typeface="Calibri" panose="020F0502020204030204" pitchFamily="34" charset="0"/>
              </a:rPr>
              <a:t> license expires and renew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dirty="0">
                <a:solidFill>
                  <a:srgbClr val="000000"/>
                </a:solidFill>
                <a:latin typeface="Calibri" panose="020F0502020204030204" pitchFamily="34" charset="0"/>
              </a:rPr>
              <a:t> license before it expires;</a:t>
            </a:r>
            <a:endParaRPr lang="en-US" sz="2000" dirty="0"/>
          </a:p>
          <a:p>
            <a:pPr marL="544068" indent="-342900">
              <a:spcBef>
                <a:spcPts val="200"/>
              </a:spcBef>
              <a:spcAft>
                <a:spcPts val="400"/>
              </a:spcAft>
              <a:buFont typeface="Courier New" panose="02070309020205020404" pitchFamily="49" charset="0"/>
              <a:buChar char="o"/>
            </a:pPr>
            <a:r>
              <a:rPr lang="en-US" sz="2000" dirty="0">
                <a:solidFill>
                  <a:srgbClr val="404040"/>
                </a:solidFill>
                <a:latin typeface="Calibri" panose="020F0502020204030204" pitchFamily="34" charset="0"/>
              </a:rPr>
              <a:t>The </a:t>
            </a:r>
            <a:r>
              <a:rPr lang="en-US" sz="2000" b="1" u="sng" dirty="0">
                <a:solidFill>
                  <a:srgbClr val="C00000"/>
                </a:solidFill>
                <a:latin typeface="Calibri" panose="020F0502020204030204" pitchFamily="34" charset="0"/>
              </a:rPr>
              <a:t>business’</a:t>
            </a:r>
            <a:r>
              <a:rPr lang="en-US" sz="2000" dirty="0">
                <a:solidFill>
                  <a:srgbClr val="404040"/>
                </a:solidFill>
                <a:latin typeface="Calibri" panose="020F0502020204030204" pitchFamily="34" charset="0"/>
              </a:rPr>
              <a:t> Certificate of Insurance is current and valid;</a:t>
            </a:r>
          </a:p>
          <a:p>
            <a:pPr marL="544068" indent="-342900">
              <a:spcBef>
                <a:spcPts val="200"/>
              </a:spcBef>
              <a:spcAft>
                <a:spcPts val="400"/>
              </a:spcAft>
              <a:buFont typeface="Courier New" panose="02070309020205020404" pitchFamily="49" charset="0"/>
              <a:buChar char="o"/>
            </a:pPr>
            <a:r>
              <a:rPr lang="en-US" sz="2000" dirty="0">
                <a:solidFill>
                  <a:srgbClr val="404040"/>
                </a:solidFill>
                <a:latin typeface="Calibri" panose="020F0502020204030204" pitchFamily="34" charset="0"/>
              </a:rPr>
              <a:t>The </a:t>
            </a:r>
            <a:r>
              <a:rPr lang="en-US" sz="2000" b="1" u="sng" dirty="0">
                <a:solidFill>
                  <a:srgbClr val="C00000"/>
                </a:solidFill>
                <a:latin typeface="Calibri" panose="020F0502020204030204" pitchFamily="34" charset="0"/>
              </a:rPr>
              <a:t>business</a:t>
            </a:r>
            <a:r>
              <a:rPr lang="en-US" sz="2000" dirty="0">
                <a:solidFill>
                  <a:srgbClr val="404040"/>
                </a:solidFill>
                <a:latin typeface="Calibri" panose="020F0502020204030204" pitchFamily="34" charset="0"/>
              </a:rPr>
              <a:t> has, if applicable, a currently certified commercial applicator of record who is responsible for  (i) the safe application of the pesticides; and (ii) providing recommendations for the use of pesticides; and</a:t>
            </a:r>
          </a:p>
          <a:p>
            <a:pPr marL="544068" indent="-342900">
              <a:spcBef>
                <a:spcPts val="200"/>
              </a:spcBef>
              <a:spcAft>
                <a:spcPts val="400"/>
              </a:spcAft>
              <a:buFont typeface="Courier New" panose="02070309020205020404" pitchFamily="49" charset="0"/>
              <a:buChar char="o"/>
            </a:pPr>
            <a:r>
              <a:rPr lang="en-US" sz="2000" b="1" u="sng" dirty="0">
                <a:solidFill>
                  <a:srgbClr val="C00000"/>
                </a:solidFill>
                <a:latin typeface="Calibri" panose="020F0502020204030204" pitchFamily="34" charset="0"/>
              </a:rPr>
              <a:t>Businesses</a:t>
            </a:r>
            <a:r>
              <a:rPr lang="en-US" sz="2000" dirty="0">
                <a:solidFill>
                  <a:srgbClr val="C00000"/>
                </a:solidFill>
                <a:latin typeface="Calibri" panose="020F0502020204030204" pitchFamily="34" charset="0"/>
              </a:rPr>
              <a:t> </a:t>
            </a:r>
            <a:r>
              <a:rPr lang="en-US" sz="2000" dirty="0">
                <a:solidFill>
                  <a:srgbClr val="404040"/>
                </a:solidFill>
                <a:latin typeface="Calibri" panose="020F0502020204030204" pitchFamily="34" charset="0"/>
              </a:rPr>
              <a:t>which sell restricted use pesticides, or distribute restricted use pesticides for purposes of selling, must employ a certified commercial applicator of record who is present and bears immediate responsibility for the correct and safe operation of the location or outlet..</a:t>
            </a:r>
          </a:p>
          <a:p>
            <a:pPr marL="676656" lvl="1"/>
            <a:endParaRPr lang="en-US" dirty="0">
              <a:solidFill>
                <a:srgbClr val="404040"/>
              </a:solidFill>
              <a:latin typeface="Calibri" panose="020F0502020204030204" pitchFamily="34" charset="0"/>
            </a:endParaRPr>
          </a:p>
          <a:p>
            <a:pPr marL="384048" indent="-182880">
              <a:spcBef>
                <a:spcPts val="200"/>
              </a:spcBef>
              <a:spcAft>
                <a:spcPts val="400"/>
              </a:spcAft>
            </a:pPr>
            <a:endParaRPr lang="en-US" dirty="0">
              <a:solidFill>
                <a:srgbClr val="404040"/>
              </a:solidFill>
              <a:latin typeface="Calibri" panose="020F0502020204030204" pitchFamily="34" charset="0"/>
            </a:endParaRPr>
          </a:p>
          <a:p>
            <a:pPr marL="384048" indent="-182880">
              <a:spcBef>
                <a:spcPts val="200"/>
              </a:spcBef>
              <a:spcAft>
                <a:spcPts val="400"/>
              </a:spcAft>
            </a:pPr>
            <a:endParaRPr lang="en-US" dirty="0"/>
          </a:p>
          <a:p>
            <a:pPr lvl="1"/>
            <a:endParaRPr lang="en-US"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p:cNvPicPr>
          <p:nvPr/>
        </p:nvPicPr>
        <p:blipFill>
          <a:blip r:embed="rId3"/>
          <a:stretch>
            <a:fillRect/>
          </a:stretch>
        </p:blipFill>
        <p:spPr>
          <a:xfrm>
            <a:off x="8689154" y="1353312"/>
            <a:ext cx="3502846" cy="4864608"/>
          </a:xfrm>
          <a:prstGeom prst="rect">
            <a:avLst/>
          </a:prstGeom>
        </p:spPr>
      </p:pic>
    </p:spTree>
    <p:extLst>
      <p:ext uri="{BB962C8B-B14F-4D97-AF65-F5344CB8AC3E}">
        <p14:creationId xmlns:p14="http://schemas.microsoft.com/office/powerpoint/2010/main" val="177082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8697" y="228600"/>
            <a:ext cx="7729728" cy="1188720"/>
          </a:xfrm>
        </p:spPr>
        <p:txBody>
          <a:bodyPr>
            <a:noAutofit/>
          </a:bodyPr>
          <a:lstStyle/>
          <a:p>
            <a:pPr algn="l"/>
            <a:r>
              <a:rPr lang="en-US" sz="3200" b="1" dirty="0">
                <a:solidFill>
                  <a:srgbClr val="000000"/>
                </a:solidFill>
                <a:latin typeface="Calibri" panose="020F0502020204030204" pitchFamily="34" charset="0"/>
              </a:rPr>
              <a:t>REMINDER:</a:t>
            </a:r>
            <a:br>
              <a:rPr lang="en-US" sz="3200" b="1" dirty="0">
                <a:solidFill>
                  <a:srgbClr val="000000"/>
                </a:solidFill>
                <a:latin typeface="Calibri" panose="020F0502020204030204" pitchFamily="34" charset="0"/>
              </a:rPr>
            </a:br>
            <a:r>
              <a:rPr lang="en-US" sz="3200" b="1" dirty="0">
                <a:solidFill>
                  <a:srgbClr val="000000"/>
                </a:solidFill>
                <a:latin typeface="Calibri" panose="020F0502020204030204" pitchFamily="34" charset="0"/>
              </a:rPr>
              <a:t>Pesticide Business Licenses</a:t>
            </a:r>
            <a:endParaRPr lang="en-US" sz="3200" dirty="0"/>
          </a:p>
        </p:txBody>
      </p:sp>
      <p:sp>
        <p:nvSpPr>
          <p:cNvPr id="8" name="Content Placeholder 7"/>
          <p:cNvSpPr>
            <a:spLocks noGrp="1"/>
          </p:cNvSpPr>
          <p:nvPr>
            <p:ph idx="1"/>
          </p:nvPr>
        </p:nvSpPr>
        <p:spPr>
          <a:xfrm>
            <a:off x="0" y="1265464"/>
            <a:ext cx="8890908" cy="5592536"/>
          </a:xfrm>
        </p:spPr>
        <p:txBody>
          <a:bodyPr>
            <a:normAutofit lnSpcReduction="10000"/>
          </a:bodyPr>
          <a:lstStyle/>
          <a:p>
            <a:r>
              <a:rPr lang="en-US" sz="2400" u="sng" dirty="0"/>
              <a:t>All</a:t>
            </a:r>
            <a:r>
              <a:rPr lang="en-US" sz="2400" dirty="0"/>
              <a:t> business licenses expire on March 31;</a:t>
            </a:r>
          </a:p>
          <a:p>
            <a:endParaRPr lang="en-US" sz="1200" dirty="0"/>
          </a:p>
          <a:p>
            <a:r>
              <a:rPr lang="en-US" sz="2400" dirty="0"/>
              <a:t>If </a:t>
            </a:r>
            <a:r>
              <a:rPr lang="en-US" sz="2400" u="sng" dirty="0"/>
              <a:t>not</a:t>
            </a:r>
            <a:r>
              <a:rPr lang="en-US" sz="2400" dirty="0"/>
              <a:t> renewed by March 31,</a:t>
            </a:r>
          </a:p>
          <a:p>
            <a:pPr lvl="1"/>
            <a:r>
              <a:rPr lang="en-US" sz="2000" dirty="0"/>
              <a:t>The business is </a:t>
            </a:r>
            <a:r>
              <a:rPr lang="en-US" sz="2000" u="sng" dirty="0"/>
              <a:t>not</a:t>
            </a:r>
            <a:r>
              <a:rPr lang="en-US" sz="2000" dirty="0"/>
              <a:t> licensed and cannot conduct business until such time as the licensed is renewed, for example, sell or apply pesticides; and</a:t>
            </a:r>
          </a:p>
          <a:p>
            <a:pPr lvl="1"/>
            <a:r>
              <a:rPr lang="en-US" sz="2000" dirty="0"/>
              <a:t>The certificates of all pesticide applicators working for the business are </a:t>
            </a:r>
            <a:r>
              <a:rPr lang="en-US" sz="2000" u="sng" dirty="0"/>
              <a:t>inactive</a:t>
            </a:r>
            <a:r>
              <a:rPr lang="en-US" sz="2000" dirty="0"/>
              <a:t>, therefore, applicators may not apply pesticide until the business license is renewed.</a:t>
            </a:r>
          </a:p>
          <a:p>
            <a:pPr lvl="1"/>
            <a:endParaRPr lang="en-US" sz="1200" dirty="0"/>
          </a:p>
          <a:p>
            <a:r>
              <a:rPr lang="en-US" sz="2400" dirty="0"/>
              <a:t>Proof of insurance is required to maintain a business license. It is the business’ responsibility to ensure that a current certificate of insurance is on file throughout the license year:  </a:t>
            </a:r>
          </a:p>
          <a:p>
            <a:pPr lvl="1"/>
            <a:r>
              <a:rPr lang="en-US" sz="2200" dirty="0"/>
              <a:t>If the certificate of insurance expires at any time during the year, the pesticide business license is considered unlicensed and cannot conduct business; and</a:t>
            </a:r>
          </a:p>
          <a:p>
            <a:pPr lvl="1"/>
            <a:r>
              <a:rPr lang="en-US" sz="2200" dirty="0"/>
              <a:t>The certificates of all pesticide applicators working for the business are inactive, therefore, applicators may not apply pesticide until the business license is valid.</a:t>
            </a:r>
          </a:p>
          <a:p>
            <a:pPr lvl="1"/>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9017653" y="1567543"/>
            <a:ext cx="3174347" cy="4561697"/>
          </a:xfrm>
          <a:prstGeom prst="rect">
            <a:avLst/>
          </a:prstGeom>
        </p:spPr>
      </p:pic>
    </p:spTree>
    <p:extLst>
      <p:ext uri="{BB962C8B-B14F-4D97-AF65-F5344CB8AC3E}">
        <p14:creationId xmlns:p14="http://schemas.microsoft.com/office/powerpoint/2010/main" val="735883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81000"/>
            <a:ext cx="4052371" cy="1629803"/>
          </a:xfrm>
        </p:spPr>
        <p:txBody>
          <a:bodyPr>
            <a:normAutofit/>
          </a:bodyPr>
          <a:lstStyle/>
          <a:p>
            <a:r>
              <a:rPr lang="en-US" sz="3100" b="1" dirty="0">
                <a:latin typeface="+mn-lt"/>
              </a:rPr>
              <a:t>Pesticide Fees</a:t>
            </a:r>
            <a:r>
              <a:rPr lang="en-US" sz="4400" b="1" dirty="0">
                <a:latin typeface="+mn-lt"/>
              </a:rPr>
              <a:t>:</a:t>
            </a:r>
            <a:br>
              <a:rPr lang="en-US" sz="4400" b="1" dirty="0">
                <a:latin typeface="+mn-lt"/>
              </a:rPr>
            </a:br>
            <a:r>
              <a:rPr lang="en-US" sz="3100" b="1" dirty="0">
                <a:latin typeface="+mn-lt"/>
              </a:rPr>
              <a:t>Non-Refundable and Non-Transferable</a:t>
            </a:r>
          </a:p>
        </p:txBody>
      </p:sp>
      <p:sp>
        <p:nvSpPr>
          <p:cNvPr id="5" name="Content Placeholder 4"/>
          <p:cNvSpPr>
            <a:spLocks noGrp="1"/>
          </p:cNvSpPr>
          <p:nvPr>
            <p:ph sz="half" idx="1"/>
          </p:nvPr>
        </p:nvSpPr>
        <p:spPr>
          <a:xfrm>
            <a:off x="1203960" y="2499360"/>
            <a:ext cx="4649723" cy="3718560"/>
          </a:xfrm>
        </p:spPr>
        <p:txBody>
          <a:bodyPr>
            <a:normAutofit lnSpcReduction="10000"/>
          </a:bodyPr>
          <a:lstStyle/>
          <a:p>
            <a:r>
              <a:rPr lang="en-US" sz="2400" dirty="0"/>
              <a:t>Fees are assessed to offset the cost of processing applications for:</a:t>
            </a:r>
          </a:p>
          <a:p>
            <a:pPr lvl="1"/>
            <a:r>
              <a:rPr lang="en-US" sz="2000" dirty="0"/>
              <a:t>Certified applicators (commercial &amp; registered technicians) – initial, retesting, and adding a category;</a:t>
            </a:r>
          </a:p>
          <a:p>
            <a:pPr lvl="1"/>
            <a:r>
              <a:rPr lang="en-US" sz="2000" dirty="0"/>
              <a:t>Business licenses; and</a:t>
            </a:r>
          </a:p>
          <a:p>
            <a:pPr lvl="1"/>
            <a:r>
              <a:rPr lang="en-US" sz="2000" dirty="0"/>
              <a:t>Product registration.</a:t>
            </a:r>
          </a:p>
          <a:p>
            <a:r>
              <a:rPr lang="en-US" sz="2400" dirty="0"/>
              <a:t>Once applications are processed, regardless of if the credential is issued, fees will not be refunded.</a:t>
            </a:r>
          </a:p>
          <a:p>
            <a:pPr lvl="1"/>
            <a:endParaRPr lang="en-US" dirty="0"/>
          </a:p>
        </p:txBody>
      </p:sp>
      <p:sp>
        <p:nvSpPr>
          <p:cNvPr id="6" name="Content Placeholder 5"/>
          <p:cNvSpPr>
            <a:spLocks noGrp="1"/>
          </p:cNvSpPr>
          <p:nvPr>
            <p:ph sz="half" idx="2"/>
          </p:nvPr>
        </p:nvSpPr>
        <p:spPr>
          <a:xfrm>
            <a:off x="6671555" y="2638044"/>
            <a:ext cx="4270247" cy="3579876"/>
          </a:xfrm>
        </p:spPr>
        <p:txBody>
          <a:bodyPr>
            <a:normAutofit lnSpcReduction="10000"/>
          </a:bodyPr>
          <a:lstStyle/>
          <a:p>
            <a:r>
              <a:rPr lang="en-US" sz="2400" dirty="0"/>
              <a:t>Fees are transaction specific (i.e. fees paid for one prospective applicator's credential cannot be used to pay for a second prospective applicator's credential).</a:t>
            </a:r>
          </a:p>
          <a:p>
            <a:r>
              <a:rPr lang="en-US" sz="2400" dirty="0"/>
              <a:t>Refunds, if due, are transaction specific. Refunds cannot be applied to offset another fee.</a:t>
            </a:r>
          </a:p>
          <a:p>
            <a:endParaRPr lang="en-US" dirty="0"/>
          </a:p>
          <a:p>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427359" y="256477"/>
            <a:ext cx="466452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AVOID A 20% LATE FEE BY RENEWING AND PAYING ON TIME.</a:t>
            </a:r>
          </a:p>
        </p:txBody>
      </p:sp>
    </p:spTree>
    <p:extLst>
      <p:ext uri="{BB962C8B-B14F-4D97-AF65-F5344CB8AC3E}">
        <p14:creationId xmlns:p14="http://schemas.microsoft.com/office/powerpoint/2010/main" val="442753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728" y="743495"/>
            <a:ext cx="4368328" cy="1060812"/>
          </a:xfrm>
        </p:spPr>
        <p:txBody>
          <a:bodyPr>
            <a:normAutofit/>
          </a:bodyPr>
          <a:lstStyle/>
          <a:p>
            <a:pPr algn="ctr"/>
            <a:r>
              <a:rPr lang="en-US" sz="4000" b="1" dirty="0">
                <a:latin typeface="+mn-lt"/>
                <a:cs typeface="Calibri" panose="020F0502020204030204" pitchFamily="34" charset="0"/>
              </a:rPr>
              <a:t>Recordkeeping</a:t>
            </a:r>
          </a:p>
        </p:txBody>
      </p:sp>
      <p:sp>
        <p:nvSpPr>
          <p:cNvPr id="3" name="Content Placeholder 2"/>
          <p:cNvSpPr>
            <a:spLocks noGrp="1"/>
          </p:cNvSpPr>
          <p:nvPr>
            <p:ph sz="half" idx="1"/>
          </p:nvPr>
        </p:nvSpPr>
        <p:spPr>
          <a:xfrm>
            <a:off x="838200" y="2286000"/>
            <a:ext cx="5181600" cy="4160594"/>
          </a:xfrm>
        </p:spPr>
        <p:txBody>
          <a:bodyPr>
            <a:normAutofit fontScale="92500" lnSpcReduction="10000"/>
          </a:bodyPr>
          <a:lstStyle/>
          <a:p>
            <a:pPr lvl="1"/>
            <a:r>
              <a:rPr lang="en-US" sz="3600" dirty="0">
                <a:cs typeface="Calibri" panose="020F0502020204030204" pitchFamily="34" charset="0"/>
              </a:rPr>
              <a:t>For pesticide businesses (commercial applicators and registered technicians)</a:t>
            </a:r>
          </a:p>
          <a:p>
            <a:pPr lvl="1"/>
            <a:endParaRPr lang="en-US" sz="3600" dirty="0">
              <a:cs typeface="Calibri" panose="020F0502020204030204" pitchFamily="34" charset="0"/>
            </a:endParaRPr>
          </a:p>
          <a:p>
            <a:pPr lvl="1"/>
            <a:r>
              <a:rPr lang="en-US" sz="3600" dirty="0">
                <a:cs typeface="Calibri" panose="020F0502020204030204" pitchFamily="34" charset="0"/>
              </a:rPr>
              <a:t>For commercial applicators not for hire and registered technicians not for hire</a:t>
            </a: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6" name="Picture 5"/>
          <p:cNvPicPr>
            <a:picLocks noChangeAspect="1"/>
          </p:cNvPicPr>
          <p:nvPr/>
        </p:nvPicPr>
        <p:blipFill>
          <a:blip r:embed="rId3"/>
          <a:stretch>
            <a:fillRect/>
          </a:stretch>
        </p:blipFill>
        <p:spPr>
          <a:xfrm>
            <a:off x="7005502" y="0"/>
            <a:ext cx="4205722" cy="3779163"/>
          </a:xfrm>
          <a:prstGeom prst="rect">
            <a:avLst/>
          </a:prstGeom>
        </p:spPr>
      </p:pic>
      <p:pic>
        <p:nvPicPr>
          <p:cNvPr id="7" name="Picture 6"/>
          <p:cNvPicPr>
            <a:picLocks noChangeAspect="1"/>
          </p:cNvPicPr>
          <p:nvPr/>
        </p:nvPicPr>
        <p:blipFill>
          <a:blip r:embed="rId4" cstate="print"/>
          <a:stretch>
            <a:fillRect/>
          </a:stretch>
        </p:blipFill>
        <p:spPr>
          <a:xfrm>
            <a:off x="7193974" y="3907528"/>
            <a:ext cx="3828778" cy="2950472"/>
          </a:xfrm>
          <a:prstGeom prst="rect">
            <a:avLst/>
          </a:prstGeom>
        </p:spPr>
      </p:pic>
    </p:spTree>
    <p:extLst>
      <p:ext uri="{BB962C8B-B14F-4D97-AF65-F5344CB8AC3E}">
        <p14:creationId xmlns:p14="http://schemas.microsoft.com/office/powerpoint/2010/main" val="1577524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782" y="-179846"/>
            <a:ext cx="4486656" cy="1141497"/>
          </a:xfrm>
        </p:spPr>
        <p:txBody>
          <a:bodyPr/>
          <a:lstStyle/>
          <a:p>
            <a:r>
              <a:rPr lang="en-US" b="1" dirty="0"/>
              <a:t>Recordkeeping elements</a:t>
            </a:r>
          </a:p>
        </p:txBody>
      </p:sp>
      <p:sp>
        <p:nvSpPr>
          <p:cNvPr id="6" name="Content Placeholder 5"/>
          <p:cNvSpPr>
            <a:spLocks noGrp="1"/>
          </p:cNvSpPr>
          <p:nvPr>
            <p:ph idx="1"/>
          </p:nvPr>
        </p:nvSpPr>
        <p:spPr>
          <a:xfrm>
            <a:off x="6303818" y="470447"/>
            <a:ext cx="5389418" cy="6292735"/>
          </a:xfrm>
        </p:spPr>
        <p:txBody>
          <a:bodyPr>
            <a:normAutofit fontScale="70000" lnSpcReduction="20000"/>
          </a:bodyPr>
          <a:lstStyle/>
          <a:p>
            <a:pPr marL="457200" indent="-457200">
              <a:buFont typeface="+mj-lt"/>
              <a:buAutoNum type="arabicPeriod"/>
            </a:pPr>
            <a:r>
              <a:rPr lang="en-US" dirty="0"/>
              <a:t>Name, address, and telephone number of customer and address or location, if different, of site of application; </a:t>
            </a:r>
          </a:p>
          <a:p>
            <a:pPr marL="457200" indent="-457200">
              <a:buFont typeface="+mj-lt"/>
              <a:buAutoNum type="arabicPeriod"/>
            </a:pPr>
            <a:r>
              <a:rPr lang="en-US" dirty="0"/>
              <a:t>Name and certification number (or certification number of the supervising certified applicator) of the person making the application; </a:t>
            </a:r>
          </a:p>
          <a:p>
            <a:pPr marL="457200" indent="-457200">
              <a:buFont typeface="+mj-lt"/>
              <a:buAutoNum type="arabicPeriod"/>
            </a:pPr>
            <a:r>
              <a:rPr lang="en-US" dirty="0"/>
              <a:t>Day, month and year of application; </a:t>
            </a:r>
          </a:p>
          <a:p>
            <a:pPr marL="457200" indent="-457200">
              <a:buFont typeface="+mj-lt"/>
              <a:buAutoNum type="arabicPeriod"/>
            </a:pPr>
            <a:r>
              <a:rPr lang="en-US" dirty="0"/>
              <a:t>Type of plants, crop, animals, or sites treated and principal pests to be controlled; </a:t>
            </a:r>
          </a:p>
          <a:p>
            <a:pPr marL="457200" indent="-457200">
              <a:buFont typeface="+mj-lt"/>
              <a:buAutoNum type="arabicPeriod"/>
            </a:pPr>
            <a:r>
              <a:rPr lang="en-US" dirty="0"/>
              <a:t>Acreage, area, or number of plants or animals treated; </a:t>
            </a:r>
          </a:p>
          <a:p>
            <a:pPr marL="457200" indent="-457200">
              <a:buFont typeface="+mj-lt"/>
              <a:buAutoNum type="arabicPeriod"/>
            </a:pPr>
            <a:r>
              <a:rPr lang="en-US" dirty="0"/>
              <a:t>Brand, trademark, or product name appearing on the product's label; </a:t>
            </a:r>
          </a:p>
          <a:p>
            <a:pPr marL="457200" indent="-457200">
              <a:buFont typeface="+mj-lt"/>
              <a:buAutoNum type="arabicPeriod"/>
            </a:pPr>
            <a:r>
              <a:rPr lang="en-US" dirty="0"/>
              <a:t>EPA registration number; </a:t>
            </a:r>
          </a:p>
          <a:p>
            <a:pPr marL="457200" indent="-457200">
              <a:buFont typeface="+mj-lt"/>
              <a:buAutoNum type="arabicPeriod"/>
            </a:pPr>
            <a:r>
              <a:rPr lang="en-US" dirty="0"/>
              <a:t>Amount of pesticide concentrate and amount of diluent used, by weight or volume, in mixture applied; and </a:t>
            </a:r>
          </a:p>
          <a:p>
            <a:pPr marL="457200" indent="-457200">
              <a:buFont typeface="+mj-lt"/>
              <a:buAutoNum type="arabicPeriod"/>
            </a:pPr>
            <a:r>
              <a:rPr lang="en-US" dirty="0"/>
              <a:t>Type of application equipment used.</a:t>
            </a:r>
          </a:p>
          <a:p>
            <a:endParaRPr lang="en-US" dirty="0"/>
          </a:p>
          <a:p>
            <a:endParaRPr lang="en-US" dirty="0"/>
          </a:p>
        </p:txBody>
      </p:sp>
      <p:pic>
        <p:nvPicPr>
          <p:cNvPr id="7" name="Picture 6"/>
          <p:cNvPicPr>
            <a:picLocks noChangeAspect="1"/>
          </p:cNvPicPr>
          <p:nvPr/>
        </p:nvPicPr>
        <p:blipFill>
          <a:blip r:embed="rId3"/>
          <a:stretch>
            <a:fillRect/>
          </a:stretch>
        </p:blipFill>
        <p:spPr>
          <a:xfrm>
            <a:off x="0" y="1592036"/>
            <a:ext cx="2785113" cy="1551203"/>
          </a:xfrm>
          <a:prstGeom prst="rect">
            <a:avLst/>
          </a:prstGeom>
        </p:spPr>
      </p:pic>
      <p:pic>
        <p:nvPicPr>
          <p:cNvPr id="8" name="Picture 7"/>
          <p:cNvPicPr>
            <a:picLocks noChangeAspect="1"/>
          </p:cNvPicPr>
          <p:nvPr/>
        </p:nvPicPr>
        <p:blipFill>
          <a:blip r:embed="rId4"/>
          <a:stretch>
            <a:fillRect/>
          </a:stretch>
        </p:blipFill>
        <p:spPr>
          <a:xfrm>
            <a:off x="0" y="4147456"/>
            <a:ext cx="3012814" cy="1988457"/>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5" cstate="print"/>
          <a:stretch>
            <a:fillRect/>
          </a:stretch>
        </p:blipFill>
        <p:spPr>
          <a:xfrm>
            <a:off x="3087709" y="2530928"/>
            <a:ext cx="2988408" cy="2302880"/>
          </a:xfrm>
          <a:prstGeom prst="rect">
            <a:avLst/>
          </a:prstGeom>
        </p:spPr>
      </p:pic>
    </p:spTree>
    <p:extLst>
      <p:ext uri="{BB962C8B-B14F-4D97-AF65-F5344CB8AC3E}">
        <p14:creationId xmlns:p14="http://schemas.microsoft.com/office/powerpoint/2010/main" val="1451093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TextBox 5"/>
          <p:cNvSpPr txBox="1">
            <a:spLocks noChangeArrowheads="1"/>
          </p:cNvSpPr>
          <p:nvPr/>
        </p:nvSpPr>
        <p:spPr bwMode="auto">
          <a:xfrm>
            <a:off x="7239000" y="5429579"/>
            <a:ext cx="3429000" cy="1015663"/>
          </a:xfrm>
          <a:prstGeom prst="rect">
            <a:avLst/>
          </a:prstGeom>
          <a:noFill/>
          <a:ln w="9525">
            <a:noFill/>
            <a:miter lim="800000"/>
            <a:headEnd/>
            <a:tailEnd/>
          </a:ln>
        </p:spPr>
        <p:txBody>
          <a:bodyPr>
            <a:spAutoFit/>
          </a:bodyPr>
          <a:lstStyle/>
          <a:p>
            <a:pPr algn="ctr" fontAlgn="base">
              <a:spcBef>
                <a:spcPct val="0"/>
              </a:spcBef>
              <a:spcAft>
                <a:spcPct val="0"/>
              </a:spcAft>
              <a:defRPr/>
            </a:pPr>
            <a:r>
              <a:rPr lang="en-US" sz="2000" b="1" dirty="0">
                <a:latin typeface="Arial" pitchFamily="34" charset="0"/>
              </a:rPr>
              <a:t>Required when filling </a:t>
            </a:r>
          </a:p>
          <a:p>
            <a:pPr algn="ctr" fontAlgn="base">
              <a:spcBef>
                <a:spcPct val="0"/>
              </a:spcBef>
              <a:spcAft>
                <a:spcPct val="0"/>
              </a:spcAft>
              <a:defRPr/>
            </a:pPr>
            <a:r>
              <a:rPr lang="en-US" sz="2000" b="1" dirty="0">
                <a:latin typeface="Arial" pitchFamily="34" charset="0"/>
              </a:rPr>
              <a:t>service containers</a:t>
            </a:r>
          </a:p>
          <a:p>
            <a:pPr algn="ctr" fontAlgn="base">
              <a:spcBef>
                <a:spcPct val="0"/>
              </a:spcBef>
              <a:spcAft>
                <a:spcPct val="0"/>
              </a:spcAft>
              <a:defRPr/>
            </a:pPr>
            <a:r>
              <a:rPr lang="en-US" sz="2000" b="1" dirty="0">
                <a:latin typeface="Arial" pitchFamily="34" charset="0"/>
              </a:rPr>
              <a:t>from a hose</a:t>
            </a:r>
          </a:p>
        </p:txBody>
      </p:sp>
      <p:sp>
        <p:nvSpPr>
          <p:cNvPr id="89094" name="TextBox 6"/>
          <p:cNvSpPr txBox="1">
            <a:spLocks noChangeArrowheads="1"/>
          </p:cNvSpPr>
          <p:nvPr/>
        </p:nvSpPr>
        <p:spPr bwMode="auto">
          <a:xfrm>
            <a:off x="1503681" y="189188"/>
            <a:ext cx="9265920" cy="646331"/>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3600" b="1" dirty="0">
                <a:latin typeface="Arial" pitchFamily="34" charset="0"/>
              </a:rPr>
              <a:t>BACKFLOW PREVENTION</a:t>
            </a:r>
          </a:p>
        </p:txBody>
      </p:sp>
      <p:pic>
        <p:nvPicPr>
          <p:cNvPr id="897026" name="Picture 2" descr="http://www.cityoflacrosse.org/images/pages/N2255/backflow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15335" y="2165240"/>
            <a:ext cx="2581275" cy="2857500"/>
          </a:xfrm>
          <a:prstGeom prst="rect">
            <a:avLst/>
          </a:prstGeom>
          <a:noFill/>
        </p:spPr>
      </p:pic>
      <p:pic>
        <p:nvPicPr>
          <p:cNvPr id="897028" name="Picture 4" descr="http://www.ci.healdsburg.ca.us/Modules/ShowImage.aspx?imageid=9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7933" y="1549556"/>
            <a:ext cx="5029200" cy="2647950"/>
          </a:xfrm>
          <a:prstGeom prst="rect">
            <a:avLst/>
          </a:prstGeom>
          <a:noFill/>
        </p:spPr>
      </p:pic>
      <p:pic>
        <p:nvPicPr>
          <p:cNvPr id="2" name="Picture 2" descr="http://blog.boattrader.com/files/0007874235191_500X500.jpg">
            <a:hlinkClick r:id="rId4"/>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5260" y="4475045"/>
            <a:ext cx="2380593" cy="2380593"/>
          </a:xfrm>
          <a:prstGeom prst="rect">
            <a:avLst/>
          </a:prstGeom>
          <a:noFill/>
        </p:spPr>
      </p:pic>
      <p:pic>
        <p:nvPicPr>
          <p:cNvPr id="89702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61619" y="4653408"/>
            <a:ext cx="3202530" cy="2047876"/>
          </a:xfrm>
          <a:prstGeom prst="rect">
            <a:avLst/>
          </a:prstGeom>
          <a:noFill/>
          <a:ln w="9525">
            <a:noFill/>
            <a:miter lim="800000"/>
            <a:headEnd/>
            <a:tailEnd/>
          </a:ln>
        </p:spPr>
      </p:pic>
    </p:spTree>
    <p:extLst>
      <p:ext uri="{BB962C8B-B14F-4D97-AF65-F5344CB8AC3E}">
        <p14:creationId xmlns:p14="http://schemas.microsoft.com/office/powerpoint/2010/main" val="8215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9094"/>
                                        </p:tgtEl>
                                        <p:attrNameLst>
                                          <p:attrName>style.visibility</p:attrName>
                                        </p:attrNameLst>
                                      </p:cBhvr>
                                      <p:to>
                                        <p:strVal val="visible"/>
                                      </p:to>
                                    </p:set>
                                    <p:animEffect transition="in" filter="blinds(horizontal)">
                                      <p:cBhvr>
                                        <p:cTn id="7" dur="500"/>
                                        <p:tgtEl>
                                          <p:spTgt spid="89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736512054"/>
              </p:ext>
            </p:extLst>
          </p:nvPr>
        </p:nvGraphicFramePr>
        <p:xfrm>
          <a:off x="7220607" y="1013221"/>
          <a:ext cx="4394200" cy="3383583"/>
        </p:xfrm>
        <a:graphic>
          <a:graphicData uri="http://schemas.openxmlformats.org/presentationml/2006/ole">
            <mc:AlternateContent xmlns:mc="http://schemas.openxmlformats.org/markup-compatibility/2006">
              <mc:Choice xmlns:v="urn:schemas-microsoft-com:vml" Requires="v">
                <p:oleObj name="PhotoImpact Pro" r:id="rId2" imgW="3438095" imgH="2647619" progId="">
                  <p:embed/>
                </p:oleObj>
              </mc:Choice>
              <mc:Fallback>
                <p:oleObj name="PhotoImpact Pro" r:id="rId2" imgW="3438095" imgH="2647619" progId="">
                  <p:embed/>
                  <p:pic>
                    <p:nvPicPr>
                      <p:cNvPr id="2" name="Object 3"/>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7220607" y="1013221"/>
                        <a:ext cx="4394200" cy="3383583"/>
                      </a:xfrm>
                      <a:prstGeom prst="rect">
                        <a:avLst/>
                      </a:prstGeom>
                      <a:noFill/>
                      <a:ln>
                        <a:noFill/>
                      </a:ln>
                      <a:effectLst/>
                    </p:spPr>
                  </p:pic>
                </p:oleObj>
              </mc:Fallback>
            </mc:AlternateContent>
          </a:graphicData>
        </a:graphic>
      </p:graphicFrame>
      <p:sp>
        <p:nvSpPr>
          <p:cNvPr id="3" name="TextBox 2"/>
          <p:cNvSpPr txBox="1"/>
          <p:nvPr/>
        </p:nvSpPr>
        <p:spPr>
          <a:xfrm>
            <a:off x="1046830" y="195641"/>
            <a:ext cx="9845040" cy="646331"/>
          </a:xfrm>
          <a:prstGeom prst="rect">
            <a:avLst/>
          </a:prstGeom>
          <a:noFill/>
        </p:spPr>
        <p:txBody>
          <a:bodyPr wrap="square" rtlCol="0">
            <a:spAutoFit/>
          </a:bodyPr>
          <a:lstStyle/>
          <a:p>
            <a:pPr algn="ctr"/>
            <a:r>
              <a:rPr lang="en-US" sz="3600" dirty="0"/>
              <a:t>SERVICE CONTAINER LABELS</a:t>
            </a:r>
          </a:p>
        </p:txBody>
      </p:sp>
      <p:sp>
        <p:nvSpPr>
          <p:cNvPr id="4" name="Rectangle 1033"/>
          <p:cNvSpPr>
            <a:spLocks noChangeArrowheads="1"/>
          </p:cNvSpPr>
          <p:nvPr/>
        </p:nvSpPr>
        <p:spPr bwMode="auto">
          <a:xfrm>
            <a:off x="0" y="1627795"/>
            <a:ext cx="6831724" cy="1077218"/>
          </a:xfrm>
          <a:prstGeom prst="rect">
            <a:avLst/>
          </a:prstGeom>
          <a:noFill/>
          <a:ln w="9525">
            <a:noFill/>
            <a:miter lim="800000"/>
            <a:headEnd/>
            <a:tailEnd/>
          </a:ln>
        </p:spPr>
        <p:txBody>
          <a:bodyPr wrap="square">
            <a:spAutoFit/>
          </a:bodyPr>
          <a:lstStyle/>
          <a:p>
            <a:pPr algn="ctr"/>
            <a:r>
              <a:rPr lang="en-US" sz="3200" dirty="0">
                <a:solidFill>
                  <a:srgbClr val="000000"/>
                </a:solidFill>
                <a:latin typeface="Arial Narrow" pitchFamily="34" charset="0"/>
              </a:rPr>
              <a:t> Required for service containers exceeding</a:t>
            </a:r>
            <a:r>
              <a:rPr lang="en-US" sz="3200" u="sng" dirty="0">
                <a:solidFill>
                  <a:srgbClr val="000000"/>
                </a:solidFill>
                <a:latin typeface="Arial Narrow" pitchFamily="34" charset="0"/>
              </a:rPr>
              <a:t>  </a:t>
            </a:r>
          </a:p>
          <a:p>
            <a:pPr algn="ctr"/>
            <a:r>
              <a:rPr lang="en-US" sz="3200" u="sng" dirty="0">
                <a:solidFill>
                  <a:srgbClr val="000000"/>
                </a:solidFill>
                <a:latin typeface="Arial Narrow" pitchFamily="34" charset="0"/>
              </a:rPr>
              <a:t>3-gallon volume or 3lbs dry</a:t>
            </a:r>
          </a:p>
        </p:txBody>
      </p:sp>
      <p:sp>
        <p:nvSpPr>
          <p:cNvPr id="5" name="Rectangle 4"/>
          <p:cNvSpPr/>
          <p:nvPr/>
        </p:nvSpPr>
        <p:spPr>
          <a:xfrm>
            <a:off x="375920" y="4276659"/>
            <a:ext cx="11816080" cy="2308324"/>
          </a:xfrm>
          <a:prstGeom prst="rect">
            <a:avLst/>
          </a:prstGeom>
        </p:spPr>
        <p:txBody>
          <a:bodyPr wrap="square">
            <a:spAutoFit/>
          </a:bodyPr>
          <a:lstStyle/>
          <a:p>
            <a:pPr algn="ctr"/>
            <a:r>
              <a:rPr lang="en-US" sz="3600" dirty="0"/>
              <a:t>If the pesticide being temporarily stored or transported will be applied without further dilution, the container must have a securely attached label completed in a manner as shown above.</a:t>
            </a:r>
          </a:p>
        </p:txBody>
      </p:sp>
    </p:spTree>
    <p:extLst>
      <p:ext uri="{BB962C8B-B14F-4D97-AF65-F5344CB8AC3E}">
        <p14:creationId xmlns:p14="http://schemas.microsoft.com/office/powerpoint/2010/main" val="860401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59229"/>
            <a:ext cx="6906986" cy="734786"/>
          </a:xfrm>
        </p:spPr>
        <p:txBody>
          <a:bodyPr>
            <a:normAutofit/>
          </a:bodyPr>
          <a:lstStyle/>
          <a:p>
            <a:pPr algn="ctr"/>
            <a:r>
              <a:rPr lang="en-US" b="1" dirty="0">
                <a:latin typeface="+mn-lt"/>
              </a:rPr>
              <a:t>Inspections &amp; Investigations</a:t>
            </a:r>
          </a:p>
        </p:txBody>
      </p:sp>
      <p:sp>
        <p:nvSpPr>
          <p:cNvPr id="3" name="Content Placeholder 2"/>
          <p:cNvSpPr>
            <a:spLocks noGrp="1"/>
          </p:cNvSpPr>
          <p:nvPr>
            <p:ph sz="half" idx="1"/>
          </p:nvPr>
        </p:nvSpPr>
        <p:spPr>
          <a:xfrm>
            <a:off x="612322" y="2449285"/>
            <a:ext cx="5296110" cy="3984619"/>
          </a:xfrm>
        </p:spPr>
        <p:txBody>
          <a:bodyPr>
            <a:normAutofit fontScale="70000" lnSpcReduction="20000"/>
          </a:bodyPr>
          <a:lstStyle/>
          <a:p>
            <a:r>
              <a:rPr lang="en-US" sz="3500" dirty="0"/>
              <a:t>OPS conducts routine inspections and investigations to determine compliance with all applicable laws &amp; regulations;</a:t>
            </a:r>
          </a:p>
          <a:p>
            <a:r>
              <a:rPr lang="en-US" sz="3500" dirty="0"/>
              <a:t>Standard inspection/investigation procedures may include:</a:t>
            </a:r>
          </a:p>
          <a:p>
            <a:pPr lvl="1"/>
            <a:r>
              <a:rPr lang="en-US" sz="2800" u="sng" dirty="0"/>
              <a:t>Conducting interviews</a:t>
            </a:r>
          </a:p>
          <a:p>
            <a:pPr lvl="1"/>
            <a:r>
              <a:rPr lang="en-US" sz="2800" u="sng" dirty="0"/>
              <a:t>Visiting site</a:t>
            </a:r>
          </a:p>
          <a:p>
            <a:pPr lvl="1"/>
            <a:r>
              <a:rPr lang="en-US" sz="2800" u="sng" dirty="0"/>
              <a:t>Observing an application</a:t>
            </a:r>
          </a:p>
          <a:p>
            <a:pPr lvl="1"/>
            <a:r>
              <a:rPr lang="en-US" sz="2800" u="sng" dirty="0"/>
              <a:t>Taking photographs</a:t>
            </a:r>
          </a:p>
          <a:p>
            <a:pPr lvl="1"/>
            <a:r>
              <a:rPr lang="en-US" sz="2800" u="sng" dirty="0"/>
              <a:t>Collecting samples (residue/formulation)</a:t>
            </a:r>
          </a:p>
          <a:p>
            <a:pPr lvl="1"/>
            <a:r>
              <a:rPr lang="en-US" sz="2800" u="sng" dirty="0"/>
              <a:t>Collecting  weather data</a:t>
            </a:r>
          </a:p>
          <a:p>
            <a:pPr lvl="1"/>
            <a:r>
              <a:rPr lang="en-US" sz="2800" u="sng" dirty="0"/>
              <a:t>Reviewing pesticide label and application record</a:t>
            </a:r>
            <a:r>
              <a:rPr lang="en-US" sz="2800" dirty="0"/>
              <a:t>s</a:t>
            </a:r>
          </a:p>
          <a:p>
            <a:pPr marL="0" indent="0">
              <a:buNone/>
            </a:pPr>
            <a:endParaRPr lang="en-US" dirty="0"/>
          </a:p>
        </p:txBody>
      </p:sp>
      <p:sp>
        <p:nvSpPr>
          <p:cNvPr id="4" name="Content Placeholder 3"/>
          <p:cNvSpPr>
            <a:spLocks noGrp="1"/>
          </p:cNvSpPr>
          <p:nvPr>
            <p:ph sz="half" idx="2"/>
          </p:nvPr>
        </p:nvSpPr>
        <p:spPr>
          <a:xfrm>
            <a:off x="6188528" y="2449285"/>
            <a:ext cx="5306785" cy="4272190"/>
          </a:xfrm>
        </p:spPr>
        <p:txBody>
          <a:bodyPr>
            <a:noAutofit/>
          </a:bodyPr>
          <a:lstStyle/>
          <a:p>
            <a:r>
              <a:rPr lang="en-US" sz="2200" dirty="0"/>
              <a:t>Totality of evidence collected will be reviewed in a two stage independent review process to determine if the application was made in compliance with all applicable laws and regulations;</a:t>
            </a:r>
          </a:p>
          <a:p>
            <a:r>
              <a:rPr lang="en-US" sz="2200" dirty="0"/>
              <a:t>Respondents will be notified of any alleged violations prior to any final enforcement action is taken; and</a:t>
            </a:r>
          </a:p>
          <a:p>
            <a:r>
              <a:rPr lang="en-US" sz="2200" dirty="0"/>
              <a:t>Should there be an enforcement action, for example, a monetary penalty, the respondent will have the right to appeal in keeping with the Administrative Process Act.</a:t>
            </a:r>
          </a:p>
        </p:txBody>
      </p:sp>
      <p:sp>
        <p:nvSpPr>
          <p:cNvPr id="5" name="Slide Number Placeholder 4"/>
          <p:cNvSpPr>
            <a:spLocks noGrp="1"/>
          </p:cNvSpPr>
          <p:nvPr>
            <p:ph type="sldNum" sz="quarter" idx="12"/>
          </p:nvPr>
        </p:nvSpPr>
        <p:spPr/>
        <p:txBody>
          <a:bodyPr/>
          <a:lstStyle/>
          <a:p>
            <a:fld id="{F570B3D5-320C-44A2-81BF-BC1224605DE1}" type="slidenum">
              <a:rPr lang="en-US" smtClean="0"/>
              <a:t>5</a:t>
            </a:fld>
            <a:endParaRPr lang="en-US" dirty="0"/>
          </a:p>
        </p:txBody>
      </p:sp>
      <p:pic>
        <p:nvPicPr>
          <p:cNvPr id="8" name="Picture 7" descr="commercail ag applicator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8494" y="177359"/>
            <a:ext cx="2613478" cy="1960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038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092"/>
            <a:ext cx="7729728" cy="1188720"/>
          </a:xfrm>
        </p:spPr>
        <p:txBody>
          <a:bodyPr>
            <a:normAutofit/>
          </a:bodyPr>
          <a:lstStyle/>
          <a:p>
            <a:pPr algn="ctr"/>
            <a:r>
              <a:rPr lang="en-US" b="1" i="1" dirty="0">
                <a:latin typeface="+mn-lt"/>
              </a:rPr>
              <a:t>If you don’t know…ask us!</a:t>
            </a:r>
          </a:p>
        </p:txBody>
      </p:sp>
      <p:graphicFrame>
        <p:nvGraphicFramePr>
          <p:cNvPr id="4" name="Content Placeholder 3"/>
          <p:cNvGraphicFramePr>
            <a:graphicFrameLocks noGrp="1"/>
          </p:cNvGraphicFramePr>
          <p:nvPr>
            <p:ph idx="1"/>
          </p:nvPr>
        </p:nvGraphicFramePr>
        <p:xfrm>
          <a:off x="2103243" y="97028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6916" y="4873161"/>
            <a:ext cx="1013688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http://www.vdacs.virginia.gov/pesticides.shtml</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opsclrt.vdacs@vdacs.virginia.gov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hlinkClick r:id="rId10"/>
              </a:rPr>
              <a:t>robert.christian@vdacs.virginia.gov</a:t>
            </a:r>
            <a:endParaRPr lang="en-US" sz="2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757-334-3966</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36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76555"/>
            <a:ext cx="10058400" cy="1450757"/>
          </a:xfrm>
        </p:spPr>
        <p:txBody>
          <a:bodyPr>
            <a:normAutofit/>
          </a:bodyPr>
          <a:lstStyle/>
          <a:p>
            <a:pPr algn="ctr"/>
            <a:r>
              <a:rPr lang="en-US" b="1" dirty="0">
                <a:latin typeface="+mn-lt"/>
              </a:rPr>
              <a:t>Violations         Enforcement Actions</a:t>
            </a:r>
          </a:p>
        </p:txBody>
      </p:sp>
      <p:sp>
        <p:nvSpPr>
          <p:cNvPr id="8" name="Content Placeholder 7"/>
          <p:cNvSpPr>
            <a:spLocks noGrp="1"/>
          </p:cNvSpPr>
          <p:nvPr>
            <p:ph sz="half" idx="2"/>
          </p:nvPr>
        </p:nvSpPr>
        <p:spPr>
          <a:xfrm>
            <a:off x="653143" y="2326460"/>
            <a:ext cx="5134708" cy="3702551"/>
          </a:xfrm>
        </p:spPr>
        <p:txBody>
          <a:bodyPr>
            <a:normAutofit fontScale="40000" lnSpcReduction="20000"/>
          </a:bodyPr>
          <a:lstStyle/>
          <a:p>
            <a:pPr marL="0" indent="0">
              <a:buNone/>
            </a:pPr>
            <a:r>
              <a:rPr lang="en-US" sz="8600" i="1" dirty="0"/>
              <a:t>VDACS can take enforcement action against </a:t>
            </a:r>
            <a:r>
              <a:rPr lang="en-US" sz="8600" b="1" i="1" u="sng" dirty="0"/>
              <a:t>any person, business or agency</a:t>
            </a:r>
            <a:r>
              <a:rPr lang="en-US" sz="8600" i="1" dirty="0"/>
              <a:t> that violates any provision of the Virginia Pesticide Control Act, Regulations, or the Federal Insecticide, Fungicide and Rodenticide Act (FIFRA). </a:t>
            </a:r>
          </a:p>
          <a:p>
            <a:endParaRPr lang="en-US" dirty="0"/>
          </a:p>
        </p:txBody>
      </p:sp>
      <p:sp>
        <p:nvSpPr>
          <p:cNvPr id="4" name="Text Placeholder 3"/>
          <p:cNvSpPr>
            <a:spLocks noGrp="1"/>
          </p:cNvSpPr>
          <p:nvPr>
            <p:ph type="body" sz="quarter" idx="3"/>
          </p:nvPr>
        </p:nvSpPr>
        <p:spPr>
          <a:xfrm>
            <a:off x="6172200" y="1797258"/>
            <a:ext cx="5183188" cy="505983"/>
          </a:xfrm>
        </p:spPr>
        <p:txBody>
          <a:bodyPr/>
          <a:lstStyle/>
          <a:p>
            <a:pPr algn="ctr"/>
            <a:r>
              <a:rPr lang="en-US" b="1" dirty="0"/>
              <a:t>Types of Enforcement Actions</a:t>
            </a:r>
          </a:p>
        </p:txBody>
      </p:sp>
      <p:sp>
        <p:nvSpPr>
          <p:cNvPr id="9" name="Content Placeholder 8"/>
          <p:cNvSpPr>
            <a:spLocks noGrp="1"/>
          </p:cNvSpPr>
          <p:nvPr>
            <p:ph sz="quarter" idx="4"/>
          </p:nvPr>
        </p:nvSpPr>
        <p:spPr>
          <a:xfrm>
            <a:off x="5958672" y="2300798"/>
            <a:ext cx="5767753" cy="3881939"/>
          </a:xfrm>
        </p:spPr>
        <p:txBody>
          <a:bodyPr>
            <a:normAutofit fontScale="25000" lnSpcReduction="20000"/>
          </a:bodyPr>
          <a:lstStyle/>
          <a:p>
            <a:r>
              <a:rPr lang="en-US" sz="8000" dirty="0"/>
              <a:t>Letter of Caution</a:t>
            </a:r>
          </a:p>
          <a:p>
            <a:r>
              <a:rPr lang="en-US" sz="8000" dirty="0"/>
              <a:t>Civil Penalties per violation </a:t>
            </a:r>
          </a:p>
          <a:p>
            <a:pPr lvl="1"/>
            <a:r>
              <a:rPr lang="en-US" sz="8000" dirty="0"/>
              <a:t>Up to $1,000 for a non-serious first time violation</a:t>
            </a:r>
          </a:p>
          <a:p>
            <a:pPr lvl="1"/>
            <a:r>
              <a:rPr lang="en-US" sz="8000" dirty="0"/>
              <a:t>Up to $20,000 for knowing or repeat violations</a:t>
            </a:r>
          </a:p>
          <a:p>
            <a:pPr lvl="1"/>
            <a:r>
              <a:rPr lang="en-US" sz="8000" dirty="0"/>
              <a:t>Up to $100,000 additional in the event of death or serious physical harm to any person.</a:t>
            </a:r>
          </a:p>
          <a:p>
            <a:r>
              <a:rPr lang="en-US" sz="8000" dirty="0"/>
              <a:t>Suspension, modification, revocation or denial of business license and/or applicator certification </a:t>
            </a:r>
          </a:p>
          <a:p>
            <a:r>
              <a:rPr lang="en-US" sz="8000" dirty="0"/>
              <a:t>Filing of criminal charges</a:t>
            </a:r>
          </a:p>
          <a:p>
            <a:r>
              <a:rPr lang="en-US" sz="8000" dirty="0"/>
              <a:t>Refer to U.S. Environmental Protection Agency for federal action</a:t>
            </a:r>
          </a:p>
          <a:p>
            <a:pPr marL="0" indent="0">
              <a:buNone/>
            </a:pPr>
            <a:endParaRPr lang="en-US" dirty="0"/>
          </a:p>
        </p:txBody>
      </p:sp>
      <p:pic>
        <p:nvPicPr>
          <p:cNvPr id="3" name="Picture 2"/>
          <p:cNvPicPr>
            <a:picLocks noChangeAspect="1"/>
          </p:cNvPicPr>
          <p:nvPr/>
        </p:nvPicPr>
        <p:blipFill>
          <a:blip r:embed="rId3"/>
          <a:stretch>
            <a:fillRect/>
          </a:stretch>
        </p:blipFill>
        <p:spPr>
          <a:xfrm>
            <a:off x="4466372" y="670871"/>
            <a:ext cx="827656" cy="662124"/>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6</a:t>
            </a:fld>
            <a:endParaRPr lang="en-US" dirty="0"/>
          </a:p>
        </p:txBody>
      </p:sp>
    </p:spTree>
    <p:extLst>
      <p:ext uri="{BB962C8B-B14F-4D97-AF65-F5344CB8AC3E}">
        <p14:creationId xmlns:p14="http://schemas.microsoft.com/office/powerpoint/2010/main" val="214523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104" y="325516"/>
            <a:ext cx="10058400" cy="1386554"/>
          </a:xfrm>
        </p:spPr>
        <p:txBody>
          <a:bodyPr>
            <a:normAutofit/>
          </a:bodyPr>
          <a:lstStyle/>
          <a:p>
            <a:pPr algn="ctr"/>
            <a:r>
              <a:rPr lang="en-US" b="1" dirty="0">
                <a:latin typeface="+mn-lt"/>
                <a:ea typeface="ＭＳ Ｐゴシック" charset="0"/>
                <a:cs typeface="ＭＳ Ｐゴシック" charset="0"/>
              </a:rPr>
              <a:t>FY22 Violations &amp; Enforcement Actions</a:t>
            </a:r>
            <a:endParaRPr lang="en-US" b="1" dirty="0">
              <a:solidFill>
                <a:srgbClr val="C00000"/>
              </a:solidFill>
              <a:latin typeface="+mn-lt"/>
            </a:endParaRPr>
          </a:p>
        </p:txBody>
      </p:sp>
      <p:sp>
        <p:nvSpPr>
          <p:cNvPr id="5" name="Text Placeholder 4"/>
          <p:cNvSpPr>
            <a:spLocks noGrp="1"/>
          </p:cNvSpPr>
          <p:nvPr>
            <p:ph type="body" idx="1"/>
          </p:nvPr>
        </p:nvSpPr>
        <p:spPr>
          <a:xfrm>
            <a:off x="579983" y="1986032"/>
            <a:ext cx="5157787" cy="823912"/>
          </a:xfrm>
        </p:spPr>
        <p:txBody>
          <a:bodyPr>
            <a:normAutofit/>
          </a:bodyPr>
          <a:lstStyle/>
          <a:p>
            <a:pPr algn="ctr"/>
            <a:r>
              <a:rPr lang="en-US" sz="2400" b="1" dirty="0"/>
              <a:t>Top 5 Violations</a:t>
            </a:r>
          </a:p>
        </p:txBody>
      </p:sp>
      <p:sp>
        <p:nvSpPr>
          <p:cNvPr id="3" name="Subtitle 2"/>
          <p:cNvSpPr>
            <a:spLocks noGrp="1"/>
          </p:cNvSpPr>
          <p:nvPr>
            <p:ph sz="half" idx="2"/>
          </p:nvPr>
        </p:nvSpPr>
        <p:spPr>
          <a:xfrm>
            <a:off x="718457" y="2776417"/>
            <a:ext cx="5081452" cy="2775298"/>
          </a:xfrm>
        </p:spPr>
        <p:txBody>
          <a:bodyPr>
            <a:noAutofit/>
          </a:bodyPr>
          <a:lstStyle/>
          <a:p>
            <a:pPr marL="0" indent="0">
              <a:buNone/>
            </a:pPr>
            <a:r>
              <a:rPr lang="en-US" sz="2400" b="1" dirty="0">
                <a:ea typeface="ＭＳ Ｐゴシック" charset="0"/>
                <a:cs typeface="ＭＳ Ｐゴシック" charset="0"/>
              </a:rPr>
              <a:t>#</a:t>
            </a:r>
            <a:r>
              <a:rPr lang="en-US" sz="2400" dirty="0">
                <a:ea typeface="ＭＳ Ｐゴシック" charset="0"/>
                <a:cs typeface="ＭＳ Ｐゴシック" charset="0"/>
              </a:rPr>
              <a:t>1: Not Certified</a:t>
            </a:r>
          </a:p>
          <a:p>
            <a:pPr marL="0" indent="0">
              <a:buNone/>
            </a:pPr>
            <a:r>
              <a:rPr lang="en-US" sz="2400" dirty="0">
                <a:ea typeface="ＭＳ Ｐゴシック" charset="0"/>
                <a:cs typeface="ＭＳ Ｐゴシック" charset="0"/>
              </a:rPr>
              <a:t>#2: Misuse</a:t>
            </a:r>
          </a:p>
          <a:p>
            <a:pPr marL="0" indent="0">
              <a:buNone/>
            </a:pPr>
            <a:r>
              <a:rPr lang="en-US" sz="2400" dirty="0">
                <a:ea typeface="ＭＳ Ｐゴシック" charset="0"/>
                <a:cs typeface="ＭＳ Ｐゴシック" charset="0"/>
              </a:rPr>
              <a:t>#3: Unregistered Pesticide</a:t>
            </a:r>
          </a:p>
          <a:p>
            <a:pPr marL="0" indent="0">
              <a:buNone/>
            </a:pPr>
            <a:r>
              <a:rPr lang="en-US" sz="2400" dirty="0">
                <a:ea typeface="ＭＳ Ｐゴシック" charset="0"/>
                <a:cs typeface="ＭＳ Ｐゴシック" charset="0"/>
              </a:rPr>
              <a:t>#4: No Business License</a:t>
            </a:r>
          </a:p>
          <a:p>
            <a:pPr marL="0" indent="0" algn="l">
              <a:buNone/>
            </a:pPr>
            <a:r>
              <a:rPr lang="en-US" sz="2400" dirty="0">
                <a:ea typeface="ＭＳ Ｐゴシック" charset="0"/>
                <a:cs typeface="ＭＳ Ｐゴシック" charset="0"/>
              </a:rPr>
              <a:t>#5: Recordkeeping</a:t>
            </a:r>
          </a:p>
          <a:p>
            <a:pPr algn="l"/>
            <a:endParaRPr lang="en-US" sz="2800" dirty="0"/>
          </a:p>
        </p:txBody>
      </p:sp>
      <p:sp>
        <p:nvSpPr>
          <p:cNvPr id="6" name="Text Placeholder 5"/>
          <p:cNvSpPr>
            <a:spLocks noGrp="1"/>
          </p:cNvSpPr>
          <p:nvPr>
            <p:ph type="body" sz="quarter" idx="3"/>
          </p:nvPr>
        </p:nvSpPr>
        <p:spPr>
          <a:xfrm>
            <a:off x="6248078" y="1952504"/>
            <a:ext cx="5649914" cy="823912"/>
          </a:xfrm>
        </p:spPr>
        <p:txBody>
          <a:bodyPr>
            <a:normAutofit/>
          </a:bodyPr>
          <a:lstStyle/>
          <a:p>
            <a:pPr algn="ctr"/>
            <a:r>
              <a:rPr lang="en-US" sz="2400" b="1" dirty="0"/>
              <a:t>Actions for Non-Compliance</a:t>
            </a:r>
          </a:p>
        </p:txBody>
      </p:sp>
      <p:sp>
        <p:nvSpPr>
          <p:cNvPr id="4" name="Content Placeholder 3"/>
          <p:cNvSpPr>
            <a:spLocks noGrp="1"/>
          </p:cNvSpPr>
          <p:nvPr>
            <p:ph sz="quarter" idx="4"/>
          </p:nvPr>
        </p:nvSpPr>
        <p:spPr>
          <a:xfrm>
            <a:off x="6204304" y="2827740"/>
            <a:ext cx="4873947" cy="2788531"/>
          </a:xfrm>
        </p:spPr>
        <p:txBody>
          <a:bodyPr>
            <a:normAutofit/>
          </a:bodyPr>
          <a:lstStyle/>
          <a:p>
            <a:r>
              <a:rPr lang="en-US" sz="2400" dirty="0">
                <a:ea typeface="ＭＳ Ｐゴシック" charset="0"/>
                <a:cs typeface="ＭＳ Ｐゴシック" charset="0"/>
              </a:rPr>
              <a:t>   56 Unique Cases</a:t>
            </a:r>
          </a:p>
          <a:p>
            <a:pPr marL="571500" lvl="1" indent="-342900"/>
            <a:r>
              <a:rPr lang="en-US" sz="2200" dirty="0">
                <a:ea typeface="ＭＳ Ｐゴシック" charset="0"/>
                <a:cs typeface="ＭＳ Ｐゴシック" charset="0"/>
              </a:rPr>
              <a:t>Civil Penalties = $30,530</a:t>
            </a:r>
          </a:p>
          <a:p>
            <a:pPr marL="571500" lvl="1" indent="-342900"/>
            <a:r>
              <a:rPr lang="en-US" sz="2200" dirty="0">
                <a:ea typeface="ＭＳ Ｐゴシック" charset="0"/>
                <a:cs typeface="ＭＳ Ｐゴシック" charset="0"/>
              </a:rPr>
              <a:t>Stop Sale = 10</a:t>
            </a:r>
          </a:p>
          <a:p>
            <a:pPr marL="571500" lvl="1" indent="-342900"/>
            <a:r>
              <a:rPr lang="en-US" sz="2200" dirty="0">
                <a:ea typeface="ＭＳ Ｐゴシック" charset="0"/>
                <a:cs typeface="ＭＳ Ｐゴシック" charset="0"/>
              </a:rPr>
              <a:t>Other Actions = 12</a:t>
            </a:r>
          </a:p>
          <a:p>
            <a:pPr marL="571500" lvl="1" indent="-342900"/>
            <a:r>
              <a:rPr lang="en-US" sz="2200" dirty="0">
                <a:ea typeface="ＭＳ Ｐゴシック" charset="0"/>
                <a:cs typeface="ＭＳ Ｐゴシック" charset="0"/>
              </a:rPr>
              <a:t>Letter of Caution</a:t>
            </a:r>
          </a:p>
          <a:p>
            <a:pPr marL="571500" lvl="1" indent="-342900"/>
            <a:r>
              <a:rPr lang="en-US" sz="2200" dirty="0">
                <a:ea typeface="ＭＳ Ｐゴシック" charset="0"/>
                <a:cs typeface="ＭＳ Ｐゴシック" charset="0"/>
              </a:rPr>
              <a:t>Advisory Letter</a:t>
            </a:r>
          </a:p>
          <a:p>
            <a:pPr marL="0" indent="0">
              <a:buNone/>
            </a:pPr>
            <a:endParaRPr lang="en-US" sz="2800" dirty="0">
              <a:ea typeface="ＭＳ Ｐゴシック" charset="0"/>
              <a:cs typeface="ＭＳ Ｐゴシック" charset="0"/>
            </a:endParaRPr>
          </a:p>
          <a:p>
            <a:endParaRPr lang="en-US" sz="2800" dirty="0"/>
          </a:p>
        </p:txBody>
      </p:sp>
      <p:sp>
        <p:nvSpPr>
          <p:cNvPr id="7" name="TextBox 6"/>
          <p:cNvSpPr txBox="1"/>
          <p:nvPr/>
        </p:nvSpPr>
        <p:spPr>
          <a:xfrm>
            <a:off x="4055120" y="5864898"/>
            <a:ext cx="3932367" cy="461665"/>
          </a:xfrm>
          <a:prstGeom prst="rect">
            <a:avLst/>
          </a:prstGeom>
          <a:noFill/>
        </p:spPr>
        <p:txBody>
          <a:bodyPr wrap="square" rtlCol="0">
            <a:spAutoFit/>
          </a:bodyPr>
          <a:lstStyle/>
          <a:p>
            <a:r>
              <a:rPr lang="en-US" sz="2400" b="1" dirty="0">
                <a:solidFill>
                  <a:srgbClr val="C00000"/>
                </a:solidFill>
                <a:ea typeface="ＭＳ Ｐゴシック" charset="0"/>
                <a:cs typeface="ＭＳ Ｐゴシック" charset="0"/>
              </a:rPr>
              <a:t>1 July 2021 - 30 June 2022</a:t>
            </a:r>
            <a:endParaRPr lang="en-US" sz="2400" dirty="0"/>
          </a:p>
        </p:txBody>
      </p:sp>
      <p:sp>
        <p:nvSpPr>
          <p:cNvPr id="8" name="Slide Number Placeholder 7"/>
          <p:cNvSpPr>
            <a:spLocks noGrp="1"/>
          </p:cNvSpPr>
          <p:nvPr>
            <p:ph type="sldNum" sz="quarter" idx="12"/>
          </p:nvPr>
        </p:nvSpPr>
        <p:spPr/>
        <p:txBody>
          <a:bodyPr/>
          <a:lstStyle/>
          <a:p>
            <a:fld id="{F570B3D5-320C-44A2-81BF-BC1224605DE1}" type="slidenum">
              <a:rPr lang="en-US" smtClean="0"/>
              <a:t>7</a:t>
            </a:fld>
            <a:endParaRPr lang="en-US" dirty="0"/>
          </a:p>
        </p:txBody>
      </p:sp>
    </p:spTree>
    <p:extLst>
      <p:ext uri="{BB962C8B-B14F-4D97-AF65-F5344CB8AC3E}">
        <p14:creationId xmlns:p14="http://schemas.microsoft.com/office/powerpoint/2010/main" val="12161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533401" y="323426"/>
          <a:ext cx="11190514" cy="6260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570B3D5-320C-44A2-81BF-BC1224605DE1}" type="slidenum">
              <a:rPr lang="en-US" smtClean="0"/>
              <a:t>8</a:t>
            </a:fld>
            <a:endParaRPr lang="en-US" dirty="0"/>
          </a:p>
        </p:txBody>
      </p:sp>
    </p:spTree>
    <p:extLst>
      <p:ext uri="{BB962C8B-B14F-4D97-AF65-F5344CB8AC3E}">
        <p14:creationId xmlns:p14="http://schemas.microsoft.com/office/powerpoint/2010/main" val="212740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6775" y="527173"/>
            <a:ext cx="9931940" cy="1154097"/>
          </a:xfrm>
        </p:spPr>
        <p:txBody>
          <a:bodyPr>
            <a:noAutofit/>
          </a:bodyPr>
          <a:lstStyle/>
          <a:p>
            <a:pPr algn="ctr"/>
            <a:r>
              <a:rPr lang="en-US" b="1" dirty="0">
                <a:latin typeface="+mn-lt"/>
              </a:rPr>
              <a:t>Appeal Process: </a:t>
            </a:r>
            <a:r>
              <a:rPr lang="en-US" b="1" i="1" dirty="0">
                <a:latin typeface="+mn-lt"/>
              </a:rPr>
              <a:t>If You Don’t Agree</a:t>
            </a:r>
          </a:p>
        </p:txBody>
      </p:sp>
      <p:sp>
        <p:nvSpPr>
          <p:cNvPr id="5" name="Text Placeholder 4"/>
          <p:cNvSpPr>
            <a:spLocks noGrp="1"/>
          </p:cNvSpPr>
          <p:nvPr>
            <p:ph type="body" idx="1"/>
          </p:nvPr>
        </p:nvSpPr>
        <p:spPr>
          <a:xfrm>
            <a:off x="924128" y="1804163"/>
            <a:ext cx="4717915" cy="650367"/>
          </a:xfrm>
        </p:spPr>
        <p:txBody>
          <a:bodyPr>
            <a:normAutofit/>
          </a:bodyPr>
          <a:lstStyle/>
          <a:p>
            <a:pPr algn="ctr"/>
            <a:r>
              <a:rPr lang="en-US" sz="2800" b="1" dirty="0">
                <a:solidFill>
                  <a:srgbClr val="C00000"/>
                </a:solidFill>
              </a:rPr>
              <a:t>Informal Fact Finding </a:t>
            </a:r>
          </a:p>
        </p:txBody>
      </p:sp>
      <p:sp>
        <p:nvSpPr>
          <p:cNvPr id="6" name="Content Placeholder 5"/>
          <p:cNvSpPr>
            <a:spLocks noGrp="1"/>
          </p:cNvSpPr>
          <p:nvPr>
            <p:ph sz="half" idx="2"/>
          </p:nvPr>
        </p:nvSpPr>
        <p:spPr>
          <a:xfrm>
            <a:off x="828675" y="2480150"/>
            <a:ext cx="5076014" cy="3558700"/>
          </a:xfrm>
          <a:prstGeom prst="rect">
            <a:avLst/>
          </a:prstGeom>
        </p:spPr>
        <p:txBody>
          <a:bodyPr>
            <a:noAutofit/>
          </a:bodyPr>
          <a:lstStyle/>
          <a:p>
            <a:r>
              <a:rPr lang="en-US" sz="2400" dirty="0"/>
              <a:t>Officer appointed by the Program Manager (Office of Pesticide Services)</a:t>
            </a:r>
          </a:p>
          <a:p>
            <a:r>
              <a:rPr lang="en-US" sz="2400" dirty="0"/>
              <a:t>Opportunity for respondent to offer additional information, ask questions</a:t>
            </a:r>
          </a:p>
          <a:p>
            <a:r>
              <a:rPr lang="en-US" sz="2400" dirty="0"/>
              <a:t>Officer is authorized to affirm, raise, lower, abate or negotiate a settlement</a:t>
            </a:r>
          </a:p>
          <a:p>
            <a:r>
              <a:rPr lang="en-US" sz="2400" dirty="0"/>
              <a:t>Decision can be appealed to Formal Hearing</a:t>
            </a:r>
          </a:p>
        </p:txBody>
      </p:sp>
      <p:sp>
        <p:nvSpPr>
          <p:cNvPr id="7" name="Text Placeholder 6"/>
          <p:cNvSpPr>
            <a:spLocks noGrp="1"/>
          </p:cNvSpPr>
          <p:nvPr>
            <p:ph type="body" sz="quarter" idx="3"/>
          </p:nvPr>
        </p:nvSpPr>
        <p:spPr>
          <a:xfrm>
            <a:off x="6429376" y="1794147"/>
            <a:ext cx="4416964" cy="609600"/>
          </a:xfrm>
        </p:spPr>
        <p:txBody>
          <a:bodyPr>
            <a:normAutofit/>
          </a:bodyPr>
          <a:lstStyle/>
          <a:p>
            <a:pPr algn="ctr"/>
            <a:r>
              <a:rPr lang="en-US" sz="2800" b="1" dirty="0">
                <a:solidFill>
                  <a:srgbClr val="C00000"/>
                </a:solidFill>
              </a:rPr>
              <a:t>Formal Hearing</a:t>
            </a:r>
          </a:p>
        </p:txBody>
      </p:sp>
      <p:sp>
        <p:nvSpPr>
          <p:cNvPr id="8" name="Content Placeholder 7"/>
          <p:cNvSpPr>
            <a:spLocks noGrp="1"/>
          </p:cNvSpPr>
          <p:nvPr>
            <p:ph sz="quarter" idx="4"/>
          </p:nvPr>
        </p:nvSpPr>
        <p:spPr>
          <a:xfrm>
            <a:off x="6429376" y="2497980"/>
            <a:ext cx="4796343" cy="3657600"/>
          </a:xfrm>
          <a:prstGeom prst="rect">
            <a:avLst/>
          </a:prstGeom>
        </p:spPr>
        <p:txBody>
          <a:bodyPr>
            <a:normAutofit/>
          </a:bodyPr>
          <a:lstStyle/>
          <a:p>
            <a:r>
              <a:rPr lang="en-US" sz="2400" dirty="0"/>
              <a:t>Officer is Court appointed Attorney</a:t>
            </a:r>
          </a:p>
          <a:p>
            <a:r>
              <a:rPr lang="en-US" sz="2400" dirty="0"/>
              <a:t>Hears all relevant information and considers facts of all violations in the case</a:t>
            </a:r>
          </a:p>
          <a:p>
            <a:r>
              <a:rPr lang="en-US" sz="2400" dirty="0"/>
              <a:t>Makes recommendation to Board to affirm, raise, lower, abate or may recommend another outcome</a:t>
            </a:r>
          </a:p>
          <a:p>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9</a:t>
            </a:fld>
            <a:endParaRPr lang="en-US" dirty="0"/>
          </a:p>
        </p:txBody>
      </p:sp>
    </p:spTree>
    <p:extLst>
      <p:ext uri="{BB962C8B-B14F-4D97-AF65-F5344CB8AC3E}">
        <p14:creationId xmlns:p14="http://schemas.microsoft.com/office/powerpoint/2010/main" val="285555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10494</Words>
  <Application>Microsoft Macintosh PowerPoint</Application>
  <PresentationFormat>Widescreen</PresentationFormat>
  <Paragraphs>679</Paragraphs>
  <Slides>50</Slides>
  <Notes>39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1" baseType="lpstr">
      <vt:lpstr>Arial Unicode MS</vt:lpstr>
      <vt:lpstr>Arial</vt:lpstr>
      <vt:lpstr>Arial Narrow</vt:lpstr>
      <vt:lpstr>Calibri</vt:lpstr>
      <vt:lpstr>Calibri Light</vt:lpstr>
      <vt:lpstr>Courier New</vt:lpstr>
      <vt:lpstr>Gill Sans MT</vt:lpstr>
      <vt:lpstr>Times New Roman</vt:lpstr>
      <vt:lpstr>Wingdings</vt:lpstr>
      <vt:lpstr>Office Theme</vt:lpstr>
      <vt:lpstr>PhotoImpact Pro</vt:lpstr>
      <vt:lpstr>2022-2023 Pesticide Regulatory Update  </vt:lpstr>
      <vt:lpstr>Discussion points</vt:lpstr>
      <vt:lpstr>Pesticide Regulation in Virginia</vt:lpstr>
      <vt:lpstr>Ensuring Proper Use of Pesticides</vt:lpstr>
      <vt:lpstr>Inspections &amp; Investigations</vt:lpstr>
      <vt:lpstr>Violations         Enforcement Actions</vt:lpstr>
      <vt:lpstr>FY22 Violations &amp; Enforcement Actions</vt:lpstr>
      <vt:lpstr>PowerPoint Presentation</vt:lpstr>
      <vt:lpstr>Appeal Process: If You Don’t Agree</vt:lpstr>
      <vt:lpstr>The Label is the Law</vt:lpstr>
      <vt:lpstr>The Label…</vt:lpstr>
      <vt:lpstr>PowerPoint Presentation</vt:lpstr>
      <vt:lpstr>Quiz Time</vt:lpstr>
      <vt:lpstr>Implications of Label PROVISION “To be used By Certified Applicators only”</vt:lpstr>
      <vt:lpstr>DICAMBA Pesticide Federal review registration</vt:lpstr>
      <vt:lpstr>Pesticide Product Registration</vt:lpstr>
      <vt:lpstr>Storage</vt:lpstr>
      <vt:lpstr>Pesticide Collection Program</vt:lpstr>
      <vt:lpstr>2020-2024 Pesticide Collection Program</vt:lpstr>
      <vt:lpstr>Plastic Pesticide Container Recycling</vt:lpstr>
      <vt:lpstr>Reporting Requirements: Accidents and Incidents*</vt:lpstr>
      <vt:lpstr>Ecommerce – Buyer Beware</vt:lpstr>
      <vt:lpstr>Certification Whose Responsibility Is It Anyway?</vt:lpstr>
      <vt:lpstr>REMINDER: Credit For Recertification Course</vt:lpstr>
      <vt:lpstr>Protecting Pollinators Voluntary Plan to Mitigate the Risk of Pesticides to Managed Pollinators</vt:lpstr>
      <vt:lpstr>FieldCheck® for Applicators</vt:lpstr>
      <vt:lpstr>Applicator Access – Three Ways</vt:lpstr>
      <vt:lpstr>New for Users – Mobile Apps!</vt:lpstr>
      <vt:lpstr>Online Services – A Work In Progress </vt:lpstr>
      <vt:lpstr>Implementation: Online Services</vt:lpstr>
      <vt:lpstr>             Coming Soon!!!   Remote Testing</vt:lpstr>
      <vt:lpstr>COMMERCIAL APPLICATORS &amp; REGISTERED TECHNICIANS</vt:lpstr>
      <vt:lpstr>REMINDER: Commercial Applicators &amp;  Registered Technicians</vt:lpstr>
      <vt:lpstr>Virginia Regulatory Activities</vt:lpstr>
      <vt:lpstr>REMINDER: Commercial Applicators &amp; Registered Technicians</vt:lpstr>
      <vt:lpstr>Supervision Requirements: Registered Technicians</vt:lpstr>
      <vt:lpstr>Supervision Requirements: Training Registered Technicians</vt:lpstr>
      <vt:lpstr>Quiz Time</vt:lpstr>
      <vt:lpstr>Training Registered Technicians: Proof of Additional Category Specific Training</vt:lpstr>
      <vt:lpstr>New    Spanish registered technician exam</vt:lpstr>
      <vt:lpstr>Unmanned Aerial Vehicles (UAV) and Systems (UAS) Requirements</vt:lpstr>
      <vt:lpstr>REMINDER:  Government Employees and Volunteers</vt:lpstr>
      <vt:lpstr>Business Licenses Whose Responsibility Is It Anyway?</vt:lpstr>
      <vt:lpstr>REMINDER: Pesticide Business Licenses</vt:lpstr>
      <vt:lpstr>Pesticide Fees: Non-Refundable and Non-Transferable</vt:lpstr>
      <vt:lpstr>Recordkeeping</vt:lpstr>
      <vt:lpstr>Recordkeeping elements</vt:lpstr>
      <vt:lpstr>PowerPoint Presentation</vt:lpstr>
      <vt:lpstr>PowerPoint Presentation</vt:lpstr>
      <vt:lpstr>If you don’t know…ask us!</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Melissa Dornan</cp:lastModifiedBy>
  <cp:revision>34</cp:revision>
  <dcterms:created xsi:type="dcterms:W3CDTF">2022-02-04T12:54:38Z</dcterms:created>
  <dcterms:modified xsi:type="dcterms:W3CDTF">2023-02-15T03:09:12Z</dcterms:modified>
</cp:coreProperties>
</file>