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541" r:id="rId2"/>
    <p:sldId id="512" r:id="rId3"/>
    <p:sldId id="486" r:id="rId4"/>
    <p:sldId id="513" r:id="rId5"/>
    <p:sldId id="354" r:id="rId6"/>
    <p:sldId id="514" r:id="rId7"/>
    <p:sldId id="369" r:id="rId8"/>
    <p:sldId id="515" r:id="rId9"/>
    <p:sldId id="488" r:id="rId10"/>
    <p:sldId id="490" r:id="rId11"/>
    <p:sldId id="491" r:id="rId12"/>
    <p:sldId id="380" r:id="rId13"/>
    <p:sldId id="383" r:id="rId14"/>
    <p:sldId id="381" r:id="rId15"/>
    <p:sldId id="382" r:id="rId16"/>
    <p:sldId id="270" r:id="rId17"/>
    <p:sldId id="492" r:id="rId18"/>
    <p:sldId id="493" r:id="rId19"/>
    <p:sldId id="257" r:id="rId20"/>
    <p:sldId id="260" r:id="rId21"/>
    <p:sldId id="258" r:id="rId22"/>
    <p:sldId id="259" r:id="rId23"/>
    <p:sldId id="494" r:id="rId24"/>
    <p:sldId id="496" r:id="rId25"/>
    <p:sldId id="539" r:id="rId26"/>
    <p:sldId id="495" r:id="rId27"/>
    <p:sldId id="540" r:id="rId28"/>
    <p:sldId id="500" r:id="rId29"/>
    <p:sldId id="516" r:id="rId30"/>
    <p:sldId id="517" r:id="rId31"/>
    <p:sldId id="518" r:id="rId32"/>
    <p:sldId id="504" r:id="rId33"/>
    <p:sldId id="506" r:id="rId34"/>
    <p:sldId id="505" r:id="rId35"/>
    <p:sldId id="507" r:id="rId36"/>
    <p:sldId id="508" r:id="rId37"/>
    <p:sldId id="509" r:id="rId38"/>
    <p:sldId id="510" r:id="rId39"/>
    <p:sldId id="511" r:id="rId40"/>
    <p:sldId id="525" r:id="rId41"/>
    <p:sldId id="526" r:id="rId42"/>
    <p:sldId id="520" r:id="rId43"/>
    <p:sldId id="277" r:id="rId44"/>
    <p:sldId id="521" r:id="rId45"/>
    <p:sldId id="522" r:id="rId46"/>
    <p:sldId id="523" r:id="rId47"/>
    <p:sldId id="542" r:id="rId48"/>
    <p:sldId id="527" r:id="rId49"/>
    <p:sldId id="528" r:id="rId50"/>
    <p:sldId id="529" r:id="rId51"/>
    <p:sldId id="531" r:id="rId52"/>
    <p:sldId id="532" r:id="rId53"/>
    <p:sldId id="533" r:id="rId54"/>
    <p:sldId id="535" r:id="rId55"/>
    <p:sldId id="536" r:id="rId56"/>
    <p:sldId id="538" r:id="rId57"/>
    <p:sldId id="267" r:id="rId5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5897"/>
  </p:normalViewPr>
  <p:slideViewPr>
    <p:cSldViewPr snapToGrid="0">
      <p:cViewPr varScale="1">
        <p:scale>
          <a:sx n="128" d="100"/>
          <a:sy n="128" d="100"/>
        </p:scale>
        <p:origin x="48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SDS%20Timing-All%20Locations%20but%20First%20Te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Dollar%20Spot%20ITRC%202021%20Manuscript%20Graph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Dollar%20Spot%20ITRC%202021%20Manuscript%20Graph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Dollar%20Spot%20ITRC%202021%20Manuscript%20Graph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Dollar%20Spot%20ITRC%202021%20Manuscript%20Graph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Dollar%20Spot%20ITRC%202021%20Manuscript%20Graphs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davidkerns/Downloads/Dollar%20Spot%20ITRC%202021%20Manuscript%20Graphs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600" dirty="0">
                <a:solidFill>
                  <a:schemeClr val="tx1"/>
                </a:solidFill>
              </a:rPr>
              <a:t>Percent Spring Dead Spot AUDPC</a:t>
            </a:r>
            <a:r>
              <a:rPr lang="en-US" sz="1600" baseline="0" dirty="0">
                <a:solidFill>
                  <a:schemeClr val="tx1"/>
                </a:solidFill>
              </a:rPr>
              <a:t> for </a:t>
            </a:r>
            <a:r>
              <a:rPr lang="en-US" sz="1600" dirty="0">
                <a:solidFill>
                  <a:schemeClr val="tx1"/>
                </a:solidFill>
              </a:rPr>
              <a:t>Chesterfield,</a:t>
            </a:r>
            <a:r>
              <a:rPr lang="en-US" sz="1600" baseline="0" dirty="0">
                <a:solidFill>
                  <a:schemeClr val="tx1"/>
                </a:solidFill>
              </a:rPr>
              <a:t> VA (</a:t>
            </a:r>
            <a:r>
              <a:rPr lang="en-US" sz="1600" i="1" baseline="0" dirty="0">
                <a:solidFill>
                  <a:schemeClr val="tx1"/>
                </a:solidFill>
              </a:rPr>
              <a:t>O. korrae</a:t>
            </a:r>
            <a:r>
              <a:rPr lang="en-US" sz="1600" i="0" baseline="0" dirty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Figures!$B$129</c:f>
              <c:strCache>
                <c:ptCount val="1"/>
                <c:pt idx="0">
                  <c:v>Tebuconazole</c:v>
                </c:pt>
              </c:strCache>
            </c:strRef>
          </c:tx>
          <c:spPr>
            <a:ln w="2857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127000">
                <a:solidFill>
                  <a:srgbClr val="0070C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BAF8-9A46-9DC3-9625BFC9882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C-F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BAF8-9A46-9DC3-9625BFC9882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BAF8-9A46-9DC3-9625BFC9882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A-C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BAF8-9A46-9DC3-9625BFC9882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BAF8-9A46-9DC3-9625BFC9882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A-C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BAF8-9A46-9DC3-9625BFC9882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AB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BAF8-9A46-9DC3-9625BFC9882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B-F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BAF8-9A46-9DC3-9625BFC9882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B-F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BAF8-9A46-9DC3-9625BFC9882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BAF8-9A46-9DC3-9625BFC9882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BAF8-9A46-9DC3-9625BFC98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Figures!$A$130:$A$140</c:f>
              <c:strCache>
                <c:ptCount val="11"/>
                <c:pt idx="0">
                  <c:v>Apr 8, 2020 (59°F)</c:v>
                </c:pt>
                <c:pt idx="1">
                  <c:v>May 14, 2020 (56°F)</c:v>
                </c:pt>
                <c:pt idx="2">
                  <c:v>June 3, 2020 (70°F)</c:v>
                </c:pt>
                <c:pt idx="3">
                  <c:v>June 11, 2020 (76°F)</c:v>
                </c:pt>
                <c:pt idx="4">
                  <c:v>July 7, 2020 (79°F)</c:v>
                </c:pt>
                <c:pt idx="5">
                  <c:v>Aug 28, 2020 (80°F)</c:v>
                </c:pt>
                <c:pt idx="6">
                  <c:v>Sept 21, 2020 (66°F)</c:v>
                </c:pt>
                <c:pt idx="7">
                  <c:v>Sept 28, 2020 (65°F)</c:v>
                </c:pt>
                <c:pt idx="8">
                  <c:v>Nov 17, 2020 (59°F)</c:v>
                </c:pt>
                <c:pt idx="9">
                  <c:v>Jan 8, 2021 (41°F)</c:v>
                </c:pt>
                <c:pt idx="10">
                  <c:v>Mar 16, 2021 (54°F)</c:v>
                </c:pt>
              </c:strCache>
            </c:strRef>
          </c:cat>
          <c:val>
            <c:numRef>
              <c:f>Figures!$B$130:$B$140</c:f>
              <c:numCache>
                <c:formatCode>General</c:formatCode>
                <c:ptCount val="11"/>
                <c:pt idx="0">
                  <c:v>707.58333000000005</c:v>
                </c:pt>
                <c:pt idx="1">
                  <c:v>229.68333000000001</c:v>
                </c:pt>
                <c:pt idx="2">
                  <c:v>710.3</c:v>
                </c:pt>
                <c:pt idx="3">
                  <c:v>641.1</c:v>
                </c:pt>
                <c:pt idx="4">
                  <c:v>751.05</c:v>
                </c:pt>
                <c:pt idx="5">
                  <c:v>644.18332999999996</c:v>
                </c:pt>
                <c:pt idx="6">
                  <c:v>729.15</c:v>
                </c:pt>
                <c:pt idx="7">
                  <c:v>379.81666999999999</c:v>
                </c:pt>
                <c:pt idx="8">
                  <c:v>292.93333000000001</c:v>
                </c:pt>
                <c:pt idx="9">
                  <c:v>847.66666999999995</c:v>
                </c:pt>
                <c:pt idx="10">
                  <c:v>883.23333000000002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BAF8-9A46-9DC3-9625BFC98828}"/>
            </c:ext>
          </c:extLst>
        </c:ser>
        <c:ser>
          <c:idx val="1"/>
          <c:order val="1"/>
          <c:tx>
            <c:strRef>
              <c:f>Figures!$C$129</c:f>
              <c:strCache>
                <c:ptCount val="1"/>
                <c:pt idx="0">
                  <c:v>Isofetamid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C00000"/>
              </a:solidFill>
              <a:ln w="127000">
                <a:solidFill>
                  <a:srgbClr val="C0000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A-E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BAF8-9A46-9DC3-9625BFC98828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A-C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BAF8-9A46-9DC3-9625BFC98828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A-E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BAF8-9A46-9DC3-9625BFC98828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A-D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BAF8-9A46-9DC3-9625BFC98828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D-F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BAF8-9A46-9DC3-9625BFC98828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r>
                      <a:rPr lang="en-US"/>
                      <a:t>B-F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BAF8-9A46-9DC3-9625BFC98828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r>
                      <a:rPr lang="en-US"/>
                      <a:t>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BAF8-9A46-9DC3-9625BFC98828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BAF8-9A46-9DC3-9625BFC98828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r>
                      <a:rPr lang="en-US"/>
                      <a:t>EF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BAF8-9A46-9DC3-9625BFC98828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r>
                      <a:rPr lang="en-US"/>
                      <a:t>A-D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BAF8-9A46-9DC3-9625BFC98828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/>
                      <a:t>A-F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6-BAF8-9A46-9DC3-9625BFC9882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Figures!$A$130:$A$140</c:f>
              <c:strCache>
                <c:ptCount val="11"/>
                <c:pt idx="0">
                  <c:v>Apr 8, 2020 (59°F)</c:v>
                </c:pt>
                <c:pt idx="1">
                  <c:v>May 14, 2020 (56°F)</c:v>
                </c:pt>
                <c:pt idx="2">
                  <c:v>June 3, 2020 (70°F)</c:v>
                </c:pt>
                <c:pt idx="3">
                  <c:v>June 11, 2020 (76°F)</c:v>
                </c:pt>
                <c:pt idx="4">
                  <c:v>July 7, 2020 (79°F)</c:v>
                </c:pt>
                <c:pt idx="5">
                  <c:v>Aug 28, 2020 (80°F)</c:v>
                </c:pt>
                <c:pt idx="6">
                  <c:v>Sept 21, 2020 (66°F)</c:v>
                </c:pt>
                <c:pt idx="7">
                  <c:v>Sept 28, 2020 (65°F)</c:v>
                </c:pt>
                <c:pt idx="8">
                  <c:v>Nov 17, 2020 (59°F)</c:v>
                </c:pt>
                <c:pt idx="9">
                  <c:v>Jan 8, 2021 (41°F)</c:v>
                </c:pt>
                <c:pt idx="10">
                  <c:v>Mar 16, 2021 (54°F)</c:v>
                </c:pt>
              </c:strCache>
            </c:strRef>
          </c:cat>
          <c:val>
            <c:numRef>
              <c:f>Figures!$C$130:$C$140</c:f>
              <c:numCache>
                <c:formatCode>General</c:formatCode>
                <c:ptCount val="11"/>
                <c:pt idx="0">
                  <c:v>485.41667000000001</c:v>
                </c:pt>
                <c:pt idx="1">
                  <c:v>682.08333000000005</c:v>
                </c:pt>
                <c:pt idx="2">
                  <c:v>475.78332999999998</c:v>
                </c:pt>
                <c:pt idx="3">
                  <c:v>628.26666999999998</c:v>
                </c:pt>
                <c:pt idx="4">
                  <c:v>176.48333</c:v>
                </c:pt>
                <c:pt idx="5">
                  <c:v>358.06666999999999</c:v>
                </c:pt>
                <c:pt idx="6">
                  <c:v>0</c:v>
                </c:pt>
                <c:pt idx="7">
                  <c:v>35.333329999999997</c:v>
                </c:pt>
                <c:pt idx="8">
                  <c:v>43.233330000000002</c:v>
                </c:pt>
                <c:pt idx="9">
                  <c:v>548.11667</c:v>
                </c:pt>
                <c:pt idx="10">
                  <c:v>445.41667000000001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7-BAF8-9A46-9DC3-9625BFC98828}"/>
            </c:ext>
          </c:extLst>
        </c:ser>
        <c:ser>
          <c:idx val="2"/>
          <c:order val="2"/>
          <c:tx>
            <c:strRef>
              <c:f>Figures!$D$129</c:f>
              <c:strCache>
                <c:ptCount val="1"/>
                <c:pt idx="0">
                  <c:v>Nontreated</c:v>
                </c:pt>
              </c:strCache>
            </c:strRef>
          </c:tx>
          <c:spPr>
            <a:ln w="31750" cap="rnd">
              <a:solidFill>
                <a:schemeClr val="tx1"/>
              </a:solidFill>
              <a:prstDash val="sysDot"/>
              <a:round/>
            </a:ln>
            <a:effectLst/>
          </c:spPr>
          <c:marker>
            <c:symbol val="none"/>
          </c:marker>
          <c:dLbls>
            <c:delete val="1"/>
          </c:dLbls>
          <c:cat>
            <c:strRef>
              <c:f>Figures!$A$130:$A$140</c:f>
              <c:strCache>
                <c:ptCount val="11"/>
                <c:pt idx="0">
                  <c:v>Apr 8, 2020 (59°F)</c:v>
                </c:pt>
                <c:pt idx="1">
                  <c:v>May 14, 2020 (56°F)</c:v>
                </c:pt>
                <c:pt idx="2">
                  <c:v>June 3, 2020 (70°F)</c:v>
                </c:pt>
                <c:pt idx="3">
                  <c:v>June 11, 2020 (76°F)</c:v>
                </c:pt>
                <c:pt idx="4">
                  <c:v>July 7, 2020 (79°F)</c:v>
                </c:pt>
                <c:pt idx="5">
                  <c:v>Aug 28, 2020 (80°F)</c:v>
                </c:pt>
                <c:pt idx="6">
                  <c:v>Sept 21, 2020 (66°F)</c:v>
                </c:pt>
                <c:pt idx="7">
                  <c:v>Sept 28, 2020 (65°F)</c:v>
                </c:pt>
                <c:pt idx="8">
                  <c:v>Nov 17, 2020 (59°F)</c:v>
                </c:pt>
                <c:pt idx="9">
                  <c:v>Jan 8, 2021 (41°F)</c:v>
                </c:pt>
                <c:pt idx="10">
                  <c:v>Mar 16, 2021 (54°F)</c:v>
                </c:pt>
              </c:strCache>
            </c:strRef>
          </c:cat>
          <c:val>
            <c:numRef>
              <c:f>Figures!$D$130:$D$140</c:f>
              <c:numCache>
                <c:formatCode>General</c:formatCode>
                <c:ptCount val="11"/>
                <c:pt idx="0">
                  <c:v>615.86667</c:v>
                </c:pt>
                <c:pt idx="1">
                  <c:v>615.86667</c:v>
                </c:pt>
                <c:pt idx="2">
                  <c:v>615.86667</c:v>
                </c:pt>
                <c:pt idx="3">
                  <c:v>615.86667</c:v>
                </c:pt>
                <c:pt idx="4">
                  <c:v>615.86667</c:v>
                </c:pt>
                <c:pt idx="5">
                  <c:v>615.86667</c:v>
                </c:pt>
                <c:pt idx="6">
                  <c:v>615.86667</c:v>
                </c:pt>
                <c:pt idx="7">
                  <c:v>615.86667</c:v>
                </c:pt>
                <c:pt idx="8">
                  <c:v>615.86667</c:v>
                </c:pt>
                <c:pt idx="9">
                  <c:v>615.86667</c:v>
                </c:pt>
                <c:pt idx="10">
                  <c:v>615.86667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8-BAF8-9A46-9DC3-9625BFC9882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2043851263"/>
        <c:axId val="2044443519"/>
      </c:lineChart>
      <c:catAx>
        <c:axId val="204385126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4443519"/>
        <c:crosses val="autoZero"/>
        <c:auto val="1"/>
        <c:lblAlgn val="ctr"/>
        <c:lblOffset val="100"/>
        <c:noMultiLvlLbl val="0"/>
      </c:catAx>
      <c:valAx>
        <c:axId val="204444351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>
                    <a:solidFill>
                      <a:schemeClr val="tx1"/>
                    </a:solidFill>
                  </a:rPr>
                  <a:t>Percent</a:t>
                </a:r>
                <a:r>
                  <a:rPr lang="en-US" sz="1200" baseline="0">
                    <a:solidFill>
                      <a:schemeClr val="tx1"/>
                    </a:solidFill>
                  </a:rPr>
                  <a:t> Spring Dead Spot AUDPC</a:t>
                </a:r>
                <a:endParaRPr lang="en-US" sz="12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4385126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July 22,</a:t>
            </a:r>
            <a:r>
              <a:rPr lang="en-US" sz="1800" baseline="0" dirty="0"/>
              <a:t> </a:t>
            </a:r>
            <a:r>
              <a:rPr lang="en-US" sz="1800" dirty="0"/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'Nozzle AUPC Count'!$B$22</c:f>
              <c:strCache>
                <c:ptCount val="1"/>
                <c:pt idx="0">
                  <c:v>Count on 22 Jul 2017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8DC-084B-A5AC-900017F2B67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8DC-084B-A5AC-900017F2B67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8DC-084B-A5AC-900017F2B67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8DC-084B-A5AC-900017F2B67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8DC-084B-A5AC-900017F2B6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'Nozzle AUPC Count'!$A$23:$A$27</c:f>
              <c:strCache>
                <c:ptCount val="5"/>
                <c:pt idx="0">
                  <c:v>Nontreated</c:v>
                </c:pt>
                <c:pt idx="1">
                  <c:v>Flood</c:v>
                </c:pt>
                <c:pt idx="2">
                  <c:v>TTI</c:v>
                </c:pt>
                <c:pt idx="3">
                  <c:v>TTJ Twin</c:v>
                </c:pt>
                <c:pt idx="4">
                  <c:v>XRFF</c:v>
                </c:pt>
              </c:strCache>
            </c:strRef>
          </c:cat>
          <c:val>
            <c:numRef>
              <c:f>'Nozzle AUPC Count'!$B$23:$B$27</c:f>
              <c:numCache>
                <c:formatCode>General</c:formatCode>
                <c:ptCount val="5"/>
                <c:pt idx="0">
                  <c:v>162</c:v>
                </c:pt>
                <c:pt idx="1">
                  <c:v>96</c:v>
                </c:pt>
                <c:pt idx="2">
                  <c:v>72</c:v>
                </c:pt>
                <c:pt idx="3">
                  <c:v>62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DC-084B-A5AC-900017F2B6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8041135"/>
        <c:axId val="1761519503"/>
      </c:barChart>
      <c:catAx>
        <c:axId val="183804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519503"/>
        <c:crosses val="autoZero"/>
        <c:auto val="1"/>
        <c:lblAlgn val="ctr"/>
        <c:lblOffset val="100"/>
        <c:noMultiLvlLbl val="0"/>
      </c:catAx>
      <c:valAx>
        <c:axId val="176151950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Dollar Spot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8041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August 2,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'Nozzle AUPC Count'!$B$35</c:f>
              <c:strCache>
                <c:ptCount val="1"/>
                <c:pt idx="0">
                  <c:v>Count on 2 August 2017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FF1-444B-B0AE-0C1F8ED3AB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FF1-444B-B0AE-0C1F8ED3AB9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FF1-444B-B0AE-0C1F8ED3AB9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FF1-444B-B0AE-0C1F8ED3AB9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FF1-444B-B0AE-0C1F8ED3A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'Nozzle AUPC Count'!$A$36:$A$40</c:f>
              <c:strCache>
                <c:ptCount val="5"/>
                <c:pt idx="0">
                  <c:v>Nontreated</c:v>
                </c:pt>
                <c:pt idx="1">
                  <c:v>Flood</c:v>
                </c:pt>
                <c:pt idx="2">
                  <c:v>TTI</c:v>
                </c:pt>
                <c:pt idx="3">
                  <c:v>TTJ Twin</c:v>
                </c:pt>
                <c:pt idx="4">
                  <c:v>XRFF</c:v>
                </c:pt>
              </c:strCache>
            </c:strRef>
          </c:cat>
          <c:val>
            <c:numRef>
              <c:f>'Nozzle AUPC Count'!$B$36:$B$40</c:f>
              <c:numCache>
                <c:formatCode>General</c:formatCode>
                <c:ptCount val="5"/>
                <c:pt idx="0">
                  <c:v>234</c:v>
                </c:pt>
                <c:pt idx="1">
                  <c:v>179</c:v>
                </c:pt>
                <c:pt idx="2">
                  <c:v>174</c:v>
                </c:pt>
                <c:pt idx="3">
                  <c:v>118</c:v>
                </c:pt>
                <c:pt idx="4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F1-444B-B0AE-0C1F8ED3AB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9852255"/>
        <c:axId val="1829930591"/>
      </c:barChart>
      <c:catAx>
        <c:axId val="182985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930591"/>
        <c:crosses val="autoZero"/>
        <c:auto val="1"/>
        <c:lblAlgn val="ctr"/>
        <c:lblOffset val="100"/>
        <c:noMultiLvlLbl val="0"/>
      </c:catAx>
      <c:valAx>
        <c:axId val="182993059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Dollar Spot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852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July 22,</a:t>
            </a:r>
            <a:r>
              <a:rPr lang="en-US" sz="1800" baseline="0" dirty="0"/>
              <a:t> </a:t>
            </a:r>
            <a:r>
              <a:rPr lang="en-US" sz="1800" dirty="0"/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'Nozzle AUPC Count'!$B$22</c:f>
              <c:strCache>
                <c:ptCount val="1"/>
                <c:pt idx="0">
                  <c:v>Count on 22 Jul 2017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8DC-084B-A5AC-900017F2B67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8DC-084B-A5AC-900017F2B67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8DC-084B-A5AC-900017F2B67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8DC-084B-A5AC-900017F2B67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8DC-084B-A5AC-900017F2B6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'Nozzle AUPC Count'!$A$23:$A$27</c:f>
              <c:strCache>
                <c:ptCount val="5"/>
                <c:pt idx="0">
                  <c:v>Nontreated</c:v>
                </c:pt>
                <c:pt idx="1">
                  <c:v>Flood</c:v>
                </c:pt>
                <c:pt idx="2">
                  <c:v>TTI</c:v>
                </c:pt>
                <c:pt idx="3">
                  <c:v>TTJ Twin</c:v>
                </c:pt>
                <c:pt idx="4">
                  <c:v>XRFF</c:v>
                </c:pt>
              </c:strCache>
            </c:strRef>
          </c:cat>
          <c:val>
            <c:numRef>
              <c:f>'Nozzle AUPC Count'!$B$23:$B$27</c:f>
              <c:numCache>
                <c:formatCode>General</c:formatCode>
                <c:ptCount val="5"/>
                <c:pt idx="0">
                  <c:v>162</c:v>
                </c:pt>
                <c:pt idx="1">
                  <c:v>96</c:v>
                </c:pt>
                <c:pt idx="2">
                  <c:v>72</c:v>
                </c:pt>
                <c:pt idx="3">
                  <c:v>62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DC-084B-A5AC-900017F2B6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8041135"/>
        <c:axId val="1761519503"/>
      </c:barChart>
      <c:catAx>
        <c:axId val="183804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519503"/>
        <c:crosses val="autoZero"/>
        <c:auto val="1"/>
        <c:lblAlgn val="ctr"/>
        <c:lblOffset val="100"/>
        <c:noMultiLvlLbl val="0"/>
      </c:catAx>
      <c:valAx>
        <c:axId val="176151950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Dollar Spot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8041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August 2,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'Nozzle AUPC Count'!$B$35</c:f>
              <c:strCache>
                <c:ptCount val="1"/>
                <c:pt idx="0">
                  <c:v>Count on 2 August 2017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FF1-444B-B0AE-0C1F8ED3AB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FF1-444B-B0AE-0C1F8ED3AB9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FF1-444B-B0AE-0C1F8ED3AB9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FF1-444B-B0AE-0C1F8ED3AB9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FF1-444B-B0AE-0C1F8ED3A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'Nozzle AUPC Count'!$A$36:$A$40</c:f>
              <c:strCache>
                <c:ptCount val="5"/>
                <c:pt idx="0">
                  <c:v>Nontreated</c:v>
                </c:pt>
                <c:pt idx="1">
                  <c:v>Flood</c:v>
                </c:pt>
                <c:pt idx="2">
                  <c:v>TTI</c:v>
                </c:pt>
                <c:pt idx="3">
                  <c:v>TTJ Twin</c:v>
                </c:pt>
                <c:pt idx="4">
                  <c:v>XRFF</c:v>
                </c:pt>
              </c:strCache>
            </c:strRef>
          </c:cat>
          <c:val>
            <c:numRef>
              <c:f>'Nozzle AUPC Count'!$B$36:$B$40</c:f>
              <c:numCache>
                <c:formatCode>General</c:formatCode>
                <c:ptCount val="5"/>
                <c:pt idx="0">
                  <c:v>234</c:v>
                </c:pt>
                <c:pt idx="1">
                  <c:v>179</c:v>
                </c:pt>
                <c:pt idx="2">
                  <c:v>174</c:v>
                </c:pt>
                <c:pt idx="3">
                  <c:v>118</c:v>
                </c:pt>
                <c:pt idx="4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F1-444B-B0AE-0C1F8ED3AB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9852255"/>
        <c:axId val="1829930591"/>
      </c:barChart>
      <c:catAx>
        <c:axId val="182985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930591"/>
        <c:crosses val="autoZero"/>
        <c:auto val="1"/>
        <c:lblAlgn val="ctr"/>
        <c:lblOffset val="100"/>
        <c:noMultiLvlLbl val="0"/>
      </c:catAx>
      <c:valAx>
        <c:axId val="182993059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Dollar Spot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852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July 22,</a:t>
            </a:r>
            <a:r>
              <a:rPr lang="en-US" sz="1800" baseline="0" dirty="0"/>
              <a:t> </a:t>
            </a:r>
            <a:r>
              <a:rPr lang="en-US" sz="1800" dirty="0"/>
              <a:t>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'Nozzle AUPC Count'!$B$22</c:f>
              <c:strCache>
                <c:ptCount val="1"/>
                <c:pt idx="0">
                  <c:v>Count on 22 Jul 2017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88DC-084B-A5AC-900017F2B67D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88DC-084B-A5AC-900017F2B67D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88DC-084B-A5AC-900017F2B67D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88DC-084B-A5AC-900017F2B67D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88DC-084B-A5AC-900017F2B67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'Nozzle AUPC Count'!$A$23:$A$27</c:f>
              <c:strCache>
                <c:ptCount val="5"/>
                <c:pt idx="0">
                  <c:v>Nontreated</c:v>
                </c:pt>
                <c:pt idx="1">
                  <c:v>Flood</c:v>
                </c:pt>
                <c:pt idx="2">
                  <c:v>TTI</c:v>
                </c:pt>
                <c:pt idx="3">
                  <c:v>TTJ Twin</c:v>
                </c:pt>
                <c:pt idx="4">
                  <c:v>XRFF</c:v>
                </c:pt>
              </c:strCache>
            </c:strRef>
          </c:cat>
          <c:val>
            <c:numRef>
              <c:f>'Nozzle AUPC Count'!$B$23:$B$27</c:f>
              <c:numCache>
                <c:formatCode>General</c:formatCode>
                <c:ptCount val="5"/>
                <c:pt idx="0">
                  <c:v>162</c:v>
                </c:pt>
                <c:pt idx="1">
                  <c:v>96</c:v>
                </c:pt>
                <c:pt idx="2">
                  <c:v>72</c:v>
                </c:pt>
                <c:pt idx="3">
                  <c:v>62</c:v>
                </c:pt>
                <c:pt idx="4">
                  <c:v>51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88DC-084B-A5AC-900017F2B67D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38041135"/>
        <c:axId val="1761519503"/>
      </c:barChart>
      <c:catAx>
        <c:axId val="18380411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61519503"/>
        <c:crosses val="autoZero"/>
        <c:auto val="1"/>
        <c:lblAlgn val="ctr"/>
        <c:lblOffset val="100"/>
        <c:noMultiLvlLbl val="0"/>
      </c:catAx>
      <c:valAx>
        <c:axId val="1761519503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Dollar Spot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380411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en-US" sz="1800" dirty="0"/>
              <a:t>August 2, 2017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'Nozzle AUPC Count'!$B$35</c:f>
              <c:strCache>
                <c:ptCount val="1"/>
                <c:pt idx="0">
                  <c:v>Count on 2 August 2017</c:v>
                </c:pt>
              </c:strCache>
            </c:strRef>
          </c:tx>
          <c:spPr>
            <a:solidFill>
              <a:schemeClr val="tx1"/>
            </a:solidFill>
            <a:ln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0-3FF1-444B-B0AE-0C1F8ED3AB9C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3FF1-444B-B0AE-0C1F8ED3AB9C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3FF1-444B-B0AE-0C1F8ED3AB9C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3FF1-444B-B0AE-0C1F8ED3AB9C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/>
                      <a:t>bc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3FF1-444B-B0AE-0C1F8ED3AB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'Nozzle AUPC Count'!$A$36:$A$40</c:f>
              <c:strCache>
                <c:ptCount val="5"/>
                <c:pt idx="0">
                  <c:v>Nontreated</c:v>
                </c:pt>
                <c:pt idx="1">
                  <c:v>Flood</c:v>
                </c:pt>
                <c:pt idx="2">
                  <c:v>TTI</c:v>
                </c:pt>
                <c:pt idx="3">
                  <c:v>TTJ Twin</c:v>
                </c:pt>
                <c:pt idx="4">
                  <c:v>XRFF</c:v>
                </c:pt>
              </c:strCache>
            </c:strRef>
          </c:cat>
          <c:val>
            <c:numRef>
              <c:f>'Nozzle AUPC Count'!$B$36:$B$40</c:f>
              <c:numCache>
                <c:formatCode>General</c:formatCode>
                <c:ptCount val="5"/>
                <c:pt idx="0">
                  <c:v>234</c:v>
                </c:pt>
                <c:pt idx="1">
                  <c:v>179</c:v>
                </c:pt>
                <c:pt idx="2">
                  <c:v>174</c:v>
                </c:pt>
                <c:pt idx="3">
                  <c:v>118</c:v>
                </c:pt>
                <c:pt idx="4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3FF1-444B-B0AE-0C1F8ED3AB9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29852255"/>
        <c:axId val="1829930591"/>
      </c:barChart>
      <c:catAx>
        <c:axId val="182985225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930591"/>
        <c:crosses val="autoZero"/>
        <c:auto val="1"/>
        <c:lblAlgn val="ctr"/>
        <c:lblOffset val="100"/>
        <c:noMultiLvlLbl val="0"/>
      </c:catAx>
      <c:valAx>
        <c:axId val="1829930591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200"/>
                  <a:t>Dollar Spot Count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2985225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Dollar Spot AUDPC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4C-2B47-B932-72303AD761A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4C-2B47-B932-72303AD761A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4C-2B47-B932-72303AD761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54C-2B47-B932-72303AD761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54C-2B47-B932-72303AD761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54C-2B47-B932-72303AD761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Nontreated</c:v>
                </c:pt>
                <c:pt idx="1">
                  <c:v>Secure at 0.5 gal/1000</c:v>
                </c:pt>
                <c:pt idx="2">
                  <c:v>Secure at 2 gal/1000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728.7</c:v>
                </c:pt>
                <c:pt idx="1">
                  <c:v>209</c:v>
                </c:pt>
                <c:pt idx="2">
                  <c:v>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4C-2B47-B932-72303AD761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2742735"/>
        <c:axId val="872744383"/>
      </c:barChart>
      <c:catAx>
        <c:axId val="87274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744383"/>
        <c:crosses val="autoZero"/>
        <c:auto val="1"/>
        <c:lblAlgn val="ctr"/>
        <c:lblOffset val="100"/>
        <c:noMultiLvlLbl val="0"/>
      </c:catAx>
      <c:valAx>
        <c:axId val="87274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Dollar Spot</a:t>
                </a:r>
                <a:r>
                  <a:rPr lang="en-US" sz="1400" baseline="0">
                    <a:solidFill>
                      <a:schemeClr val="tx1"/>
                    </a:solidFill>
                  </a:rPr>
                  <a:t> AUDPC</a:t>
                </a:r>
                <a:endParaRPr lang="en-US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74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Dollar Spot AUDPC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54C-2B47-B932-72303AD761AE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54C-2B47-B932-72303AD761AE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54C-2B47-B932-72303AD761AE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en-US"/>
                      <a:t>A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654C-2B47-B932-72303AD761AE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/>
                      <a:t>B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654C-2B47-B932-72303AD761A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/>
                      <a:t>C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654C-2B47-B932-72303AD761A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Sheet1!$A$2:$A$4</c:f>
              <c:strCache>
                <c:ptCount val="3"/>
                <c:pt idx="0">
                  <c:v>Nontreated</c:v>
                </c:pt>
                <c:pt idx="1">
                  <c:v>Secure at 0.5 gal/1000</c:v>
                </c:pt>
                <c:pt idx="2">
                  <c:v>Secure at 2 gal/1000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728.7</c:v>
                </c:pt>
                <c:pt idx="1">
                  <c:v>209</c:v>
                </c:pt>
                <c:pt idx="2">
                  <c:v>21.5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54C-2B47-B932-72303AD761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872742735"/>
        <c:axId val="872744383"/>
      </c:barChart>
      <c:catAx>
        <c:axId val="87274273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solidFill>
              <a:schemeClr val="tx1"/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744383"/>
        <c:crosses val="autoZero"/>
        <c:auto val="1"/>
        <c:lblAlgn val="ctr"/>
        <c:lblOffset val="100"/>
        <c:noMultiLvlLbl val="0"/>
      </c:catAx>
      <c:valAx>
        <c:axId val="87274438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400">
                    <a:solidFill>
                      <a:schemeClr val="tx1"/>
                    </a:solidFill>
                  </a:rPr>
                  <a:t>Dollar Spot</a:t>
                </a:r>
                <a:r>
                  <a:rPr lang="en-US" sz="1400" baseline="0">
                    <a:solidFill>
                      <a:schemeClr val="tx1"/>
                    </a:solidFill>
                  </a:rPr>
                  <a:t> AUDPC</a:t>
                </a:r>
                <a:endParaRPr lang="en-US" sz="1400">
                  <a:solidFill>
                    <a:schemeClr val="tx1"/>
                  </a:solidFill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4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87274273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0089C1-3054-D14C-9D03-32A46A4D1A61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E05A3-847F-E444-BA98-A6616E043B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024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6DCEDB-A391-EF46-8A0F-6A7238FF648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596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99ED5D-7DD8-4BE7-34D6-62A723F176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7CBFAC-3F04-628C-B40D-975CA1161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B52BB4-A0A8-F1A1-DF5C-202DF605F8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F4A35-D589-E7C0-7719-E585B3E9A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073D81-0403-25DD-749E-6D9848A4B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9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5558-74BA-761D-EF50-629556C90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63164-75CF-7E9C-F338-86C2EB35CE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5117B-143E-420B-C3D8-372832911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EC4814-C45F-35F4-9B1F-0644C50265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3F48F-335A-809F-42C8-67781D55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60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D223C1-039D-FD5C-0B41-87B74EAB6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22B36A-C5AF-BF5E-9432-494CECD04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55554-65EB-4D63-5C30-B78E5700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D0A03-5A03-6A6F-1A46-0DCA09D4B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334AA7-D069-5587-C9D3-94E150EC7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23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62109-DAA4-B948-C61D-E1CBB46FD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1A35DB-51E7-1F90-EB83-DF3CEF20ED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FCAA3E-B299-37F2-33AF-6EC11185F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63007-88B5-93AA-FFEB-E291335F6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0D89A-BD2B-4669-4971-E0382897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9017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5F933-D083-2EF7-7A02-4068FFD1F6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311957-08F3-2ADE-548F-8172A1A085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A6F84A-42A8-F16A-081F-CB0482680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322CB7-DF7F-C516-4958-2FDE1CA31E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3D6EF2-588F-8AA2-A408-126D8AE5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3765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536C99-12CD-6175-9D1D-0D109D9FE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6A2AD-DDA7-2A60-8D8C-6CE11C0C35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0B2797-2DE7-DE51-0909-BFC32CA766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BEC88-FAF6-7B6F-268B-F86036F8C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1DB7F4-DDAA-4189-E753-C4BDB04DE7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105040-9E7E-574D-ED60-EB85A14DC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3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74108-07F3-FB9C-B19A-CDBCBBF014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E01C00-153D-D809-26C2-CAEBBCD10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8F38EE-50B4-876B-0711-E6D33577F4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584FE78-0E05-8E18-C656-DA40FCEA6B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CF48BF8-8788-20BF-334F-CB0E85161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BD344C-A9EB-4B23-0F47-DA6D9E709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8DC66E-8128-D1E5-05B4-1B2356A83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75F41A-241E-AA01-222C-F159AE957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631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108042-0EEB-8463-8E6E-C80FBC86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0B9909-B97D-0A76-858F-AC627A50A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F979D7-3C91-00E0-23DF-BDACC52EB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5E5280-F63E-6F66-6DBF-F2B106D124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358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E7BB119-1246-46C1-FC67-CA11BD7E4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6F7539-17E9-F5D7-BE9F-38BDB0CE8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D3D9D-FE46-15A1-6991-4FFB88177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92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673D1-3EC9-3407-0260-4D50B5633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2EF2F-382A-28F4-1C43-47D54FEB6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A26F9-62AB-8F23-2AD1-EB8EDF477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29DF3-3A55-6247-F326-3922ECFB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206888-76A4-FA07-70B2-598699BA9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3AFBEA-07E1-E3F2-73DC-15CA1E7FA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0880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8ACCF-B7EE-5013-A914-9D94BC03A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29A5440-F148-82EF-7B30-235C9C59AA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9FD810-4DBA-C6B7-DFE9-0B8BD3FC99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7B22BB1-4D18-4550-FAE4-E9F92E2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EDBA4B-AF40-CC2E-9C64-D1E3435BE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3E80B9-E645-658A-E718-EE83DB5B08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168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73A9F8F-F2DD-6D6F-5694-71EA56151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14CC6B-1282-F1C0-69BC-406B33BC4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B81C1-AE63-4806-C1D8-0CE68775D9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58BE97-4E11-284D-AD6D-58905D4E710E}" type="datetimeFigureOut">
              <a:rPr lang="en-US" smtClean="0"/>
              <a:t>2/14/23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D7AEFE-3D03-E216-26B6-AA21095880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F9EEB8-E98A-CBA6-D891-C102BD7A88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99DE59-E3B5-B14D-8140-43162FDBC1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242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5CC9E67-051A-F248-82BF-2DE14FAF53BE}"/>
              </a:ext>
            </a:extLst>
          </p:cNvPr>
          <p:cNvSpPr txBox="1">
            <a:spLocks/>
          </p:cNvSpPr>
          <p:nvPr/>
        </p:nvSpPr>
        <p:spPr>
          <a:xfrm>
            <a:off x="1164610" y="1210527"/>
            <a:ext cx="9862780" cy="140628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Getting the Most Out of Your Fungicide Applications</a:t>
            </a:r>
            <a:endParaRPr lang="en-US" sz="36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B169AA3-F40C-384A-B4D8-D974D02CC0CB}"/>
              </a:ext>
            </a:extLst>
          </p:cNvPr>
          <p:cNvSpPr txBox="1">
            <a:spLocks/>
          </p:cNvSpPr>
          <p:nvPr/>
        </p:nvSpPr>
        <p:spPr>
          <a:xfrm>
            <a:off x="3748035" y="2468528"/>
            <a:ext cx="4695930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000" dirty="0"/>
              <a:t>Wendell Hutchens, Ph.D.</a:t>
            </a:r>
          </a:p>
          <a:p>
            <a:pPr marL="0" indent="0" algn="ctr">
              <a:buNone/>
            </a:pPr>
            <a:r>
              <a:rPr lang="en-US" sz="2000" dirty="0"/>
              <a:t>Assistant Professor of Turfgrass Science</a:t>
            </a:r>
          </a:p>
          <a:p>
            <a:pPr marL="0" indent="0" algn="ctr">
              <a:buNone/>
            </a:pPr>
            <a:r>
              <a:rPr lang="en-US" sz="2000" dirty="0"/>
              <a:t>University of Arkansas</a:t>
            </a:r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D09913CC-F9A3-3BAA-C70B-DCEB82CA75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Right time, right spot">
            <a:extLst>
              <a:ext uri="{FF2B5EF4-FFF2-40B4-BE49-F238E27FC236}">
                <a16:creationId xmlns:a16="http://schemas.microsoft.com/office/drawing/2014/main" id="{1E6057F3-3D18-0753-FD5C-9D2DFE3957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6"/>
          <a:stretch/>
        </p:blipFill>
        <p:spPr bwMode="auto">
          <a:xfrm>
            <a:off x="2830401" y="3929167"/>
            <a:ext cx="3666133" cy="256049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5C1BA0D-C1C6-77FF-8295-24DCC4A96E3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692" t="11584" r="17251"/>
          <a:stretch/>
        </p:blipFill>
        <p:spPr>
          <a:xfrm rot="5400000">
            <a:off x="9496414" y="4041058"/>
            <a:ext cx="2567097" cy="2330115"/>
          </a:xfrm>
          <a:prstGeom prst="rect">
            <a:avLst/>
          </a:prstGeom>
          <a:ln w="9525">
            <a:solidFill>
              <a:schemeClr val="dk1"/>
            </a:solidFill>
          </a:ln>
        </p:spPr>
      </p:pic>
      <p:pic>
        <p:nvPicPr>
          <p:cNvPr id="2" name="Picture 2" descr="Image">
            <a:extLst>
              <a:ext uri="{FF2B5EF4-FFF2-40B4-BE49-F238E27FC236}">
                <a16:creationId xmlns:a16="http://schemas.microsoft.com/office/drawing/2014/main" id="{D54C9366-360D-11BD-019A-D449B4D8E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9661" y="3922568"/>
            <a:ext cx="2132117" cy="25670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Image">
            <a:extLst>
              <a:ext uri="{FF2B5EF4-FFF2-40B4-BE49-F238E27FC236}">
                <a16:creationId xmlns:a16="http://schemas.microsoft.com/office/drawing/2014/main" id="{50C0990A-96AB-FD51-4FC0-1F33C9582D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b="8889"/>
          <a:stretch/>
        </p:blipFill>
        <p:spPr bwMode="auto">
          <a:xfrm>
            <a:off x="371436" y="3925868"/>
            <a:ext cx="1965838" cy="256709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9181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Fungicide Applications for Root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Root diseases are a major issue in turfgrass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Optimal application methods for root diseases include:</a:t>
            </a:r>
          </a:p>
          <a:p>
            <a:pPr lvl="1"/>
            <a:r>
              <a:rPr lang="en-US" dirty="0"/>
              <a:t>Spraying at high carrier volumes (2-4 gal/1,000 ft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Irrigating after application</a:t>
            </a:r>
          </a:p>
          <a:p>
            <a:pPr lvl="1"/>
            <a:r>
              <a:rPr lang="en-US" dirty="0"/>
              <a:t>Tank-mixing soil surfactants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25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Hypotheses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/>
          <a:lstStyle/>
          <a:p>
            <a:r>
              <a:rPr lang="en-US" dirty="0"/>
              <a:t>Post-application irrigation will increase downward movement of fungicides thereby increasing fungicide efficacy against root disease.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Applying soil surfactants will increase downward movement of fungicides and increase efficacy against root disease.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25499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33D6D1D4-431A-0630-8EEE-85CCB7626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31110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66CA3042-1175-CF99-A09F-F3C2C6E8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32289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186124C-00E1-B14F-9D2E-9723EEF27F65}"/>
              </a:ext>
            </a:extLst>
          </p:cNvPr>
          <p:cNvSpPr/>
          <p:nvPr/>
        </p:nvSpPr>
        <p:spPr>
          <a:xfrm rot="10800000">
            <a:off x="2170443" y="1373272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4AB4902-85AD-9444-981D-CE600F889E85}"/>
              </a:ext>
            </a:extLst>
          </p:cNvPr>
          <p:cNvSpPr/>
          <p:nvPr/>
        </p:nvSpPr>
        <p:spPr>
          <a:xfrm rot="10800000">
            <a:off x="4483240" y="1373273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8940C6F-F67A-674B-AE01-3506A5ACCF50}"/>
              </a:ext>
            </a:extLst>
          </p:cNvPr>
          <p:cNvSpPr/>
          <p:nvPr/>
        </p:nvSpPr>
        <p:spPr>
          <a:xfrm rot="10800000">
            <a:off x="6796037" y="1373273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F886C9-0392-B04E-B050-694C02ECC331}"/>
              </a:ext>
            </a:extLst>
          </p:cNvPr>
          <p:cNvSpPr/>
          <p:nvPr/>
        </p:nvSpPr>
        <p:spPr>
          <a:xfrm rot="10800000">
            <a:off x="9108829" y="1373272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BC089F01-6517-5FDC-F352-163DB9B6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887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186124C-00E1-B14F-9D2E-9723EEF27F65}"/>
              </a:ext>
            </a:extLst>
          </p:cNvPr>
          <p:cNvSpPr/>
          <p:nvPr/>
        </p:nvSpPr>
        <p:spPr>
          <a:xfrm rot="10800000">
            <a:off x="2170443" y="1373272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4AB4902-85AD-9444-981D-CE600F889E85}"/>
              </a:ext>
            </a:extLst>
          </p:cNvPr>
          <p:cNvSpPr/>
          <p:nvPr/>
        </p:nvSpPr>
        <p:spPr>
          <a:xfrm rot="10800000">
            <a:off x="4483240" y="1373273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8940C6F-F67A-674B-AE01-3506A5ACCF50}"/>
              </a:ext>
            </a:extLst>
          </p:cNvPr>
          <p:cNvSpPr/>
          <p:nvPr/>
        </p:nvSpPr>
        <p:spPr>
          <a:xfrm rot="10800000">
            <a:off x="6796037" y="1373273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F886C9-0392-B04E-B050-694C02ECC331}"/>
              </a:ext>
            </a:extLst>
          </p:cNvPr>
          <p:cNvSpPr/>
          <p:nvPr/>
        </p:nvSpPr>
        <p:spPr>
          <a:xfrm rot="10800000">
            <a:off x="9108829" y="1373272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49C3D2-95C4-FD45-8B3E-4B0477F62CAF}"/>
              </a:ext>
            </a:extLst>
          </p:cNvPr>
          <p:cNvSpPr txBox="1"/>
          <p:nvPr/>
        </p:nvSpPr>
        <p:spPr>
          <a:xfrm>
            <a:off x="969963" y="2795952"/>
            <a:ext cx="10250487" cy="191923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239DE8-57C5-D646-8A24-6EBA2CE1F8E7}"/>
              </a:ext>
            </a:extLst>
          </p:cNvPr>
          <p:cNvSpPr txBox="1"/>
          <p:nvPr/>
        </p:nvSpPr>
        <p:spPr>
          <a:xfrm>
            <a:off x="11294347" y="3570903"/>
            <a:ext cx="7837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 in.</a:t>
            </a:r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EA21820A-E357-72EC-3240-60F7B119DD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30067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&#10;&#10;Description automatically generated">
            <a:extLst>
              <a:ext uri="{FF2B5EF4-FFF2-40B4-BE49-F238E27FC236}">
                <a16:creationId xmlns:a16="http://schemas.microsoft.com/office/drawing/2014/main" id="{AE5EF4F4-5314-4B46-9678-F45B6EA7B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7452" y="995122"/>
            <a:ext cx="8637095" cy="5669094"/>
          </a:xfrm>
          <a:prstGeom prst="rect">
            <a:avLst/>
          </a:prstGeom>
        </p:spPr>
      </p:pic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BB00A566-E9C5-A33E-7909-5F7C4D170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080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Study 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/>
              <a:t>Study 1: </a:t>
            </a:r>
            <a:r>
              <a:rPr lang="en-US" dirty="0"/>
              <a:t>Determine how various post-application irrigation amounts (0, 1/8, 1/4, 1/2, and 1 in.) affect fungicide movement in a bare 90% sand/10% peat moss (v/v) putting green mix using: </a:t>
            </a:r>
          </a:p>
          <a:p>
            <a:pPr lvl="1"/>
            <a:r>
              <a:rPr lang="en-US" baseline="30000" dirty="0"/>
              <a:t>14</a:t>
            </a:r>
            <a:r>
              <a:rPr lang="en-US" dirty="0"/>
              <a:t>C tebuconazole</a:t>
            </a:r>
          </a:p>
          <a:p>
            <a:pPr lvl="1"/>
            <a:r>
              <a:rPr lang="en-US" baseline="30000" dirty="0"/>
              <a:t>14</a:t>
            </a:r>
            <a:r>
              <a:rPr lang="en-US" dirty="0"/>
              <a:t>C myclobutanil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b="1" dirty="0"/>
              <a:t>Study 2: </a:t>
            </a:r>
            <a:r>
              <a:rPr lang="en-US" dirty="0"/>
              <a:t>Determine the effects of pre-treating soil three times biweekly with three different soil surfactants on </a:t>
            </a:r>
            <a:r>
              <a:rPr lang="en-US" baseline="30000" dirty="0"/>
              <a:t>14</a:t>
            </a:r>
            <a:r>
              <a:rPr lang="en-US" dirty="0"/>
              <a:t>C myclobutanil and solution movement.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b="1" dirty="0"/>
              <a:t>Study 3: </a:t>
            </a:r>
            <a:r>
              <a:rPr lang="en-US" dirty="0"/>
              <a:t>Examine how various post-application irrigation amounts (0, 1/10, 1/8, and 1/4 in.) affect summer patch (</a:t>
            </a:r>
            <a:r>
              <a:rPr lang="en-US" i="1" dirty="0"/>
              <a:t>Magnaporthiopsis poae</a:t>
            </a:r>
            <a:r>
              <a:rPr lang="en-US" dirty="0"/>
              <a:t>) control on ‘Penn A-4’ creeping bentgrass when treated with azoxystrobin. 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6639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6449-3954-248F-1E36-DED736EB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Materials and Methods: Studies 1 &amp; 2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227621A8-F9CF-8DF4-B58E-7356A31A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E3758-D0F8-A926-A951-A430686E6A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0202" y="1584672"/>
            <a:ext cx="9191595" cy="512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493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>
            <a:extLst>
              <a:ext uri="{FF2B5EF4-FFF2-40B4-BE49-F238E27FC236}">
                <a16:creationId xmlns:a16="http://schemas.microsoft.com/office/drawing/2014/main" id="{2E50DA6B-7165-784A-BDE2-A9FF89655D81}"/>
              </a:ext>
            </a:extLst>
          </p:cNvPr>
          <p:cNvSpPr/>
          <p:nvPr/>
        </p:nvSpPr>
        <p:spPr>
          <a:xfrm>
            <a:off x="4938824" y="1702381"/>
            <a:ext cx="1392865" cy="3615069"/>
          </a:xfrm>
          <a:prstGeom prst="ca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80E8C8-D7B8-8845-A19C-662817AD9643}"/>
              </a:ext>
            </a:extLst>
          </p:cNvPr>
          <p:cNvSpPr/>
          <p:nvPr/>
        </p:nvSpPr>
        <p:spPr>
          <a:xfrm>
            <a:off x="5249618" y="1351506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2C4471-6D54-EE43-8C2C-2F0CDBED5799}"/>
              </a:ext>
            </a:extLst>
          </p:cNvPr>
          <p:cNvSpPr/>
          <p:nvPr/>
        </p:nvSpPr>
        <p:spPr>
          <a:xfrm>
            <a:off x="5907272" y="1353878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71B3F0-E1C1-A943-8D71-961E93771F88}"/>
              </a:ext>
            </a:extLst>
          </p:cNvPr>
          <p:cNvSpPr/>
          <p:nvPr/>
        </p:nvSpPr>
        <p:spPr>
          <a:xfrm>
            <a:off x="5552750" y="1144771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503A3E7-E3DE-3146-9030-2414E6FCDE07}"/>
              </a:ext>
            </a:extLst>
          </p:cNvPr>
          <p:cNvSpPr/>
          <p:nvPr/>
        </p:nvSpPr>
        <p:spPr>
          <a:xfrm rot="10591439">
            <a:off x="6815469" y="2340601"/>
            <a:ext cx="1371600" cy="531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A11953A-ABE9-EF45-A887-8FB996174FB3}"/>
              </a:ext>
            </a:extLst>
          </p:cNvPr>
          <p:cNvSpPr/>
          <p:nvPr/>
        </p:nvSpPr>
        <p:spPr>
          <a:xfrm rot="10591439">
            <a:off x="6411434" y="1178775"/>
            <a:ext cx="1371600" cy="531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8E584-4A1B-A642-853E-5E4A39182D25}"/>
              </a:ext>
            </a:extLst>
          </p:cNvPr>
          <p:cNvSpPr txBox="1"/>
          <p:nvPr/>
        </p:nvSpPr>
        <p:spPr>
          <a:xfrm>
            <a:off x="7797888" y="980818"/>
            <a:ext cx="17501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Pesticide was applied to the soil column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51564-2D93-3E46-9690-120BE313ADF9}"/>
              </a:ext>
            </a:extLst>
          </p:cNvPr>
          <p:cNvSpPr txBox="1"/>
          <p:nvPr/>
        </p:nvSpPr>
        <p:spPr>
          <a:xfrm>
            <a:off x="8277030" y="2421749"/>
            <a:ext cx="14311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</a:t>
            </a:r>
          </a:p>
        </p:txBody>
      </p:sp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3BCB5D16-ADE4-F758-C948-6669018CF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1540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B41-7C80-FA93-24E1-E155AB3B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Considerations for managing turf diseases with fungicides…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EFDD-8B34-47DB-2F7B-F62FA7DEC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14992"/>
            <a:ext cx="10515600" cy="4351338"/>
          </a:xfrm>
        </p:spPr>
        <p:txBody>
          <a:bodyPr/>
          <a:lstStyle/>
          <a:p>
            <a:r>
              <a:rPr lang="en-US" dirty="0"/>
              <a:t>Properly identify the disease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Select the proper fungicide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Apply the fungicide at the correct timing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Apply the fungicide with the correct application method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F8508128-6924-770E-7AEE-DE8CF896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close up of a green plant&#10;&#10;Description automatically generated">
            <a:extLst>
              <a:ext uri="{FF2B5EF4-FFF2-40B4-BE49-F238E27FC236}">
                <a16:creationId xmlns:a16="http://schemas.microsoft.com/office/drawing/2014/main" id="{E8F549C7-A636-A102-28D5-378B93518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8696449" y="2460535"/>
            <a:ext cx="3686065" cy="27645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665ADA-265D-1743-2F58-958B9D4FA213}"/>
              </a:ext>
            </a:extLst>
          </p:cNvPr>
          <p:cNvSpPr txBox="1"/>
          <p:nvPr/>
        </p:nvSpPr>
        <p:spPr>
          <a:xfrm>
            <a:off x="9566602" y="1626890"/>
            <a:ext cx="19457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Disease???</a:t>
            </a:r>
          </a:p>
        </p:txBody>
      </p:sp>
    </p:spTree>
    <p:extLst>
      <p:ext uri="{BB962C8B-B14F-4D97-AF65-F5344CB8AC3E}">
        <p14:creationId xmlns:p14="http://schemas.microsoft.com/office/powerpoint/2010/main" val="376461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>
            <a:extLst>
              <a:ext uri="{FF2B5EF4-FFF2-40B4-BE49-F238E27FC236}">
                <a16:creationId xmlns:a16="http://schemas.microsoft.com/office/drawing/2014/main" id="{2E50DA6B-7165-784A-BDE2-A9FF89655D81}"/>
              </a:ext>
            </a:extLst>
          </p:cNvPr>
          <p:cNvSpPr/>
          <p:nvPr/>
        </p:nvSpPr>
        <p:spPr>
          <a:xfrm>
            <a:off x="4938824" y="1702381"/>
            <a:ext cx="1392865" cy="3615069"/>
          </a:xfrm>
          <a:prstGeom prst="ca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80E8C8-D7B8-8845-A19C-662817AD9643}"/>
              </a:ext>
            </a:extLst>
          </p:cNvPr>
          <p:cNvSpPr/>
          <p:nvPr/>
        </p:nvSpPr>
        <p:spPr>
          <a:xfrm>
            <a:off x="5249618" y="684277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2C4471-6D54-EE43-8C2C-2F0CDBED5799}"/>
              </a:ext>
            </a:extLst>
          </p:cNvPr>
          <p:cNvSpPr/>
          <p:nvPr/>
        </p:nvSpPr>
        <p:spPr>
          <a:xfrm>
            <a:off x="5813352" y="716172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71B3F0-E1C1-A943-8D71-961E93771F88}"/>
              </a:ext>
            </a:extLst>
          </p:cNvPr>
          <p:cNvSpPr/>
          <p:nvPr/>
        </p:nvSpPr>
        <p:spPr>
          <a:xfrm>
            <a:off x="5531485" y="691364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503A3E7-E3DE-3146-9030-2414E6FCDE07}"/>
              </a:ext>
            </a:extLst>
          </p:cNvPr>
          <p:cNvSpPr/>
          <p:nvPr/>
        </p:nvSpPr>
        <p:spPr>
          <a:xfrm rot="11468167">
            <a:off x="6110074" y="796047"/>
            <a:ext cx="1371600" cy="531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A11953A-ABE9-EF45-A887-8FB996174FB3}"/>
              </a:ext>
            </a:extLst>
          </p:cNvPr>
          <p:cNvSpPr/>
          <p:nvPr/>
        </p:nvSpPr>
        <p:spPr>
          <a:xfrm rot="11855378">
            <a:off x="6026894" y="1874997"/>
            <a:ext cx="1371600" cy="531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78E584-4A1B-A642-853E-5E4A39182D25}"/>
              </a:ext>
            </a:extLst>
          </p:cNvPr>
          <p:cNvSpPr txBox="1"/>
          <p:nvPr/>
        </p:nvSpPr>
        <p:spPr>
          <a:xfrm>
            <a:off x="7520101" y="2026742"/>
            <a:ext cx="1750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Pesticide on the soil surface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51564-2D93-3E46-9690-120BE313ADF9}"/>
              </a:ext>
            </a:extLst>
          </p:cNvPr>
          <p:cNvSpPr txBox="1"/>
          <p:nvPr/>
        </p:nvSpPr>
        <p:spPr>
          <a:xfrm>
            <a:off x="7520101" y="618161"/>
            <a:ext cx="33621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Study 1, we then applied different irrigation treatments (0, 1/8, 1/4, 1/2, and 1 in.)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95AE453-D9FA-BB4A-8AF9-FF9BD96A42EB}"/>
              </a:ext>
            </a:extLst>
          </p:cNvPr>
          <p:cNvSpPr/>
          <p:nvPr/>
        </p:nvSpPr>
        <p:spPr>
          <a:xfrm>
            <a:off x="5249618" y="1904148"/>
            <a:ext cx="204468" cy="1225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C600CBE-636F-4647-9E94-79D3B97478FD}"/>
              </a:ext>
            </a:extLst>
          </p:cNvPr>
          <p:cNvSpPr/>
          <p:nvPr/>
        </p:nvSpPr>
        <p:spPr>
          <a:xfrm>
            <a:off x="5402018" y="1726935"/>
            <a:ext cx="204468" cy="122594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786A1878-E648-BD45-8705-057F64BDFD43}"/>
              </a:ext>
            </a:extLst>
          </p:cNvPr>
          <p:cNvSpPr/>
          <p:nvPr/>
        </p:nvSpPr>
        <p:spPr>
          <a:xfrm>
            <a:off x="5774162" y="1848398"/>
            <a:ext cx="204468" cy="134853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93A63671-4684-CACA-947B-7DCBCB4356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2751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>
            <a:extLst>
              <a:ext uri="{FF2B5EF4-FFF2-40B4-BE49-F238E27FC236}">
                <a16:creationId xmlns:a16="http://schemas.microsoft.com/office/drawing/2014/main" id="{2E50DA6B-7165-784A-BDE2-A9FF89655D81}"/>
              </a:ext>
            </a:extLst>
          </p:cNvPr>
          <p:cNvSpPr/>
          <p:nvPr/>
        </p:nvSpPr>
        <p:spPr>
          <a:xfrm>
            <a:off x="4938824" y="1702381"/>
            <a:ext cx="1392865" cy="3615069"/>
          </a:xfrm>
          <a:prstGeom prst="ca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80E8C8-D7B8-8845-A19C-662817AD9643}"/>
              </a:ext>
            </a:extLst>
          </p:cNvPr>
          <p:cNvSpPr/>
          <p:nvPr/>
        </p:nvSpPr>
        <p:spPr>
          <a:xfrm>
            <a:off x="5249618" y="2053260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2C4471-6D54-EE43-8C2C-2F0CDBED5799}"/>
              </a:ext>
            </a:extLst>
          </p:cNvPr>
          <p:cNvSpPr/>
          <p:nvPr/>
        </p:nvSpPr>
        <p:spPr>
          <a:xfrm>
            <a:off x="5907272" y="3374068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71B3F0-E1C1-A943-8D71-961E93771F88}"/>
              </a:ext>
            </a:extLst>
          </p:cNvPr>
          <p:cNvSpPr/>
          <p:nvPr/>
        </p:nvSpPr>
        <p:spPr>
          <a:xfrm>
            <a:off x="5435790" y="2133600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503A3E7-E3DE-3146-9030-2414E6FCDE07}"/>
              </a:ext>
            </a:extLst>
          </p:cNvPr>
          <p:cNvSpPr/>
          <p:nvPr/>
        </p:nvSpPr>
        <p:spPr>
          <a:xfrm rot="10591439">
            <a:off x="6815469" y="2340601"/>
            <a:ext cx="1371600" cy="531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A11953A-ABE9-EF45-A887-8FB996174FB3}"/>
              </a:ext>
            </a:extLst>
          </p:cNvPr>
          <p:cNvSpPr/>
          <p:nvPr/>
        </p:nvSpPr>
        <p:spPr>
          <a:xfrm rot="10591439">
            <a:off x="6415758" y="1897576"/>
            <a:ext cx="1371600" cy="5316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D851564-2D93-3E46-9690-120BE313ADF9}"/>
              </a:ext>
            </a:extLst>
          </p:cNvPr>
          <p:cNvSpPr txBox="1"/>
          <p:nvPr/>
        </p:nvSpPr>
        <p:spPr>
          <a:xfrm>
            <a:off x="8271138" y="2293088"/>
            <a:ext cx="34613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Soil column was then sectioned into 1-inch increments to determine the concentration of fungicide in each sampling depth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281BAA-03CB-C444-B2A0-53F047D3FABC}"/>
              </a:ext>
            </a:extLst>
          </p:cNvPr>
          <p:cNvSpPr/>
          <p:nvPr/>
        </p:nvSpPr>
        <p:spPr>
          <a:xfrm>
            <a:off x="5683884" y="2222203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939E13-1643-E945-B534-F8B85D638A70}"/>
              </a:ext>
            </a:extLst>
          </p:cNvPr>
          <p:cNvSpPr/>
          <p:nvPr/>
        </p:nvSpPr>
        <p:spPr>
          <a:xfrm>
            <a:off x="5846917" y="2151319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51D28C-7A92-EF41-8B45-7F1BA0EA6DDB}"/>
              </a:ext>
            </a:extLst>
          </p:cNvPr>
          <p:cNvSpPr/>
          <p:nvPr/>
        </p:nvSpPr>
        <p:spPr>
          <a:xfrm>
            <a:off x="5722869" y="2760923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323E8D-4D25-364D-B706-5AE220661639}"/>
              </a:ext>
            </a:extLst>
          </p:cNvPr>
          <p:cNvSpPr/>
          <p:nvPr/>
        </p:nvSpPr>
        <p:spPr>
          <a:xfrm>
            <a:off x="5552750" y="2654601"/>
            <a:ext cx="116958" cy="31897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0779B5-0541-9544-B221-83D6FC01C602}"/>
              </a:ext>
            </a:extLst>
          </p:cNvPr>
          <p:cNvCxnSpPr/>
          <p:nvPr/>
        </p:nvCxnSpPr>
        <p:spPr>
          <a:xfrm>
            <a:off x="4938824" y="2541180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7E36A8-474F-6144-820F-7162A3534545}"/>
              </a:ext>
            </a:extLst>
          </p:cNvPr>
          <p:cNvCxnSpPr/>
          <p:nvPr/>
        </p:nvCxnSpPr>
        <p:spPr>
          <a:xfrm>
            <a:off x="4952997" y="3076354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6ED8C2-4E7C-1042-A8A7-906BE1E39ABF}"/>
              </a:ext>
            </a:extLst>
          </p:cNvPr>
          <p:cNvCxnSpPr/>
          <p:nvPr/>
        </p:nvCxnSpPr>
        <p:spPr>
          <a:xfrm>
            <a:off x="4952996" y="3597351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3FBDB5-AED8-FE49-B99F-570275E0D41A}"/>
              </a:ext>
            </a:extLst>
          </p:cNvPr>
          <p:cNvCxnSpPr/>
          <p:nvPr/>
        </p:nvCxnSpPr>
        <p:spPr>
          <a:xfrm>
            <a:off x="4942367" y="4160880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3CF8DE-A4FE-5742-824B-15A528D151D2}"/>
              </a:ext>
            </a:extLst>
          </p:cNvPr>
          <p:cNvSpPr txBox="1"/>
          <p:nvPr/>
        </p:nvSpPr>
        <p:spPr>
          <a:xfrm>
            <a:off x="7895043" y="1807535"/>
            <a:ext cx="1312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Pesticide</a:t>
            </a:r>
          </a:p>
        </p:txBody>
      </p:sp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BF800436-FB18-E720-5D0C-2F48F9AE4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1827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n 3">
            <a:extLst>
              <a:ext uri="{FF2B5EF4-FFF2-40B4-BE49-F238E27FC236}">
                <a16:creationId xmlns:a16="http://schemas.microsoft.com/office/drawing/2014/main" id="{2E50DA6B-7165-784A-BDE2-A9FF89655D81}"/>
              </a:ext>
            </a:extLst>
          </p:cNvPr>
          <p:cNvSpPr/>
          <p:nvPr/>
        </p:nvSpPr>
        <p:spPr>
          <a:xfrm>
            <a:off x="4938824" y="1702381"/>
            <a:ext cx="1392865" cy="3615069"/>
          </a:xfrm>
          <a:prstGeom prst="can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C80E8C8-D7B8-8845-A19C-662817AD9643}"/>
              </a:ext>
            </a:extLst>
          </p:cNvPr>
          <p:cNvSpPr/>
          <p:nvPr/>
        </p:nvSpPr>
        <p:spPr>
          <a:xfrm>
            <a:off x="5249618" y="2053260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82C4471-6D54-EE43-8C2C-2F0CDBED5799}"/>
              </a:ext>
            </a:extLst>
          </p:cNvPr>
          <p:cNvSpPr/>
          <p:nvPr/>
        </p:nvSpPr>
        <p:spPr>
          <a:xfrm>
            <a:off x="5907272" y="3374068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E571B3F0-E1C1-A943-8D71-961E93771F88}"/>
              </a:ext>
            </a:extLst>
          </p:cNvPr>
          <p:cNvSpPr/>
          <p:nvPr/>
        </p:nvSpPr>
        <p:spPr>
          <a:xfrm>
            <a:off x="5435790" y="2133600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2A11953A-ABE9-EF45-A887-8FB996174FB3}"/>
              </a:ext>
            </a:extLst>
          </p:cNvPr>
          <p:cNvSpPr/>
          <p:nvPr/>
        </p:nvSpPr>
        <p:spPr>
          <a:xfrm rot="2127205">
            <a:off x="6244950" y="2635603"/>
            <a:ext cx="2800193" cy="35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1281BAA-03CB-C444-B2A0-53F047D3FABC}"/>
              </a:ext>
            </a:extLst>
          </p:cNvPr>
          <p:cNvSpPr/>
          <p:nvPr/>
        </p:nvSpPr>
        <p:spPr>
          <a:xfrm>
            <a:off x="5683884" y="2222203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1939E13-1643-E945-B534-F8B85D638A70}"/>
              </a:ext>
            </a:extLst>
          </p:cNvPr>
          <p:cNvSpPr/>
          <p:nvPr/>
        </p:nvSpPr>
        <p:spPr>
          <a:xfrm>
            <a:off x="5846917" y="2151319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051D28C-7A92-EF41-8B45-7F1BA0EA6DDB}"/>
              </a:ext>
            </a:extLst>
          </p:cNvPr>
          <p:cNvSpPr/>
          <p:nvPr/>
        </p:nvSpPr>
        <p:spPr>
          <a:xfrm>
            <a:off x="5722869" y="2760923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4323E8D-4D25-364D-B706-5AE220661639}"/>
              </a:ext>
            </a:extLst>
          </p:cNvPr>
          <p:cNvSpPr/>
          <p:nvPr/>
        </p:nvSpPr>
        <p:spPr>
          <a:xfrm>
            <a:off x="5552750" y="2654601"/>
            <a:ext cx="116958" cy="31897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00779B5-0541-9544-B221-83D6FC01C602}"/>
              </a:ext>
            </a:extLst>
          </p:cNvPr>
          <p:cNvCxnSpPr/>
          <p:nvPr/>
        </p:nvCxnSpPr>
        <p:spPr>
          <a:xfrm>
            <a:off x="4938824" y="2541180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47E36A8-474F-6144-820F-7162A3534545}"/>
              </a:ext>
            </a:extLst>
          </p:cNvPr>
          <p:cNvCxnSpPr/>
          <p:nvPr/>
        </p:nvCxnSpPr>
        <p:spPr>
          <a:xfrm>
            <a:off x="4952997" y="3076354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D6ED8C2-4E7C-1042-A8A7-906BE1E39ABF}"/>
              </a:ext>
            </a:extLst>
          </p:cNvPr>
          <p:cNvCxnSpPr/>
          <p:nvPr/>
        </p:nvCxnSpPr>
        <p:spPr>
          <a:xfrm>
            <a:off x="4952996" y="3597351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3E3FBDB5-AED8-FE49-B99F-570275E0D41A}"/>
              </a:ext>
            </a:extLst>
          </p:cNvPr>
          <p:cNvCxnSpPr/>
          <p:nvPr/>
        </p:nvCxnSpPr>
        <p:spPr>
          <a:xfrm>
            <a:off x="4942367" y="4160880"/>
            <a:ext cx="1392865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613CF8DE-A4FE-5742-824B-15A528D151D2}"/>
              </a:ext>
            </a:extLst>
          </p:cNvPr>
          <p:cNvSpPr txBox="1"/>
          <p:nvPr/>
        </p:nvSpPr>
        <p:spPr>
          <a:xfrm>
            <a:off x="8947071" y="4054497"/>
            <a:ext cx="29395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Samples were analyzed for percentage of the applied pesticide that made it to each soil sampling depth</a:t>
            </a:r>
          </a:p>
        </p:txBody>
      </p:sp>
      <p:sp>
        <p:nvSpPr>
          <p:cNvPr id="20" name="Right Arrow 19">
            <a:extLst>
              <a:ext uri="{FF2B5EF4-FFF2-40B4-BE49-F238E27FC236}">
                <a16:creationId xmlns:a16="http://schemas.microsoft.com/office/drawing/2014/main" id="{989E4AE8-88FD-584A-9748-0E1F77B5AF73}"/>
              </a:ext>
            </a:extLst>
          </p:cNvPr>
          <p:cNvSpPr/>
          <p:nvPr/>
        </p:nvSpPr>
        <p:spPr>
          <a:xfrm rot="2127205">
            <a:off x="6241055" y="3434229"/>
            <a:ext cx="2800193" cy="35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6DF35470-3F0B-614F-8DD7-E58EEFA9AB86}"/>
              </a:ext>
            </a:extLst>
          </p:cNvPr>
          <p:cNvSpPr/>
          <p:nvPr/>
        </p:nvSpPr>
        <p:spPr>
          <a:xfrm rot="2127205">
            <a:off x="6173721" y="4118524"/>
            <a:ext cx="2800193" cy="35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7EB09790-C995-194C-9329-E2EE590F0F3F}"/>
              </a:ext>
            </a:extLst>
          </p:cNvPr>
          <p:cNvSpPr/>
          <p:nvPr/>
        </p:nvSpPr>
        <p:spPr>
          <a:xfrm rot="2127205">
            <a:off x="6122702" y="4722581"/>
            <a:ext cx="2800193" cy="3504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3E5CD7D1-8155-BCDF-2DC1-357227F57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923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16449-3954-248F-1E36-DED736EB42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Materials and Methods: Studies 1 &amp; 2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227621A8-F9CF-8DF4-B58E-7356A31A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ext, indoor, kitchen appliance&#10;&#10;Description automatically generated">
            <a:extLst>
              <a:ext uri="{FF2B5EF4-FFF2-40B4-BE49-F238E27FC236}">
                <a16:creationId xmlns:a16="http://schemas.microsoft.com/office/drawing/2014/main" id="{F5ECE8AB-573A-649B-F773-F1DE2113D2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0" y="1289096"/>
            <a:ext cx="9563100" cy="485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2163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82953D7-AC38-7D45-464C-FD1AF8315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54" y="352765"/>
            <a:ext cx="8812691" cy="6381069"/>
          </a:xfrm>
          <a:prstGeom prst="rect">
            <a:avLst/>
          </a:prstGeom>
        </p:spPr>
      </p:pic>
      <p:pic>
        <p:nvPicPr>
          <p:cNvPr id="5" name="Picture 4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9AC9B0C5-BC64-BF25-34AB-430FD8FA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7649D4-9BBB-E0A7-7C43-07005FEEAB9A}"/>
              </a:ext>
            </a:extLst>
          </p:cNvPr>
          <p:cNvSpPr/>
          <p:nvPr/>
        </p:nvSpPr>
        <p:spPr>
          <a:xfrm>
            <a:off x="2229633" y="1377863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0-1”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9BFFF-69E1-B238-65F0-2B7CDD86B4D9}"/>
              </a:ext>
            </a:extLst>
          </p:cNvPr>
          <p:cNvSpPr/>
          <p:nvPr/>
        </p:nvSpPr>
        <p:spPr>
          <a:xfrm>
            <a:off x="2229633" y="2644087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1-2”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7022C6-18A3-2EB5-2665-8B20ABE5E38D}"/>
              </a:ext>
            </a:extLst>
          </p:cNvPr>
          <p:cNvSpPr/>
          <p:nvPr/>
        </p:nvSpPr>
        <p:spPr>
          <a:xfrm>
            <a:off x="2229633" y="3910311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2-3”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349BF-6820-25C4-103E-3D5756B428AE}"/>
              </a:ext>
            </a:extLst>
          </p:cNvPr>
          <p:cNvSpPr/>
          <p:nvPr/>
        </p:nvSpPr>
        <p:spPr>
          <a:xfrm>
            <a:off x="2229633" y="5176535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3-4”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BF423-DF17-3C8C-7BEC-BCB38719924F}"/>
              </a:ext>
            </a:extLst>
          </p:cNvPr>
          <p:cNvSpPr/>
          <p:nvPr/>
        </p:nvSpPr>
        <p:spPr>
          <a:xfrm>
            <a:off x="1822537" y="5176535"/>
            <a:ext cx="519830" cy="541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02557-832D-7B73-56C5-C373AA6E0128}"/>
              </a:ext>
            </a:extLst>
          </p:cNvPr>
          <p:cNvSpPr/>
          <p:nvPr/>
        </p:nvSpPr>
        <p:spPr>
          <a:xfrm>
            <a:off x="9732723" y="3594970"/>
            <a:ext cx="444674" cy="30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7A91F-2EB0-6CB0-8960-41CBAB4D0D35}"/>
              </a:ext>
            </a:extLst>
          </p:cNvPr>
          <p:cNvSpPr/>
          <p:nvPr/>
        </p:nvSpPr>
        <p:spPr>
          <a:xfrm>
            <a:off x="9475940" y="5176535"/>
            <a:ext cx="479120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EDB1E5-9AB7-D8F7-841C-64616F81030C}"/>
              </a:ext>
            </a:extLst>
          </p:cNvPr>
          <p:cNvSpPr/>
          <p:nvPr/>
        </p:nvSpPr>
        <p:spPr>
          <a:xfrm>
            <a:off x="9436796" y="4882556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4DB1ED-A705-9271-C60D-C66E52F1F77F}"/>
              </a:ext>
            </a:extLst>
          </p:cNvPr>
          <p:cNvSpPr/>
          <p:nvPr/>
        </p:nvSpPr>
        <p:spPr>
          <a:xfrm>
            <a:off x="9436796" y="4595186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8EEB1-6712-D04C-E774-B60730A03775}"/>
              </a:ext>
            </a:extLst>
          </p:cNvPr>
          <p:cNvSpPr/>
          <p:nvPr/>
        </p:nvSpPr>
        <p:spPr>
          <a:xfrm>
            <a:off x="9436796" y="4299724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B6050-72CD-BF98-AA61-337496C99B8B}"/>
              </a:ext>
            </a:extLst>
          </p:cNvPr>
          <p:cNvSpPr/>
          <p:nvPr/>
        </p:nvSpPr>
        <p:spPr>
          <a:xfrm>
            <a:off x="9436796" y="4000557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B1E098-BAD5-3637-D3C0-143636CFF6B2}"/>
              </a:ext>
            </a:extLst>
          </p:cNvPr>
          <p:cNvSpPr/>
          <p:nvPr/>
        </p:nvSpPr>
        <p:spPr>
          <a:xfrm>
            <a:off x="1689654" y="2311052"/>
            <a:ext cx="320773" cy="645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0072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D82953D7-AC38-7D45-464C-FD1AF8315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54" y="352765"/>
            <a:ext cx="8812691" cy="6381069"/>
          </a:xfrm>
          <a:prstGeom prst="rect">
            <a:avLst/>
          </a:prstGeom>
        </p:spPr>
      </p:pic>
      <p:pic>
        <p:nvPicPr>
          <p:cNvPr id="5" name="Picture 4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9AC9B0C5-BC64-BF25-34AB-430FD8FA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87649D4-9BBB-E0A7-7C43-07005FEEAB9A}"/>
              </a:ext>
            </a:extLst>
          </p:cNvPr>
          <p:cNvSpPr/>
          <p:nvPr/>
        </p:nvSpPr>
        <p:spPr>
          <a:xfrm>
            <a:off x="2229633" y="1377863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0-1”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859BFFF-69E1-B238-65F0-2B7CDD86B4D9}"/>
              </a:ext>
            </a:extLst>
          </p:cNvPr>
          <p:cNvSpPr/>
          <p:nvPr/>
        </p:nvSpPr>
        <p:spPr>
          <a:xfrm>
            <a:off x="2229633" y="2644087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1-2”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7022C6-18A3-2EB5-2665-8B20ABE5E38D}"/>
              </a:ext>
            </a:extLst>
          </p:cNvPr>
          <p:cNvSpPr/>
          <p:nvPr/>
        </p:nvSpPr>
        <p:spPr>
          <a:xfrm>
            <a:off x="2229633" y="3910311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2-3”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6E349BF-6820-25C4-103E-3D5756B428AE}"/>
              </a:ext>
            </a:extLst>
          </p:cNvPr>
          <p:cNvSpPr/>
          <p:nvPr/>
        </p:nvSpPr>
        <p:spPr>
          <a:xfrm>
            <a:off x="2229633" y="5176535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3-4”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FBF423-DF17-3C8C-7BEC-BCB38719924F}"/>
              </a:ext>
            </a:extLst>
          </p:cNvPr>
          <p:cNvSpPr/>
          <p:nvPr/>
        </p:nvSpPr>
        <p:spPr>
          <a:xfrm>
            <a:off x="1822537" y="5176535"/>
            <a:ext cx="519830" cy="5415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3F02557-832D-7B73-56C5-C373AA6E0128}"/>
              </a:ext>
            </a:extLst>
          </p:cNvPr>
          <p:cNvSpPr/>
          <p:nvPr/>
        </p:nvSpPr>
        <p:spPr>
          <a:xfrm>
            <a:off x="9732723" y="3594970"/>
            <a:ext cx="444674" cy="30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FE7A91F-2EB0-6CB0-8960-41CBAB4D0D35}"/>
              </a:ext>
            </a:extLst>
          </p:cNvPr>
          <p:cNvSpPr/>
          <p:nvPr/>
        </p:nvSpPr>
        <p:spPr>
          <a:xfrm>
            <a:off x="9475940" y="5176535"/>
            <a:ext cx="479120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EDB1E5-9AB7-D8F7-841C-64616F81030C}"/>
              </a:ext>
            </a:extLst>
          </p:cNvPr>
          <p:cNvSpPr/>
          <p:nvPr/>
        </p:nvSpPr>
        <p:spPr>
          <a:xfrm>
            <a:off x="9436796" y="4882556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34DB1ED-A705-9271-C60D-C66E52F1F77F}"/>
              </a:ext>
            </a:extLst>
          </p:cNvPr>
          <p:cNvSpPr/>
          <p:nvPr/>
        </p:nvSpPr>
        <p:spPr>
          <a:xfrm>
            <a:off x="9436796" y="4595186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A18EEB1-6712-D04C-E774-B60730A03775}"/>
              </a:ext>
            </a:extLst>
          </p:cNvPr>
          <p:cNvSpPr/>
          <p:nvPr/>
        </p:nvSpPr>
        <p:spPr>
          <a:xfrm>
            <a:off x="9436796" y="4299724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73B6050-72CD-BF98-AA61-337496C99B8B}"/>
              </a:ext>
            </a:extLst>
          </p:cNvPr>
          <p:cNvSpPr/>
          <p:nvPr/>
        </p:nvSpPr>
        <p:spPr>
          <a:xfrm>
            <a:off x="9436796" y="4000557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7B1E098-BAD5-3637-D3C0-143636CFF6B2}"/>
              </a:ext>
            </a:extLst>
          </p:cNvPr>
          <p:cNvSpPr/>
          <p:nvPr/>
        </p:nvSpPr>
        <p:spPr>
          <a:xfrm>
            <a:off x="1689654" y="2311052"/>
            <a:ext cx="320773" cy="645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2E30AE-122E-5767-4245-FF1D388753DC}"/>
              </a:ext>
            </a:extLst>
          </p:cNvPr>
          <p:cNvSpPr/>
          <p:nvPr/>
        </p:nvSpPr>
        <p:spPr>
          <a:xfrm>
            <a:off x="2032000" y="3429000"/>
            <a:ext cx="2425700" cy="26543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4CC018-1F0F-6237-51AC-2F8ADB565707}"/>
              </a:ext>
            </a:extLst>
          </p:cNvPr>
          <p:cNvSpPr txBox="1"/>
          <p:nvPr/>
        </p:nvSpPr>
        <p:spPr>
          <a:xfrm>
            <a:off x="140254" y="4571484"/>
            <a:ext cx="154940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Critical zone</a:t>
            </a:r>
          </a:p>
        </p:txBody>
      </p:sp>
    </p:spTree>
    <p:extLst>
      <p:ext uri="{BB962C8B-B14F-4D97-AF65-F5344CB8AC3E}">
        <p14:creationId xmlns:p14="http://schemas.microsoft.com/office/powerpoint/2010/main" val="25335938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AE70E04-9C17-1B21-41DB-50C0C634D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89" y="228600"/>
            <a:ext cx="8975221" cy="6451600"/>
          </a:xfrm>
          <a:prstGeom prst="rect">
            <a:avLst/>
          </a:prstGeom>
        </p:spPr>
      </p:pic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87CEE002-3CA8-E23D-FAC1-90BA617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F73D52-5D7E-0909-2CAF-623FA8ECA1D8}"/>
              </a:ext>
            </a:extLst>
          </p:cNvPr>
          <p:cNvSpPr/>
          <p:nvPr/>
        </p:nvSpPr>
        <p:spPr>
          <a:xfrm>
            <a:off x="2229633" y="1384824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0-1”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63AEA-A5C1-F067-78C8-8CEC8C8683A3}"/>
              </a:ext>
            </a:extLst>
          </p:cNvPr>
          <p:cNvSpPr/>
          <p:nvPr/>
        </p:nvSpPr>
        <p:spPr>
          <a:xfrm>
            <a:off x="2229633" y="2350718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1-2”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D1AC3-ABF0-C220-9749-FEE70D4B9BFD}"/>
              </a:ext>
            </a:extLst>
          </p:cNvPr>
          <p:cNvSpPr/>
          <p:nvPr/>
        </p:nvSpPr>
        <p:spPr>
          <a:xfrm>
            <a:off x="2229633" y="3323573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2-3”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1343B-FFCB-D6EA-6A4D-3C5D6637B015}"/>
              </a:ext>
            </a:extLst>
          </p:cNvPr>
          <p:cNvSpPr/>
          <p:nvPr/>
        </p:nvSpPr>
        <p:spPr>
          <a:xfrm>
            <a:off x="1997901" y="4296428"/>
            <a:ext cx="1008346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3-4”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428115-AF3B-D7A8-DC64-42969362FE03}"/>
              </a:ext>
            </a:extLst>
          </p:cNvPr>
          <p:cNvSpPr/>
          <p:nvPr/>
        </p:nvSpPr>
        <p:spPr>
          <a:xfrm>
            <a:off x="1997901" y="5232050"/>
            <a:ext cx="1008346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4-5”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98D9B-BB08-B553-5A5B-7AD1BBC3E6B4}"/>
              </a:ext>
            </a:extLst>
          </p:cNvPr>
          <p:cNvSpPr/>
          <p:nvPr/>
        </p:nvSpPr>
        <p:spPr>
          <a:xfrm>
            <a:off x="1503123" y="2204581"/>
            <a:ext cx="494778" cy="78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34FD8-BB0C-844D-A4AC-62EE8B0F793F}"/>
              </a:ext>
            </a:extLst>
          </p:cNvPr>
          <p:cNvSpPr/>
          <p:nvPr/>
        </p:nvSpPr>
        <p:spPr>
          <a:xfrm>
            <a:off x="9846415" y="3623102"/>
            <a:ext cx="444674" cy="30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C09C37-CC56-85ED-4B82-6A58475F91F7}"/>
              </a:ext>
            </a:extLst>
          </p:cNvPr>
          <p:cNvSpPr/>
          <p:nvPr/>
        </p:nvSpPr>
        <p:spPr>
          <a:xfrm>
            <a:off x="9260910" y="5182798"/>
            <a:ext cx="479120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E6437-6365-5D82-0760-76AC516418B8}"/>
              </a:ext>
            </a:extLst>
          </p:cNvPr>
          <p:cNvSpPr/>
          <p:nvPr/>
        </p:nvSpPr>
        <p:spPr>
          <a:xfrm>
            <a:off x="9221766" y="4888819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683CF-F7B3-AD62-FAEB-C578C96A5B3B}"/>
              </a:ext>
            </a:extLst>
          </p:cNvPr>
          <p:cNvSpPr/>
          <p:nvPr/>
        </p:nvSpPr>
        <p:spPr>
          <a:xfrm>
            <a:off x="9221766" y="4601449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DB1AE-8A73-8D42-6A3E-48919FBED868}"/>
              </a:ext>
            </a:extLst>
          </p:cNvPr>
          <p:cNvSpPr/>
          <p:nvPr/>
        </p:nvSpPr>
        <p:spPr>
          <a:xfrm>
            <a:off x="9221766" y="4305987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4FBA0D-0BEE-5014-62F6-46B0E9A9F2FC}"/>
              </a:ext>
            </a:extLst>
          </p:cNvPr>
          <p:cNvSpPr/>
          <p:nvPr/>
        </p:nvSpPr>
        <p:spPr>
          <a:xfrm>
            <a:off x="9221766" y="4006820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966145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5AE70E04-9C17-1B21-41DB-50C0C634D6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389" y="228600"/>
            <a:ext cx="8975221" cy="6451600"/>
          </a:xfrm>
          <a:prstGeom prst="rect">
            <a:avLst/>
          </a:prstGeom>
        </p:spPr>
      </p:pic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87CEE002-3CA8-E23D-FAC1-90BA61719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3F73D52-5D7E-0909-2CAF-623FA8ECA1D8}"/>
              </a:ext>
            </a:extLst>
          </p:cNvPr>
          <p:cNvSpPr/>
          <p:nvPr/>
        </p:nvSpPr>
        <p:spPr>
          <a:xfrm>
            <a:off x="2229633" y="1384824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0-1”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B63AEA-A5C1-F067-78C8-8CEC8C8683A3}"/>
              </a:ext>
            </a:extLst>
          </p:cNvPr>
          <p:cNvSpPr/>
          <p:nvPr/>
        </p:nvSpPr>
        <p:spPr>
          <a:xfrm>
            <a:off x="2229633" y="2350718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1-2”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D1AC3-ABF0-C220-9749-FEE70D4B9BFD}"/>
              </a:ext>
            </a:extLst>
          </p:cNvPr>
          <p:cNvSpPr/>
          <p:nvPr/>
        </p:nvSpPr>
        <p:spPr>
          <a:xfrm>
            <a:off x="2229633" y="3323573"/>
            <a:ext cx="776614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2-3”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C1343B-FFCB-D6EA-6A4D-3C5D6637B015}"/>
              </a:ext>
            </a:extLst>
          </p:cNvPr>
          <p:cNvSpPr/>
          <p:nvPr/>
        </p:nvSpPr>
        <p:spPr>
          <a:xfrm>
            <a:off x="1997901" y="4296428"/>
            <a:ext cx="1008346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3-4”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D428115-AF3B-D7A8-DC64-42969362FE03}"/>
              </a:ext>
            </a:extLst>
          </p:cNvPr>
          <p:cNvSpPr/>
          <p:nvPr/>
        </p:nvSpPr>
        <p:spPr>
          <a:xfrm>
            <a:off x="1997901" y="5232050"/>
            <a:ext cx="1008346" cy="482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4-5”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298D9B-BB08-B553-5A5B-7AD1BBC3E6B4}"/>
              </a:ext>
            </a:extLst>
          </p:cNvPr>
          <p:cNvSpPr/>
          <p:nvPr/>
        </p:nvSpPr>
        <p:spPr>
          <a:xfrm>
            <a:off x="1503123" y="2204581"/>
            <a:ext cx="494778" cy="7828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734FD8-BB0C-844D-A4AC-62EE8B0F793F}"/>
              </a:ext>
            </a:extLst>
          </p:cNvPr>
          <p:cNvSpPr/>
          <p:nvPr/>
        </p:nvSpPr>
        <p:spPr>
          <a:xfrm>
            <a:off x="9846415" y="3623102"/>
            <a:ext cx="444674" cy="3028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in.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8C09C37-CC56-85ED-4B82-6A58475F91F7}"/>
              </a:ext>
            </a:extLst>
          </p:cNvPr>
          <p:cNvSpPr/>
          <p:nvPr/>
        </p:nvSpPr>
        <p:spPr>
          <a:xfrm>
            <a:off x="9260910" y="5182798"/>
            <a:ext cx="479120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5BE6437-6365-5D82-0760-76AC516418B8}"/>
              </a:ext>
            </a:extLst>
          </p:cNvPr>
          <p:cNvSpPr/>
          <p:nvPr/>
        </p:nvSpPr>
        <p:spPr>
          <a:xfrm>
            <a:off x="9221766" y="4888819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56683CF-F7B3-AD62-FAEB-C578C96A5B3B}"/>
              </a:ext>
            </a:extLst>
          </p:cNvPr>
          <p:cNvSpPr/>
          <p:nvPr/>
        </p:nvSpPr>
        <p:spPr>
          <a:xfrm>
            <a:off x="9221766" y="4601449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6DB1AE-8A73-8D42-6A3E-48919FBED868}"/>
              </a:ext>
            </a:extLst>
          </p:cNvPr>
          <p:cNvSpPr/>
          <p:nvPr/>
        </p:nvSpPr>
        <p:spPr>
          <a:xfrm>
            <a:off x="9221766" y="4305987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74FBA0D-0BEE-5014-62F6-46B0E9A9F2FC}"/>
              </a:ext>
            </a:extLst>
          </p:cNvPr>
          <p:cNvSpPr/>
          <p:nvPr/>
        </p:nvSpPr>
        <p:spPr>
          <a:xfrm>
            <a:off x="9221766" y="4006820"/>
            <a:ext cx="557408" cy="2411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A836ED-1E26-9DB2-D186-66E6E5A8D3DC}"/>
              </a:ext>
            </a:extLst>
          </p:cNvPr>
          <p:cNvSpPr/>
          <p:nvPr/>
        </p:nvSpPr>
        <p:spPr>
          <a:xfrm>
            <a:off x="1892300" y="4927600"/>
            <a:ext cx="2425700" cy="1016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B15E4BD-D2E9-1A54-CF35-DEF668BF3AE6}"/>
              </a:ext>
            </a:extLst>
          </p:cNvPr>
          <p:cNvSpPr txBox="1"/>
          <p:nvPr/>
        </p:nvSpPr>
        <p:spPr>
          <a:xfrm>
            <a:off x="200945" y="4889500"/>
            <a:ext cx="154940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Fungicide is NOT readily washed through the rootzone</a:t>
            </a:r>
          </a:p>
        </p:txBody>
      </p:sp>
    </p:spTree>
    <p:extLst>
      <p:ext uri="{BB962C8B-B14F-4D97-AF65-F5344CB8AC3E}">
        <p14:creationId xmlns:p14="http://schemas.microsoft.com/office/powerpoint/2010/main" val="15932941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1DC7-4E7E-9CF2-710F-6732D984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What about soil surfactants?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6F2E997-D680-1F04-CCC4-FFBC6271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029080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D9325-5BBD-041C-B0A0-79DCC7F7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18" y="209510"/>
            <a:ext cx="8295905" cy="6648490"/>
          </a:xfrm>
          <a:prstGeom prst="rect">
            <a:avLst/>
          </a:prstGeom>
        </p:spPr>
      </p:pic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9AF1DE3-11EE-525E-7006-2964783E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7428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9CC60-4AD1-C6D2-2EF7-C03A17F48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Data from NC State Turf Disease Diagnostic Lab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9D0A085-2C87-DCD0-03BB-A69E69A754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147066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3F1F569-DAB6-3575-D65C-8D620CD3AFC9}"/>
              </a:ext>
            </a:extLst>
          </p:cNvPr>
          <p:cNvSpPr txBox="1"/>
          <p:nvPr/>
        </p:nvSpPr>
        <p:spPr>
          <a:xfrm>
            <a:off x="2007703" y="6306383"/>
            <a:ext cx="27332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Dr. Jim Kerns and Lee Butler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77299-2392-970A-24DA-57094E51462B}"/>
              </a:ext>
            </a:extLst>
          </p:cNvPr>
          <p:cNvSpPr txBox="1"/>
          <p:nvPr/>
        </p:nvSpPr>
        <p:spPr>
          <a:xfrm>
            <a:off x="9674400" y="2952094"/>
            <a:ext cx="24185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Many samples submitted were NOT disease!</a:t>
            </a:r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9C61295D-81E7-494D-8D68-D6666926183E}"/>
              </a:ext>
            </a:extLst>
          </p:cNvPr>
          <p:cNvSpPr/>
          <p:nvPr/>
        </p:nvSpPr>
        <p:spPr>
          <a:xfrm>
            <a:off x="3478696" y="5168348"/>
            <a:ext cx="1262268" cy="268356"/>
          </a:xfrm>
          <a:prstGeom prst="fram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DBDE501-DA79-D281-2244-620552F2C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00711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D9325-5BBD-041C-B0A0-79DCC7F7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18" y="209510"/>
            <a:ext cx="8295905" cy="6648490"/>
          </a:xfrm>
          <a:prstGeom prst="rect">
            <a:avLst/>
          </a:prstGeom>
        </p:spPr>
      </p:pic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9AF1DE3-11EE-525E-7006-2964783E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934057-1744-DB54-B7EA-7912126AB63F}"/>
              </a:ext>
            </a:extLst>
          </p:cNvPr>
          <p:cNvSpPr txBox="1"/>
          <p:nvPr/>
        </p:nvSpPr>
        <p:spPr>
          <a:xfrm>
            <a:off x="8140170" y="3340100"/>
            <a:ext cx="3882215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Soil surfactants increased the downward movement of the fungicide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BFEC8F-4C4C-E85C-BE9F-78AB5E830890}"/>
              </a:ext>
            </a:extLst>
          </p:cNvPr>
          <p:cNvSpPr/>
          <p:nvPr/>
        </p:nvSpPr>
        <p:spPr>
          <a:xfrm>
            <a:off x="2221677" y="3143992"/>
            <a:ext cx="4038600" cy="25146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791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67D9325-5BBD-041C-B0A0-79DCC7F7E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918" y="209510"/>
            <a:ext cx="8295905" cy="6648490"/>
          </a:xfrm>
          <a:prstGeom prst="rect">
            <a:avLst/>
          </a:prstGeom>
        </p:spPr>
      </p:pic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9AF1DE3-11EE-525E-7006-2964783E4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4428A39-51A2-2DD1-CB23-5AA0D8FE3FD0}"/>
              </a:ext>
            </a:extLst>
          </p:cNvPr>
          <p:cNvSpPr txBox="1"/>
          <p:nvPr/>
        </p:nvSpPr>
        <p:spPr>
          <a:xfrm>
            <a:off x="8140170" y="3055092"/>
            <a:ext cx="3882215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Soil surfactants increased the downward movement of the fungicide, yet there were no differences between soil surfactants!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B8FF3C8-42B5-8348-AF5F-B85878F3E588}"/>
              </a:ext>
            </a:extLst>
          </p:cNvPr>
          <p:cNvSpPr/>
          <p:nvPr/>
        </p:nvSpPr>
        <p:spPr>
          <a:xfrm>
            <a:off x="4917375" y="3399475"/>
            <a:ext cx="977900" cy="10160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AB6993-191F-DD59-A99D-074726B45502}"/>
              </a:ext>
            </a:extLst>
          </p:cNvPr>
          <p:cNvSpPr/>
          <p:nvPr/>
        </p:nvSpPr>
        <p:spPr>
          <a:xfrm>
            <a:off x="3213630" y="4622800"/>
            <a:ext cx="977900" cy="939800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8151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2BAD-608D-FC7C-3A77-41311A80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Summary of Studies 1 and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B058F-3A19-267D-072F-2307C330F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Regardless of irrigation amount, over 50% of the fungicide was retained in the top 2 inches of soil showing that neither myclobutanil nor tebuconazole are highly mobile.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Fungicide did not move past 5 inches in any study.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Increasing irrigation amount and pre-treating soil with soil surfactants increases downward distribution of fungicides.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8D3AFB36-F560-ABA9-883D-37A67BAE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78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1DC7-4E7E-9CF2-710F-6732D984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Do these findings translate to increased root disease control?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6F2E997-D680-1F04-CCC4-FFBC6271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82322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1C3C-713B-8B74-AC0D-D0FAC592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Materials and Methods for Study 3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5D144173-1101-3D19-094C-98A97028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F802B3-9D34-9B23-AFC9-7583D679F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350" y="1378970"/>
            <a:ext cx="8877300" cy="5479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62975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71C3C-713B-8B74-AC0D-D0FAC5922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Materials and Methods for Study 3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5D144173-1101-3D19-094C-98A970280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1A71C5-575D-91C4-AE72-9FAECFB8E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2" y="1415946"/>
            <a:ext cx="10620375" cy="531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661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E2A8CB8-5CC4-7149-DDE2-34D1F8B8F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9782" y="279400"/>
            <a:ext cx="9042236" cy="6578600"/>
          </a:xfrm>
          <a:prstGeom prst="rect">
            <a:avLst/>
          </a:prstGeom>
        </p:spPr>
      </p:pic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87CB0B7-1D7D-5DA8-A13F-2A51D0E8E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B53C12-7AAC-AA3C-7081-DC05014933C5}"/>
              </a:ext>
            </a:extLst>
          </p:cNvPr>
          <p:cNvSpPr/>
          <p:nvPr/>
        </p:nvSpPr>
        <p:spPr>
          <a:xfrm>
            <a:off x="3031299" y="5956126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05ADFEC-2D7B-5C99-785C-16D0C6F6994D}"/>
              </a:ext>
            </a:extLst>
          </p:cNvPr>
          <p:cNvSpPr/>
          <p:nvPr/>
        </p:nvSpPr>
        <p:spPr>
          <a:xfrm>
            <a:off x="4849661" y="5956124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1/10”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C04EFA-8393-52F2-6078-6FCBA64D7765}"/>
              </a:ext>
            </a:extLst>
          </p:cNvPr>
          <p:cNvSpPr/>
          <p:nvPr/>
        </p:nvSpPr>
        <p:spPr>
          <a:xfrm>
            <a:off x="6668023" y="5956124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1/8”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671A08-DFC3-0746-C7D1-E6BB009D78BD}"/>
              </a:ext>
            </a:extLst>
          </p:cNvPr>
          <p:cNvSpPr/>
          <p:nvPr/>
        </p:nvSpPr>
        <p:spPr>
          <a:xfrm>
            <a:off x="8505174" y="5962388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1/4”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D886BD6-6686-9BDF-ACEC-7C88CDB88522}"/>
              </a:ext>
            </a:extLst>
          </p:cNvPr>
          <p:cNvSpPr/>
          <p:nvPr/>
        </p:nvSpPr>
        <p:spPr>
          <a:xfrm>
            <a:off x="6757792" y="6438378"/>
            <a:ext cx="557408" cy="363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348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r chart&#10;&#10;Description automatically generated">
            <a:extLst>
              <a:ext uri="{FF2B5EF4-FFF2-40B4-BE49-F238E27FC236}">
                <a16:creationId xmlns:a16="http://schemas.microsoft.com/office/drawing/2014/main" id="{B546B348-457D-0EC2-4B20-2035B58DA1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3279" y="254000"/>
            <a:ext cx="9087847" cy="6547964"/>
          </a:xfrm>
          <a:prstGeom prst="rect">
            <a:avLst/>
          </a:prstGeom>
        </p:spPr>
      </p:pic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76E9DF0F-1FAD-D96B-A7A1-2B8C954CC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A5DF9A-C4C8-0E49-DEEF-8C9A662D1C09}"/>
              </a:ext>
            </a:extLst>
          </p:cNvPr>
          <p:cNvSpPr/>
          <p:nvPr/>
        </p:nvSpPr>
        <p:spPr>
          <a:xfrm>
            <a:off x="3031299" y="5956126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0”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ACD6AC-EB3E-41A1-9BDB-22374A108704}"/>
              </a:ext>
            </a:extLst>
          </p:cNvPr>
          <p:cNvSpPr/>
          <p:nvPr/>
        </p:nvSpPr>
        <p:spPr>
          <a:xfrm>
            <a:off x="4849661" y="5956124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1/10”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3896508-8060-8745-4D50-C801410BE1A6}"/>
              </a:ext>
            </a:extLst>
          </p:cNvPr>
          <p:cNvSpPr/>
          <p:nvPr/>
        </p:nvSpPr>
        <p:spPr>
          <a:xfrm>
            <a:off x="6668023" y="5956124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1/8”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0489947-E560-EB72-9641-45BF03E6CE7B}"/>
              </a:ext>
            </a:extLst>
          </p:cNvPr>
          <p:cNvSpPr/>
          <p:nvPr/>
        </p:nvSpPr>
        <p:spPr>
          <a:xfrm>
            <a:off x="8505174" y="5962388"/>
            <a:ext cx="726509" cy="388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1/4”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F6B5C9-52B0-E5EF-7947-CB07FCE43B46}"/>
              </a:ext>
            </a:extLst>
          </p:cNvPr>
          <p:cNvSpPr/>
          <p:nvPr/>
        </p:nvSpPr>
        <p:spPr>
          <a:xfrm>
            <a:off x="1353279" y="2749463"/>
            <a:ext cx="369050" cy="679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D805D3-1046-FBDD-E75F-81B14A91AB04}"/>
              </a:ext>
            </a:extLst>
          </p:cNvPr>
          <p:cNvSpPr/>
          <p:nvPr/>
        </p:nvSpPr>
        <p:spPr>
          <a:xfrm>
            <a:off x="6739003" y="6438378"/>
            <a:ext cx="557408" cy="363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80415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42BAD-608D-FC7C-3A77-41311A806B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Summary of Study 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B058F-3A19-267D-072F-2307C330F1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Post-application irrigation increased turf quality.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Post-application irrigation increased root length.</a:t>
            </a:r>
          </a:p>
          <a:p>
            <a:endParaRPr lang="en-US" dirty="0"/>
          </a:p>
          <a:p>
            <a:r>
              <a:rPr lang="en-US" dirty="0"/>
              <a:t>Differences in turf quality and root length were variable.</a:t>
            </a:r>
          </a:p>
          <a:p>
            <a:endParaRPr lang="en-US" dirty="0"/>
          </a:p>
          <a:p>
            <a:r>
              <a:rPr lang="en-US" b="1" dirty="0"/>
              <a:t>These principles can be applied to other root and crown diseases</a:t>
            </a:r>
          </a:p>
          <a:p>
            <a:pPr lvl="1"/>
            <a:r>
              <a:rPr lang="en-US" dirty="0"/>
              <a:t>Spring dead spot, Pythium root rot, take-all root rot, nematodes, etc.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8D3AFB36-F560-ABA9-883D-37A67BAE3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39293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381DC7-4E7E-9CF2-710F-6732D9840F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206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What about foliar diseases?</a:t>
            </a:r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6F2E997-D680-1F04-CCC4-FFBC627129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Image">
            <a:extLst>
              <a:ext uri="{FF2B5EF4-FFF2-40B4-BE49-F238E27FC236}">
                <a16:creationId xmlns:a16="http://schemas.microsoft.com/office/drawing/2014/main" id="{19CAAD5F-EB2C-395B-6A45-4FD2505886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4"/>
          <a:stretch/>
        </p:blipFill>
        <p:spPr bwMode="auto">
          <a:xfrm>
            <a:off x="8578956" y="3840788"/>
            <a:ext cx="2749848" cy="2798091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">
            <a:extLst>
              <a:ext uri="{FF2B5EF4-FFF2-40B4-BE49-F238E27FC236}">
                <a16:creationId xmlns:a16="http://schemas.microsoft.com/office/drawing/2014/main" id="{C0CE34B7-2DE8-161D-17AC-35980B144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7" b="8889"/>
          <a:stretch/>
        </p:blipFill>
        <p:spPr bwMode="auto">
          <a:xfrm>
            <a:off x="1444879" y="3807573"/>
            <a:ext cx="2168165" cy="283130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grassy area with tree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2DC8938F-2AA0-0E58-3356-6CFE9FD766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413"/>
          <a:stretch/>
        </p:blipFill>
        <p:spPr>
          <a:xfrm>
            <a:off x="4219722" y="3807573"/>
            <a:ext cx="3752556" cy="2831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34949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B41-7C80-FA93-24E1-E155AB3B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Considerations for managing turf diseases with fungicides…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EFDD-8B34-47DB-2F7B-F62FA7DEC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14992"/>
            <a:ext cx="10515600" cy="4351338"/>
          </a:xfrm>
        </p:spPr>
        <p:txBody>
          <a:bodyPr/>
          <a:lstStyle/>
          <a:p>
            <a:r>
              <a:rPr lang="en-US" dirty="0"/>
              <a:t>Properly identify the disease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Select the proper fungicide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Apply the fungicide at the correct timing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Apply the fungicide with the correct application method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F8508128-6924-770E-7AEE-DE8CF896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53344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Fungicide Applications for Foliar Turf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827" cy="4667250"/>
          </a:xfrm>
        </p:spPr>
        <p:txBody>
          <a:bodyPr>
            <a:normAutofit/>
          </a:bodyPr>
          <a:lstStyle/>
          <a:p>
            <a:r>
              <a:rPr lang="en-US" dirty="0"/>
              <a:t>Foliar diseases are a major issue in turfgrass</a:t>
            </a:r>
          </a:p>
          <a:p>
            <a:pPr lvl="1"/>
            <a:r>
              <a:rPr lang="en-US" dirty="0"/>
              <a:t>Dollar spot, brown patch, gray leaf spot, large patch, etc.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Optimal application methods for foliar diseases include:</a:t>
            </a:r>
          </a:p>
          <a:p>
            <a:pPr lvl="1"/>
            <a:r>
              <a:rPr lang="en-US" dirty="0"/>
              <a:t>Spraying with higher coverage nozzles at lower carrier volumes (0.5-1 gal/1000ft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watering in contact or localized penetrant products (chlorothalonil, fluazinam, pyraclostrobin, etc.)</a:t>
            </a:r>
          </a:p>
          <a:p>
            <a:pPr lvl="1"/>
            <a:r>
              <a:rPr lang="en-US" dirty="0"/>
              <a:t>NOT mowing within 48 hours after application</a:t>
            </a:r>
          </a:p>
          <a:p>
            <a:pPr lvl="2"/>
            <a:r>
              <a:rPr lang="en-US" dirty="0"/>
              <a:t>If mown, return clippings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10721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Fungicide Applications for Foliar Turf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827" cy="4667250"/>
          </a:xfrm>
        </p:spPr>
        <p:txBody>
          <a:bodyPr>
            <a:normAutofit/>
          </a:bodyPr>
          <a:lstStyle/>
          <a:p>
            <a:r>
              <a:rPr lang="en-US" dirty="0"/>
              <a:t>Foliar diseases are a major issue in turfgrass</a:t>
            </a:r>
          </a:p>
          <a:p>
            <a:pPr lvl="1"/>
            <a:r>
              <a:rPr lang="en-US" dirty="0"/>
              <a:t>Dollar spot, brown patch, gray leaf spot, large patch, etc.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Optimal application methods for foliar diseases include:</a:t>
            </a:r>
          </a:p>
          <a:p>
            <a:pPr lvl="1"/>
            <a:r>
              <a:rPr lang="en-US" u="sng" dirty="0"/>
              <a:t>Spraying with higher coverage nozzles at lower carrier volumes (0.5-1 gal/1000ft</a:t>
            </a:r>
            <a:r>
              <a:rPr lang="en-US" u="sng" baseline="30000" dirty="0"/>
              <a:t>2</a:t>
            </a:r>
            <a:r>
              <a:rPr lang="en-US" u="sng" dirty="0"/>
              <a:t>)</a:t>
            </a:r>
          </a:p>
          <a:p>
            <a:pPr lvl="1"/>
            <a:r>
              <a:rPr lang="en-US" dirty="0"/>
              <a:t>NOT watering in contact or localized penetrant products (chlorothalonil, fluazinam, pyraclostrobin, etc.)</a:t>
            </a:r>
          </a:p>
          <a:p>
            <a:pPr lvl="1"/>
            <a:r>
              <a:rPr lang="en-US" dirty="0"/>
              <a:t>NOT mowing within 48 hours after application</a:t>
            </a:r>
          </a:p>
          <a:p>
            <a:pPr lvl="2"/>
            <a:r>
              <a:rPr lang="en-US" dirty="0"/>
              <a:t>If mown, return clippings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3166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52550-3804-1B60-B361-DF5E7ECB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Nozzle selection is crucial for foliar diseases (THINK COVERAGE)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86D67A51-8737-881D-F306-4F2DC4FFA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171F580-CBD9-C6D7-29C8-DDE6ECD246F2}"/>
              </a:ext>
            </a:extLst>
          </p:cNvPr>
          <p:cNvGrpSpPr/>
          <p:nvPr/>
        </p:nvGrpSpPr>
        <p:grpSpPr>
          <a:xfrm>
            <a:off x="1303509" y="1536351"/>
            <a:ext cx="8483546" cy="5054435"/>
            <a:chOff x="285954" y="1243729"/>
            <a:chExt cx="7176858" cy="536746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B501E323-0335-3134-4CD2-BC20618277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5954" y="1243729"/>
              <a:ext cx="7176858" cy="5367464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77A0A91-C320-BDBC-CD11-567FFCC0D8C9}"/>
                </a:ext>
              </a:extLst>
            </p:cNvPr>
            <p:cNvSpPr txBox="1"/>
            <p:nvPr/>
          </p:nvSpPr>
          <p:spPr>
            <a:xfrm>
              <a:off x="517863" y="3114472"/>
              <a:ext cx="3445813" cy="48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Flood Jet (extremely coarse)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5CE5BDB-3CDE-C0EC-68D6-85A5AB338C98}"/>
                </a:ext>
              </a:extLst>
            </p:cNvPr>
            <p:cNvSpPr txBox="1"/>
            <p:nvPr/>
          </p:nvSpPr>
          <p:spPr>
            <a:xfrm>
              <a:off x="4351169" y="3160445"/>
              <a:ext cx="2724149" cy="48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TTI (ultra coarse)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6DF34C0-F2E0-A786-B6A6-B1AF52E1BF72}"/>
                </a:ext>
              </a:extLst>
            </p:cNvPr>
            <p:cNvSpPr txBox="1"/>
            <p:nvPr/>
          </p:nvSpPr>
          <p:spPr>
            <a:xfrm>
              <a:off x="832453" y="5582191"/>
              <a:ext cx="2724151" cy="48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XRFF (medium)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9AC372-0E43-3883-3949-C25623FE694B}"/>
                </a:ext>
              </a:extLst>
            </p:cNvPr>
            <p:cNvSpPr txBox="1"/>
            <p:nvPr/>
          </p:nvSpPr>
          <p:spPr>
            <a:xfrm>
              <a:off x="4351169" y="5582191"/>
              <a:ext cx="2724151" cy="480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TTJ Twin (very coarse)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4" name="Down Arrow 13">
            <a:extLst>
              <a:ext uri="{FF2B5EF4-FFF2-40B4-BE49-F238E27FC236}">
                <a16:creationId xmlns:a16="http://schemas.microsoft.com/office/drawing/2014/main" id="{00124277-2673-3BE5-DDA2-EE89B6398092}"/>
              </a:ext>
            </a:extLst>
          </p:cNvPr>
          <p:cNvSpPr/>
          <p:nvPr/>
        </p:nvSpPr>
        <p:spPr>
          <a:xfrm rot="2361098">
            <a:off x="9565011" y="4094930"/>
            <a:ext cx="365590" cy="1145627"/>
          </a:xfrm>
          <a:prstGeom prst="downArrow">
            <a:avLst/>
          </a:prstGeom>
          <a:solidFill>
            <a:srgbClr val="C646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F7FCB7-6BD0-6B2A-A138-750D1B07C67D}"/>
              </a:ext>
            </a:extLst>
          </p:cNvPr>
          <p:cNvSpPr txBox="1"/>
          <p:nvPr/>
        </p:nvSpPr>
        <p:spPr>
          <a:xfrm>
            <a:off x="10001286" y="3793675"/>
            <a:ext cx="2055837" cy="49244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600" dirty="0"/>
              <a:t>Air Induction</a:t>
            </a:r>
          </a:p>
        </p:txBody>
      </p:sp>
    </p:spTree>
    <p:extLst>
      <p:ext uri="{BB962C8B-B14F-4D97-AF65-F5344CB8AC3E}">
        <p14:creationId xmlns:p14="http://schemas.microsoft.com/office/powerpoint/2010/main" val="9799775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12D8CE-E100-2C17-5F82-2C391225CC9B}"/>
              </a:ext>
            </a:extLst>
          </p:cNvPr>
          <p:cNvGraphicFramePr>
            <a:graphicFrameLocks/>
          </p:cNvGraphicFramePr>
          <p:nvPr/>
        </p:nvGraphicFramePr>
        <p:xfrm>
          <a:off x="0" y="2162503"/>
          <a:ext cx="6096000" cy="383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Title 1">
            <a:extLst>
              <a:ext uri="{FF2B5EF4-FFF2-40B4-BE49-F238E27FC236}">
                <a16:creationId xmlns:a16="http://schemas.microsoft.com/office/drawing/2014/main" id="{F760C4EC-69F4-2A45-AD4F-E5856852DECE}"/>
              </a:ext>
            </a:extLst>
          </p:cNvPr>
          <p:cNvSpPr txBox="1">
            <a:spLocks/>
          </p:cNvSpPr>
          <p:nvPr/>
        </p:nvSpPr>
        <p:spPr>
          <a:xfrm>
            <a:off x="1066290" y="358810"/>
            <a:ext cx="10059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Influence of</a:t>
            </a:r>
            <a:r>
              <a:rPr lang="en-US" sz="2400" dirty="0">
                <a:solidFill>
                  <a:prstClr val="black"/>
                </a:solidFill>
              </a:rPr>
              <a:t> Ferrous Sulfate Applied with Different </a:t>
            </a:r>
            <a:r>
              <a:rPr lang="en-US" sz="2400" dirty="0"/>
              <a:t>Nozzles on </a:t>
            </a:r>
            <a:r>
              <a:rPr lang="en-US" sz="2400" b="1" u="sng" dirty="0"/>
              <a:t>Dollar Spot Counts</a:t>
            </a:r>
            <a:endParaRPr lang="en-US" sz="2400" dirty="0"/>
          </a:p>
        </p:txBody>
      </p:sp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39E81C-4A05-7481-3D0B-37DF01831756}"/>
              </a:ext>
            </a:extLst>
          </p:cNvPr>
          <p:cNvGraphicFramePr>
            <a:graphicFrameLocks/>
          </p:cNvGraphicFramePr>
          <p:nvPr/>
        </p:nvGraphicFramePr>
        <p:xfrm>
          <a:off x="6095998" y="2162502"/>
          <a:ext cx="6096001" cy="383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6E23042D-F5EB-55E5-4133-2D86E8DB7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2022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12D8CE-E100-2C17-5F82-2C391225CC9B}"/>
              </a:ext>
            </a:extLst>
          </p:cNvPr>
          <p:cNvGraphicFramePr>
            <a:graphicFrameLocks/>
          </p:cNvGraphicFramePr>
          <p:nvPr/>
        </p:nvGraphicFramePr>
        <p:xfrm>
          <a:off x="0" y="2162503"/>
          <a:ext cx="6096000" cy="383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39E81C-4A05-7481-3D0B-37DF01831756}"/>
              </a:ext>
            </a:extLst>
          </p:cNvPr>
          <p:cNvGraphicFramePr>
            <a:graphicFrameLocks/>
          </p:cNvGraphicFramePr>
          <p:nvPr/>
        </p:nvGraphicFramePr>
        <p:xfrm>
          <a:off x="6095998" y="2162502"/>
          <a:ext cx="6096001" cy="383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2714A52-D3D2-F70D-9CEA-EDDA400A077B}"/>
              </a:ext>
            </a:extLst>
          </p:cNvPr>
          <p:cNvSpPr/>
          <p:nvPr/>
        </p:nvSpPr>
        <p:spPr>
          <a:xfrm>
            <a:off x="1860149" y="2795750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6B76A-F21B-215E-16E0-2BECCB46B9D5}"/>
              </a:ext>
            </a:extLst>
          </p:cNvPr>
          <p:cNvSpPr/>
          <p:nvPr/>
        </p:nvSpPr>
        <p:spPr>
          <a:xfrm>
            <a:off x="5029018" y="2795750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BC1AD-600C-96C9-9F8A-0D0EBE56EC2B}"/>
              </a:ext>
            </a:extLst>
          </p:cNvPr>
          <p:cNvSpPr/>
          <p:nvPr/>
        </p:nvSpPr>
        <p:spPr>
          <a:xfrm>
            <a:off x="7956149" y="2795749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A4B77-2F75-B5CB-C25C-5100970AC197}"/>
              </a:ext>
            </a:extLst>
          </p:cNvPr>
          <p:cNvSpPr/>
          <p:nvPr/>
        </p:nvSpPr>
        <p:spPr>
          <a:xfrm>
            <a:off x="10074074" y="2795749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9AF72AC-5554-986D-7CD2-8D9464DDBFBF}"/>
              </a:ext>
            </a:extLst>
          </p:cNvPr>
          <p:cNvSpPr txBox="1">
            <a:spLocks/>
          </p:cNvSpPr>
          <p:nvPr/>
        </p:nvSpPr>
        <p:spPr>
          <a:xfrm>
            <a:off x="1066290" y="358810"/>
            <a:ext cx="10059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Influence of</a:t>
            </a:r>
            <a:r>
              <a:rPr lang="en-US" sz="2400" dirty="0">
                <a:solidFill>
                  <a:prstClr val="black"/>
                </a:solidFill>
              </a:rPr>
              <a:t> Ferrous Sulfate Applied with Different </a:t>
            </a:r>
            <a:r>
              <a:rPr lang="en-US" sz="2400" dirty="0"/>
              <a:t>Nozzles on </a:t>
            </a:r>
            <a:r>
              <a:rPr lang="en-US" sz="2400" b="1" u="sng" dirty="0"/>
              <a:t>Dollar Spot Counts</a:t>
            </a:r>
            <a:endParaRPr lang="en-US" sz="2400" dirty="0"/>
          </a:p>
        </p:txBody>
      </p:sp>
      <p:pic>
        <p:nvPicPr>
          <p:cNvPr id="8" name="Picture 7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D4C51B64-3D73-DC50-0DB2-028F856C49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99451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012D8CE-E100-2C17-5F82-2C391225CC9B}"/>
              </a:ext>
            </a:extLst>
          </p:cNvPr>
          <p:cNvGraphicFramePr>
            <a:graphicFrameLocks/>
          </p:cNvGraphicFramePr>
          <p:nvPr/>
        </p:nvGraphicFramePr>
        <p:xfrm>
          <a:off x="0" y="2162503"/>
          <a:ext cx="6096000" cy="3838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Chart 9">
            <a:extLst>
              <a:ext uri="{FF2B5EF4-FFF2-40B4-BE49-F238E27FC236}">
                <a16:creationId xmlns:a16="http://schemas.microsoft.com/office/drawing/2014/main" id="{5839E81C-4A05-7481-3D0B-37DF01831756}"/>
              </a:ext>
            </a:extLst>
          </p:cNvPr>
          <p:cNvGraphicFramePr>
            <a:graphicFrameLocks/>
          </p:cNvGraphicFramePr>
          <p:nvPr/>
        </p:nvGraphicFramePr>
        <p:xfrm>
          <a:off x="6095998" y="2162502"/>
          <a:ext cx="6096001" cy="38389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C2714A52-D3D2-F70D-9CEA-EDDA400A077B}"/>
              </a:ext>
            </a:extLst>
          </p:cNvPr>
          <p:cNvSpPr/>
          <p:nvPr/>
        </p:nvSpPr>
        <p:spPr>
          <a:xfrm>
            <a:off x="1860149" y="2795750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16B76A-F21B-215E-16E0-2BECCB46B9D5}"/>
              </a:ext>
            </a:extLst>
          </p:cNvPr>
          <p:cNvSpPr/>
          <p:nvPr/>
        </p:nvSpPr>
        <p:spPr>
          <a:xfrm>
            <a:off x="5029018" y="2795750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FBC1AD-600C-96C9-9F8A-0D0EBE56EC2B}"/>
              </a:ext>
            </a:extLst>
          </p:cNvPr>
          <p:cNvSpPr/>
          <p:nvPr/>
        </p:nvSpPr>
        <p:spPr>
          <a:xfrm>
            <a:off x="7956149" y="2795749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1EA4B77-2F75-B5CB-C25C-5100970AC197}"/>
              </a:ext>
            </a:extLst>
          </p:cNvPr>
          <p:cNvSpPr/>
          <p:nvPr/>
        </p:nvSpPr>
        <p:spPr>
          <a:xfrm>
            <a:off x="10074074" y="2795749"/>
            <a:ext cx="791900" cy="2827549"/>
          </a:xfrm>
          <a:prstGeom prst="rect">
            <a:avLst/>
          </a:prstGeom>
          <a:solidFill>
            <a:srgbClr val="548235">
              <a:alpha val="2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E6A054-7D63-2CD9-1A6F-99910E9B2A0A}"/>
              </a:ext>
            </a:extLst>
          </p:cNvPr>
          <p:cNvSpPr txBox="1"/>
          <p:nvPr/>
        </p:nvSpPr>
        <p:spPr>
          <a:xfrm>
            <a:off x="3009897" y="1454616"/>
            <a:ext cx="6172201" cy="400110"/>
          </a:xfrm>
          <a:prstGeom prst="rect">
            <a:avLst/>
          </a:prstGeom>
          <a:ln w="28575">
            <a:solidFill>
              <a:srgbClr val="0070C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Finer droplet nozzles increased dollar spot suppression.</a:t>
            </a:r>
            <a:endParaRPr lang="en-US" sz="2000" baseline="-250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475332B-5BFB-48A1-9AAF-BB0736EBBBFD}"/>
              </a:ext>
            </a:extLst>
          </p:cNvPr>
          <p:cNvSpPr txBox="1">
            <a:spLocks/>
          </p:cNvSpPr>
          <p:nvPr/>
        </p:nvSpPr>
        <p:spPr>
          <a:xfrm>
            <a:off x="1066290" y="358810"/>
            <a:ext cx="1005941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Influence of</a:t>
            </a:r>
            <a:r>
              <a:rPr lang="en-US" sz="2400" dirty="0">
                <a:solidFill>
                  <a:prstClr val="black"/>
                </a:solidFill>
              </a:rPr>
              <a:t> Ferrous Sulfate Applied with Different </a:t>
            </a:r>
            <a:r>
              <a:rPr lang="en-US" sz="2400" dirty="0"/>
              <a:t>Nozzles on </a:t>
            </a:r>
            <a:r>
              <a:rPr lang="en-US" sz="2400" b="1" u="sng" dirty="0"/>
              <a:t>Dollar Spot Counts</a:t>
            </a:r>
            <a:endParaRPr lang="en-US" sz="2400" dirty="0"/>
          </a:p>
        </p:txBody>
      </p:sp>
      <p:pic>
        <p:nvPicPr>
          <p:cNvPr id="11" name="Picture 10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386A88BA-C726-3B1B-CE68-23706A9D35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607F5E-1181-BE02-17B4-8E0DA2B14247}"/>
              </a:ext>
            </a:extLst>
          </p:cNvPr>
          <p:cNvCxnSpPr/>
          <p:nvPr/>
        </p:nvCxnSpPr>
        <p:spPr>
          <a:xfrm>
            <a:off x="5153891" y="5986474"/>
            <a:ext cx="57350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AC6D8B-7BB0-5501-5BCB-E2D7D9269F5E}"/>
              </a:ext>
            </a:extLst>
          </p:cNvPr>
          <p:cNvCxnSpPr/>
          <p:nvPr/>
        </p:nvCxnSpPr>
        <p:spPr>
          <a:xfrm>
            <a:off x="10179627" y="5986474"/>
            <a:ext cx="573509" cy="0"/>
          </a:xfrm>
          <a:prstGeom prst="line">
            <a:avLst/>
          </a:prstGeom>
          <a:ln w="571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58997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39440CD4-83EE-6905-A12E-CD573F50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D9E28F4-610C-0BFF-2EB1-7D6094E5B018}"/>
              </a:ext>
            </a:extLst>
          </p:cNvPr>
          <p:cNvGraphicFramePr>
            <a:graphicFrameLocks/>
          </p:cNvGraphicFramePr>
          <p:nvPr/>
        </p:nvGraphicFramePr>
        <p:xfrm>
          <a:off x="2340769" y="1371600"/>
          <a:ext cx="7510462" cy="521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1D5B9E7-4064-24AE-9A66-7F27C04AECF5}"/>
              </a:ext>
            </a:extLst>
          </p:cNvPr>
          <p:cNvSpPr txBox="1">
            <a:spLocks/>
          </p:cNvSpPr>
          <p:nvPr/>
        </p:nvSpPr>
        <p:spPr>
          <a:xfrm>
            <a:off x="1355758" y="257833"/>
            <a:ext cx="9480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Influence of</a:t>
            </a:r>
            <a:r>
              <a:rPr lang="en-US" sz="2400" dirty="0">
                <a:solidFill>
                  <a:prstClr val="black"/>
                </a:solidFill>
              </a:rPr>
              <a:t> Secure (fluazinam) Applied at Different Carrier Volumes on </a:t>
            </a:r>
            <a:r>
              <a:rPr lang="en-US" sz="2400" b="1" u="sng" dirty="0"/>
              <a:t>Dollar Spot Area Under the Disease Progress Curve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0FAF0-9F15-592E-91E0-6419526E80D1}"/>
              </a:ext>
            </a:extLst>
          </p:cNvPr>
          <p:cNvSpPr txBox="1"/>
          <p:nvPr/>
        </p:nvSpPr>
        <p:spPr>
          <a:xfrm>
            <a:off x="0" y="5934670"/>
            <a:ext cx="255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*Research by Jim Kerns, Lee Butler, and Jill Ploetz at NC State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850ED-1E91-0B56-7018-83DD2376409E}"/>
              </a:ext>
            </a:extLst>
          </p:cNvPr>
          <p:cNvSpPr/>
          <p:nvPr/>
        </p:nvSpPr>
        <p:spPr>
          <a:xfrm>
            <a:off x="5498276" y="6260964"/>
            <a:ext cx="1900052" cy="270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Secure at 2 gal/1000ft</a:t>
            </a:r>
            <a:r>
              <a:rPr lang="en-US" sz="1400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F1458-355E-F145-F04C-B2CABF59FAAD}"/>
              </a:ext>
            </a:extLst>
          </p:cNvPr>
          <p:cNvSpPr/>
          <p:nvPr/>
        </p:nvSpPr>
        <p:spPr>
          <a:xfrm>
            <a:off x="7674753" y="6260963"/>
            <a:ext cx="2064344" cy="270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Secure at 0.5 gal/1000ft</a:t>
            </a:r>
            <a:r>
              <a:rPr lang="en-US" sz="1400" baseline="30000" dirty="0">
                <a:solidFill>
                  <a:schemeClr val="tx1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0773149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39440CD4-83EE-6905-A12E-CD573F504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3D9E28F4-610C-0BFF-2EB1-7D6094E5B018}"/>
              </a:ext>
            </a:extLst>
          </p:cNvPr>
          <p:cNvGraphicFramePr>
            <a:graphicFrameLocks/>
          </p:cNvGraphicFramePr>
          <p:nvPr/>
        </p:nvGraphicFramePr>
        <p:xfrm>
          <a:off x="2340769" y="1371600"/>
          <a:ext cx="7510462" cy="52168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C1D5B9E7-4064-24AE-9A66-7F27C04AECF5}"/>
              </a:ext>
            </a:extLst>
          </p:cNvPr>
          <p:cNvSpPr txBox="1">
            <a:spLocks/>
          </p:cNvSpPr>
          <p:nvPr/>
        </p:nvSpPr>
        <p:spPr>
          <a:xfrm>
            <a:off x="1355758" y="257833"/>
            <a:ext cx="948048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/>
              <a:t>Influence of</a:t>
            </a:r>
            <a:r>
              <a:rPr lang="en-US" sz="2400" dirty="0">
                <a:solidFill>
                  <a:prstClr val="black"/>
                </a:solidFill>
              </a:rPr>
              <a:t> Secure (fluazinam) Applied at Different Carrier Volumes on </a:t>
            </a:r>
            <a:r>
              <a:rPr lang="en-US" sz="2400" b="1" u="sng" dirty="0"/>
              <a:t>Dollar Spot Area Under the Disease Progress Curve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20FAF0-9F15-592E-91E0-6419526E80D1}"/>
              </a:ext>
            </a:extLst>
          </p:cNvPr>
          <p:cNvSpPr txBox="1"/>
          <p:nvPr/>
        </p:nvSpPr>
        <p:spPr>
          <a:xfrm>
            <a:off x="0" y="5934670"/>
            <a:ext cx="25561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*Research by Jim Kerns, Lee Butler, and Jill Ploetz at NC State University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EC850ED-1E91-0B56-7018-83DD2376409E}"/>
              </a:ext>
            </a:extLst>
          </p:cNvPr>
          <p:cNvSpPr/>
          <p:nvPr/>
        </p:nvSpPr>
        <p:spPr>
          <a:xfrm>
            <a:off x="5498276" y="6260964"/>
            <a:ext cx="1900052" cy="270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Secure at 2 gal/1000ft</a:t>
            </a:r>
            <a:r>
              <a:rPr lang="en-US" sz="1400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F1458-355E-F145-F04C-B2CABF59FAAD}"/>
              </a:ext>
            </a:extLst>
          </p:cNvPr>
          <p:cNvSpPr/>
          <p:nvPr/>
        </p:nvSpPr>
        <p:spPr>
          <a:xfrm>
            <a:off x="7674753" y="6260963"/>
            <a:ext cx="2064344" cy="270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</a:rPr>
              <a:t>Secure at 0.5 gal/1000ft</a:t>
            </a:r>
            <a:r>
              <a:rPr lang="en-US" sz="1400" baseline="30000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A962D4-5588-9EF0-06D8-4A0F314C563D}"/>
              </a:ext>
            </a:extLst>
          </p:cNvPr>
          <p:cNvSpPr txBox="1"/>
          <p:nvPr/>
        </p:nvSpPr>
        <p:spPr>
          <a:xfrm>
            <a:off x="6573979" y="3024076"/>
            <a:ext cx="3650676" cy="707886"/>
          </a:xfrm>
          <a:prstGeom prst="rect">
            <a:avLst/>
          </a:prstGeom>
          <a:ln w="28575">
            <a:solidFill>
              <a:schemeClr val="accent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/>
              <a:t>Lower carrier volume increased dollar spot suppression.</a:t>
            </a:r>
            <a:endParaRPr lang="en-US" sz="2000" baseline="-25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A9C963F-52C4-FB43-1A8B-EC7BBF274060}"/>
              </a:ext>
            </a:extLst>
          </p:cNvPr>
          <p:cNvCxnSpPr>
            <a:cxnSpLocks/>
          </p:cNvCxnSpPr>
          <p:nvPr/>
        </p:nvCxnSpPr>
        <p:spPr>
          <a:xfrm>
            <a:off x="7897090" y="6588414"/>
            <a:ext cx="1444337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117901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Fungicide Applications for Foliar Turf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827" cy="4667250"/>
          </a:xfrm>
        </p:spPr>
        <p:txBody>
          <a:bodyPr>
            <a:normAutofit/>
          </a:bodyPr>
          <a:lstStyle/>
          <a:p>
            <a:r>
              <a:rPr lang="en-US" dirty="0"/>
              <a:t>Foliar diseases are a major issue in turfgrass</a:t>
            </a:r>
          </a:p>
          <a:p>
            <a:pPr lvl="1"/>
            <a:r>
              <a:rPr lang="en-US" dirty="0"/>
              <a:t>Dollar spot, brown patch, gray leaf spot, large patch, etc.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Optimal application methods for foliar diseases include:</a:t>
            </a:r>
          </a:p>
          <a:p>
            <a:pPr lvl="1"/>
            <a:r>
              <a:rPr lang="en-US" dirty="0"/>
              <a:t>Spraying with higher coverage nozzles at lower carrier volumes (0.5-1 gal/1000ft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u="sng" dirty="0"/>
              <a:t>NOT watering in contact or localized penetrant products (chlorothalonil, fluazinam, pyraclostrobin, etc.)</a:t>
            </a:r>
          </a:p>
          <a:p>
            <a:pPr lvl="1"/>
            <a:r>
              <a:rPr lang="en-US" dirty="0"/>
              <a:t>NOT mowing within 48 hours after application</a:t>
            </a:r>
          </a:p>
          <a:p>
            <a:pPr lvl="2"/>
            <a:r>
              <a:rPr lang="en-US" dirty="0"/>
              <a:t>If mown, return clippings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61621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66CA3042-1175-CF99-A09F-F3C2C6E8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95D0FF-3113-53BC-214D-CBF767A756D8}"/>
              </a:ext>
            </a:extLst>
          </p:cNvPr>
          <p:cNvSpPr/>
          <p:nvPr/>
        </p:nvSpPr>
        <p:spPr>
          <a:xfrm>
            <a:off x="10021557" y="1943100"/>
            <a:ext cx="2110722" cy="945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Contact or localized penetrant fungicide</a:t>
            </a:r>
          </a:p>
        </p:txBody>
      </p:sp>
    </p:spTree>
    <p:extLst>
      <p:ext uri="{BB962C8B-B14F-4D97-AF65-F5344CB8AC3E}">
        <p14:creationId xmlns:p14="http://schemas.microsoft.com/office/powerpoint/2010/main" val="1851141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C0893-8787-A44A-A76E-AF795E09F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Suppression of Spring Dead Spot with Kabuto</a:t>
            </a:r>
          </a:p>
        </p:txBody>
      </p:sp>
      <p:pic>
        <p:nvPicPr>
          <p:cNvPr id="4" name="Picture 3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5E713059-8A15-5E4B-965A-18F3AB2BD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103" y="1429531"/>
            <a:ext cx="9985794" cy="50633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8DB6A636-1EFE-3C41-01A3-99A20BF85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54492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186124C-00E1-B14F-9D2E-9723EEF27F65}"/>
              </a:ext>
            </a:extLst>
          </p:cNvPr>
          <p:cNvSpPr/>
          <p:nvPr/>
        </p:nvSpPr>
        <p:spPr>
          <a:xfrm>
            <a:off x="2170443" y="1373272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4AB4902-85AD-9444-981D-CE600F889E85}"/>
              </a:ext>
            </a:extLst>
          </p:cNvPr>
          <p:cNvSpPr/>
          <p:nvPr/>
        </p:nvSpPr>
        <p:spPr>
          <a:xfrm>
            <a:off x="4483240" y="1373273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8940C6F-F67A-674B-AE01-3506A5ACCF50}"/>
              </a:ext>
            </a:extLst>
          </p:cNvPr>
          <p:cNvSpPr/>
          <p:nvPr/>
        </p:nvSpPr>
        <p:spPr>
          <a:xfrm>
            <a:off x="6796037" y="1373273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F886C9-0392-B04E-B050-694C02ECC331}"/>
              </a:ext>
            </a:extLst>
          </p:cNvPr>
          <p:cNvSpPr/>
          <p:nvPr/>
        </p:nvSpPr>
        <p:spPr>
          <a:xfrm>
            <a:off x="9108829" y="1373272"/>
            <a:ext cx="200966" cy="63304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BC089F01-6517-5FDC-F352-163DB9B6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BDCD35-4FDF-8D93-707F-22685B053EE3}"/>
              </a:ext>
            </a:extLst>
          </p:cNvPr>
          <p:cNvSpPr/>
          <p:nvPr/>
        </p:nvSpPr>
        <p:spPr>
          <a:xfrm>
            <a:off x="2211777" y="685800"/>
            <a:ext cx="7056684" cy="687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Irrigation Event</a:t>
            </a:r>
          </a:p>
        </p:txBody>
      </p:sp>
    </p:spTree>
    <p:extLst>
      <p:ext uri="{BB962C8B-B14F-4D97-AF65-F5344CB8AC3E}">
        <p14:creationId xmlns:p14="http://schemas.microsoft.com/office/powerpoint/2010/main" val="23127005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3442931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39" y="3429000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3442930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29" y="3428999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186124C-00E1-B14F-9D2E-9723EEF27F65}"/>
              </a:ext>
            </a:extLst>
          </p:cNvPr>
          <p:cNvSpPr/>
          <p:nvPr/>
        </p:nvSpPr>
        <p:spPr>
          <a:xfrm>
            <a:off x="2170443" y="1373272"/>
            <a:ext cx="200965" cy="20696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4AB4902-85AD-9444-981D-CE600F889E85}"/>
              </a:ext>
            </a:extLst>
          </p:cNvPr>
          <p:cNvSpPr/>
          <p:nvPr/>
        </p:nvSpPr>
        <p:spPr>
          <a:xfrm>
            <a:off x="4483240" y="1373273"/>
            <a:ext cx="200966" cy="205572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8940C6F-F67A-674B-AE01-3506A5ACCF50}"/>
              </a:ext>
            </a:extLst>
          </p:cNvPr>
          <p:cNvSpPr/>
          <p:nvPr/>
        </p:nvSpPr>
        <p:spPr>
          <a:xfrm>
            <a:off x="6796037" y="1373273"/>
            <a:ext cx="200966" cy="20696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F886C9-0392-B04E-B050-694C02ECC331}"/>
              </a:ext>
            </a:extLst>
          </p:cNvPr>
          <p:cNvSpPr/>
          <p:nvPr/>
        </p:nvSpPr>
        <p:spPr>
          <a:xfrm>
            <a:off x="9108829" y="1373272"/>
            <a:ext cx="200966" cy="20696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BC089F01-6517-5FDC-F352-163DB9B6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BDCD35-4FDF-8D93-707F-22685B053EE3}"/>
              </a:ext>
            </a:extLst>
          </p:cNvPr>
          <p:cNvSpPr/>
          <p:nvPr/>
        </p:nvSpPr>
        <p:spPr>
          <a:xfrm>
            <a:off x="2211777" y="685800"/>
            <a:ext cx="7056684" cy="687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Irrigation Event</a:t>
            </a:r>
          </a:p>
        </p:txBody>
      </p:sp>
    </p:spTree>
    <p:extLst>
      <p:ext uri="{BB962C8B-B14F-4D97-AF65-F5344CB8AC3E}">
        <p14:creationId xmlns:p14="http://schemas.microsoft.com/office/powerpoint/2010/main" val="10637955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3442931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39" y="3429000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3442930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29" y="3428999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own Arrow 2">
            <a:extLst>
              <a:ext uri="{FF2B5EF4-FFF2-40B4-BE49-F238E27FC236}">
                <a16:creationId xmlns:a16="http://schemas.microsoft.com/office/drawing/2014/main" id="{7186124C-00E1-B14F-9D2E-9723EEF27F65}"/>
              </a:ext>
            </a:extLst>
          </p:cNvPr>
          <p:cNvSpPr/>
          <p:nvPr/>
        </p:nvSpPr>
        <p:spPr>
          <a:xfrm>
            <a:off x="2170443" y="1373272"/>
            <a:ext cx="200965" cy="20696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94AB4902-85AD-9444-981D-CE600F889E85}"/>
              </a:ext>
            </a:extLst>
          </p:cNvPr>
          <p:cNvSpPr/>
          <p:nvPr/>
        </p:nvSpPr>
        <p:spPr>
          <a:xfrm>
            <a:off x="4483240" y="1373273"/>
            <a:ext cx="200966" cy="205572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D8940C6F-F67A-674B-AE01-3506A5ACCF50}"/>
              </a:ext>
            </a:extLst>
          </p:cNvPr>
          <p:cNvSpPr/>
          <p:nvPr/>
        </p:nvSpPr>
        <p:spPr>
          <a:xfrm>
            <a:off x="6796037" y="1373273"/>
            <a:ext cx="200966" cy="2069657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>
            <a:extLst>
              <a:ext uri="{FF2B5EF4-FFF2-40B4-BE49-F238E27FC236}">
                <a16:creationId xmlns:a16="http://schemas.microsoft.com/office/drawing/2014/main" id="{A4F886C9-0392-B04E-B050-694C02ECC331}"/>
              </a:ext>
            </a:extLst>
          </p:cNvPr>
          <p:cNvSpPr/>
          <p:nvPr/>
        </p:nvSpPr>
        <p:spPr>
          <a:xfrm>
            <a:off x="9108829" y="1373272"/>
            <a:ext cx="200966" cy="2069658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BC089F01-6517-5FDC-F352-163DB9B6A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CBDCD35-4FDF-8D93-707F-22685B053EE3}"/>
              </a:ext>
            </a:extLst>
          </p:cNvPr>
          <p:cNvSpPr/>
          <p:nvPr/>
        </p:nvSpPr>
        <p:spPr>
          <a:xfrm>
            <a:off x="2211777" y="685800"/>
            <a:ext cx="7056684" cy="6874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Irrigation Event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17BA11-AF5C-6395-C196-E613ACF92708}"/>
              </a:ext>
            </a:extLst>
          </p:cNvPr>
          <p:cNvSpPr/>
          <p:nvPr/>
        </p:nvSpPr>
        <p:spPr>
          <a:xfrm>
            <a:off x="969963" y="1373270"/>
            <a:ext cx="10250487" cy="1540980"/>
          </a:xfrm>
          <a:prstGeom prst="rect">
            <a:avLst/>
          </a:prstGeom>
          <a:solidFill>
            <a:srgbClr val="70AD47">
              <a:alpha val="50196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9FDB27-C36A-86E7-E6BE-2673299D82B8}"/>
              </a:ext>
            </a:extLst>
          </p:cNvPr>
          <p:cNvSpPr/>
          <p:nvPr/>
        </p:nvSpPr>
        <p:spPr>
          <a:xfrm>
            <a:off x="10021557" y="1670973"/>
            <a:ext cx="2110722" cy="945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Moves fungicide beyond the foliage</a:t>
            </a:r>
          </a:p>
        </p:txBody>
      </p:sp>
    </p:spTree>
    <p:extLst>
      <p:ext uri="{BB962C8B-B14F-4D97-AF65-F5344CB8AC3E}">
        <p14:creationId xmlns:p14="http://schemas.microsoft.com/office/powerpoint/2010/main" val="11645186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1F5CC8-C8D7-B6E3-6338-F4F5F5FF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Fungicide Applications for Foliar Turf Diseases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1D5388-1A8F-3700-3CFF-1AD8DE167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1017827" cy="4667250"/>
          </a:xfrm>
        </p:spPr>
        <p:txBody>
          <a:bodyPr>
            <a:normAutofit/>
          </a:bodyPr>
          <a:lstStyle/>
          <a:p>
            <a:r>
              <a:rPr lang="en-US" dirty="0"/>
              <a:t>Foliar diseases are a major issue in turfgrass</a:t>
            </a:r>
          </a:p>
          <a:p>
            <a:pPr lvl="1"/>
            <a:r>
              <a:rPr lang="en-US" dirty="0"/>
              <a:t>Dollar spot, brown patch, gray leaf spot, large patch, etc.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Optimal application methods for foliar diseases include:</a:t>
            </a:r>
          </a:p>
          <a:p>
            <a:pPr lvl="1"/>
            <a:r>
              <a:rPr lang="en-US" dirty="0"/>
              <a:t>Spraying with higher coverage nozzles at lower carrier volumes (0.5-1 gal/1000ft</a:t>
            </a:r>
            <a:r>
              <a:rPr lang="en-US" baseline="30000" dirty="0"/>
              <a:t>2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NOT watering in contact or localized penetrant products (chlorothalonil, fluazinam, pyraclostrobin, etc.)</a:t>
            </a:r>
          </a:p>
          <a:p>
            <a:pPr lvl="1"/>
            <a:r>
              <a:rPr lang="en-US" u="sng" dirty="0"/>
              <a:t>NOT mowing within 48 hours after application</a:t>
            </a:r>
          </a:p>
          <a:p>
            <a:pPr lvl="2"/>
            <a:r>
              <a:rPr lang="en-US" u="sng" dirty="0"/>
              <a:t>If mown, return clippings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A7F316CF-D220-91AC-C319-CC02B369D6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9435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66CA3042-1175-CF99-A09F-F3C2C6E8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95D0FF-3113-53BC-214D-CBF767A756D8}"/>
              </a:ext>
            </a:extLst>
          </p:cNvPr>
          <p:cNvSpPr/>
          <p:nvPr/>
        </p:nvSpPr>
        <p:spPr>
          <a:xfrm>
            <a:off x="10021557" y="1943100"/>
            <a:ext cx="2110722" cy="94557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Fungicide</a:t>
            </a:r>
          </a:p>
        </p:txBody>
      </p:sp>
    </p:spTree>
    <p:extLst>
      <p:ext uri="{BB962C8B-B14F-4D97-AF65-F5344CB8AC3E}">
        <p14:creationId xmlns:p14="http://schemas.microsoft.com/office/powerpoint/2010/main" val="12133619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P Morrow Landscaping Co.">
            <a:extLst>
              <a:ext uri="{FF2B5EF4-FFF2-40B4-BE49-F238E27FC236}">
                <a16:creationId xmlns:a16="http://schemas.microsoft.com/office/drawing/2014/main" id="{4AD9F6CC-053B-1F4A-B6CA-4027E901C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963" y="0"/>
            <a:ext cx="102504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BD7C325-280C-EF47-A3F7-6F6E022DA9BD}"/>
              </a:ext>
            </a:extLst>
          </p:cNvPr>
          <p:cNvSpPr/>
          <p:nvPr/>
        </p:nvSpPr>
        <p:spPr>
          <a:xfrm>
            <a:off x="2170444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A911A3-2E59-C646-9F0D-3C5FFBED5C57}"/>
              </a:ext>
            </a:extLst>
          </p:cNvPr>
          <p:cNvSpPr/>
          <p:nvPr/>
        </p:nvSpPr>
        <p:spPr>
          <a:xfrm>
            <a:off x="4483240" y="2029767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30B9C3B-2A5B-2A44-98F9-198C17372F14}"/>
              </a:ext>
            </a:extLst>
          </p:cNvPr>
          <p:cNvSpPr/>
          <p:nvPr/>
        </p:nvSpPr>
        <p:spPr>
          <a:xfrm>
            <a:off x="6796036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ACD3C5-B8B5-D94C-BEC0-3835CC5895CA}"/>
              </a:ext>
            </a:extLst>
          </p:cNvPr>
          <p:cNvSpPr/>
          <p:nvPr/>
        </p:nvSpPr>
        <p:spPr>
          <a:xfrm>
            <a:off x="9108832" y="2029766"/>
            <a:ext cx="200967" cy="5426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66CA3042-1175-CF99-A09F-F3C2C6E8D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64E0BDF-C52B-4CEC-13AB-305497EDF920}"/>
              </a:ext>
            </a:extLst>
          </p:cNvPr>
          <p:cNvSpPr/>
          <p:nvPr/>
        </p:nvSpPr>
        <p:spPr>
          <a:xfrm>
            <a:off x="920338" y="771896"/>
            <a:ext cx="7897091" cy="168629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4BC161C-74BD-A594-F200-A380705EBB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13"/>
          <a:stretch/>
        </p:blipFill>
        <p:spPr bwMode="auto">
          <a:xfrm flipH="1">
            <a:off x="5199847" y="0"/>
            <a:ext cx="3617581" cy="245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9F9EBB6-9514-DCEE-9DD8-875CBD9FC4F2}"/>
              </a:ext>
            </a:extLst>
          </p:cNvPr>
          <p:cNvSpPr/>
          <p:nvPr/>
        </p:nvSpPr>
        <p:spPr>
          <a:xfrm>
            <a:off x="969963" y="329453"/>
            <a:ext cx="4059237" cy="21287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Can remove 17-30% of fungicide by mowing within first 24 hours after fungicide application (Jeffries et al., 2016) </a:t>
            </a:r>
          </a:p>
        </p:txBody>
      </p:sp>
    </p:spTree>
    <p:extLst>
      <p:ext uri="{BB962C8B-B14F-4D97-AF65-F5344CB8AC3E}">
        <p14:creationId xmlns:p14="http://schemas.microsoft.com/office/powerpoint/2010/main" val="195371826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4CD46-06EE-D416-8364-8729FBC01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Summary of Optimizing Fungicides for Turf Diseases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81BC17-88B1-BCD8-458C-59F6533FD8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u="sng" dirty="0"/>
              <a:t>Root/Crown Diseases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DE25E4-72C3-A4BE-35D9-BDFBD32631DC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Consider phytomobility and physicochemical properties of fungicides</a:t>
            </a:r>
          </a:p>
          <a:p>
            <a:r>
              <a:rPr lang="en-US" dirty="0"/>
              <a:t>Water in products at least 1/8” of post-application irrigation</a:t>
            </a:r>
          </a:p>
          <a:p>
            <a:r>
              <a:rPr lang="en-US" dirty="0"/>
              <a:t>Pre-treat and tank-mix wetting agents</a:t>
            </a:r>
          </a:p>
          <a:p>
            <a:r>
              <a:rPr lang="en-US" dirty="0"/>
              <a:t>Remove thatch!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90782-C53A-EFD9-7FB3-F40AC84448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u="sng" dirty="0"/>
              <a:t>Foliar Diseases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41725F-3009-E8DF-5519-623B86184710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Consider phytomobility and physicochemical properties of fungicides</a:t>
            </a:r>
          </a:p>
          <a:p>
            <a:r>
              <a:rPr lang="en-US" dirty="0"/>
              <a:t>Do not water in contacts or localized penetrants</a:t>
            </a:r>
          </a:p>
          <a:p>
            <a:pPr lvl="1"/>
            <a:r>
              <a:rPr lang="en-US" dirty="0"/>
              <a:t>Apply at 1 gal/1000 ft</a:t>
            </a:r>
            <a:r>
              <a:rPr lang="en-US" baseline="30000" dirty="0"/>
              <a:t>2</a:t>
            </a:r>
            <a:r>
              <a:rPr lang="en-US" dirty="0"/>
              <a:t> with air-induction nozzle</a:t>
            </a:r>
          </a:p>
          <a:p>
            <a:r>
              <a:rPr lang="en-US" dirty="0"/>
              <a:t>Do not mow within 48 hours after application</a:t>
            </a:r>
          </a:p>
          <a:p>
            <a:endParaRPr lang="en-US" dirty="0"/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EFB55670-FEFD-16BA-8C5C-501E99989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54036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43F86-A129-6B4B-8D60-A7E1A5199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Questions?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A75DA3-5A16-1748-9F8B-B1076F4BDAC7}"/>
              </a:ext>
            </a:extLst>
          </p:cNvPr>
          <p:cNvSpPr txBox="1"/>
          <p:nvPr/>
        </p:nvSpPr>
        <p:spPr>
          <a:xfrm>
            <a:off x="3018834" y="3704665"/>
            <a:ext cx="61543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For additional follow up questions contact me at wendellh@uark.edu or via Twitter @HutchensWendell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CD904B67-6FD4-2450-0A6C-54A485BDE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4673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B41-7C80-FA93-24E1-E155AB3B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Considerations for managing turf diseases with fungicides…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EFDD-8B34-47DB-2F7B-F62FA7DEC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14992"/>
            <a:ext cx="10515600" cy="4351338"/>
          </a:xfrm>
        </p:spPr>
        <p:txBody>
          <a:bodyPr/>
          <a:lstStyle/>
          <a:p>
            <a:r>
              <a:rPr lang="en-US" dirty="0"/>
              <a:t>Properly identify the disease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Select the proper fungicide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Apply the fungicide at the correct timing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Apply the fungicide with the correct application method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F8508128-6924-770E-7AEE-DE8CF896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6576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">
            <a:extLst>
              <a:ext uri="{FF2B5EF4-FFF2-40B4-BE49-F238E27FC236}">
                <a16:creationId xmlns:a16="http://schemas.microsoft.com/office/drawing/2014/main" id="{8C3A195F-ED0E-FE47-AC14-3D7C72B807BB}"/>
              </a:ext>
            </a:extLst>
          </p:cNvPr>
          <p:cNvGraphicFramePr>
            <a:graphicFrameLocks/>
          </p:cNvGraphicFramePr>
          <p:nvPr/>
        </p:nvGraphicFramePr>
        <p:xfrm>
          <a:off x="1444625" y="739775"/>
          <a:ext cx="9302750" cy="5378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D8C12ED0-9EAC-3D47-AF8D-DF4431A4DC33}"/>
              </a:ext>
            </a:extLst>
          </p:cNvPr>
          <p:cNvSpPr txBox="1"/>
          <p:nvPr/>
        </p:nvSpPr>
        <p:spPr>
          <a:xfrm>
            <a:off x="10184524" y="2680138"/>
            <a:ext cx="4204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A-D</a:t>
            </a:r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9C7DB6C9-109C-ED44-BC2C-235DDA66EE6F}"/>
              </a:ext>
            </a:extLst>
          </p:cNvPr>
          <p:cNvSpPr/>
          <p:nvPr/>
        </p:nvSpPr>
        <p:spPr>
          <a:xfrm>
            <a:off x="6768663" y="5425483"/>
            <a:ext cx="2375338" cy="438698"/>
          </a:xfrm>
          <a:prstGeom prst="frame">
            <a:avLst>
              <a:gd name="adj1" fmla="val 5313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035751D-F18B-CE49-BB57-A18053023A27}"/>
              </a:ext>
            </a:extLst>
          </p:cNvPr>
          <p:cNvSpPr txBox="1"/>
          <p:nvPr/>
        </p:nvSpPr>
        <p:spPr>
          <a:xfrm>
            <a:off x="9774621" y="3799017"/>
            <a:ext cx="2123089" cy="1477328"/>
          </a:xfrm>
          <a:prstGeom prst="rect">
            <a:avLst/>
          </a:prstGeom>
          <a:ln w="28575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Excellent control with Kabuto (isofetamid) at soil temps from 59-66°F in the fall.</a:t>
            </a:r>
          </a:p>
        </p:txBody>
      </p:sp>
      <p:pic>
        <p:nvPicPr>
          <p:cNvPr id="7" name="Picture 6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7F22089A-3FE9-40A4-A6E3-3E3F66054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8455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6B41-7C80-FA93-24E1-E155AB3B9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Considerations for managing turf diseases with fungicides…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57EFDD-8B34-47DB-2F7B-F62FA7DEC4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0" y="1814992"/>
            <a:ext cx="10515600" cy="4351338"/>
          </a:xfrm>
        </p:spPr>
        <p:txBody>
          <a:bodyPr/>
          <a:lstStyle/>
          <a:p>
            <a:r>
              <a:rPr lang="en-US" dirty="0"/>
              <a:t>Properly identify the disease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Select the proper fungicide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dirty="0"/>
              <a:t>Apply the fungicide at the correct timing</a:t>
            </a:r>
          </a:p>
          <a:p>
            <a:pPr marL="0" indent="0">
              <a:buNone/>
            </a:pPr>
            <a:endParaRPr lang="en-US" dirty="0">
              <a:solidFill>
                <a:schemeClr val="bg1">
                  <a:lumMod val="85000"/>
                </a:schemeClr>
              </a:solidFill>
            </a:endParaRPr>
          </a:p>
          <a:p>
            <a:r>
              <a:rPr lang="en-US" b="1" dirty="0"/>
              <a:t>Apply the fungicide with the correct application method</a:t>
            </a:r>
          </a:p>
          <a:p>
            <a:pPr lvl="1"/>
            <a:r>
              <a:rPr lang="en-US" b="1" dirty="0"/>
              <a:t>What we will focus on today…</a:t>
            </a:r>
          </a:p>
        </p:txBody>
      </p:sp>
      <p:pic>
        <p:nvPicPr>
          <p:cNvPr id="4" name="Picture 3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F8508128-6924-770E-7AEE-DE8CF8961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4483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9EB97-7492-60C4-42F8-2AD1F5D89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Pathogens love turfgrass…why?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3CE0CF-1586-0C29-E436-83A103049C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695" y="1825625"/>
            <a:ext cx="4835335" cy="4351338"/>
          </a:xfrm>
        </p:spPr>
        <p:txBody>
          <a:bodyPr/>
          <a:lstStyle/>
          <a:p>
            <a:r>
              <a:rPr lang="en-US" dirty="0"/>
              <a:t>Great medium for pathogens</a:t>
            </a:r>
          </a:p>
          <a:p>
            <a:pPr lvl="1"/>
            <a:r>
              <a:rPr lang="en-US" dirty="0"/>
              <a:t>Organic material</a:t>
            </a:r>
          </a:p>
          <a:p>
            <a:pPr lvl="2"/>
            <a:r>
              <a:rPr lang="en-US" dirty="0"/>
              <a:t>Thatch Layer!</a:t>
            </a:r>
          </a:p>
          <a:p>
            <a:pPr lvl="1"/>
            <a:r>
              <a:rPr lang="en-US" dirty="0"/>
              <a:t>Maintains soil moisture</a:t>
            </a:r>
          </a:p>
          <a:p>
            <a:pPr lvl="1"/>
            <a:r>
              <a:rPr lang="en-US" dirty="0"/>
              <a:t>Plenty of plant material</a:t>
            </a:r>
          </a:p>
          <a:p>
            <a:r>
              <a:rPr lang="en-US" dirty="0"/>
              <a:t>Poor medium for fungicides</a:t>
            </a:r>
          </a:p>
          <a:p>
            <a:pPr lvl="1"/>
            <a:r>
              <a:rPr lang="en-US" dirty="0"/>
              <a:t>Organic material/thatch readily binds fungicide</a:t>
            </a:r>
          </a:p>
          <a:p>
            <a:pPr lvl="1"/>
            <a:r>
              <a:rPr lang="en-US" dirty="0"/>
              <a:t>Dense canopy reducing penetration to rootzone</a:t>
            </a:r>
          </a:p>
        </p:txBody>
      </p:sp>
      <p:pic>
        <p:nvPicPr>
          <p:cNvPr id="5" name="Picture 2" descr="P13">
            <a:extLst>
              <a:ext uri="{FF2B5EF4-FFF2-40B4-BE49-F238E27FC236}">
                <a16:creationId xmlns:a16="http://schemas.microsoft.com/office/drawing/2014/main" id="{EC2219A2-9F6C-4123-00AA-C7EA71BE0D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2000"/>
          </a:blip>
          <a:srcRect/>
          <a:stretch>
            <a:fillRect/>
          </a:stretch>
        </p:blipFill>
        <p:spPr bwMode="auto">
          <a:xfrm>
            <a:off x="5266030" y="1825625"/>
            <a:ext cx="6826892" cy="44975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" name="Picture 5" descr="Logos &amp; Standards of Use: University of Arkansas Cooperative Extension  Service">
            <a:extLst>
              <a:ext uri="{FF2B5EF4-FFF2-40B4-BE49-F238E27FC236}">
                <a16:creationId xmlns:a16="http://schemas.microsoft.com/office/drawing/2014/main" id="{775AF54E-2F36-AF10-014B-F38124A23C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278" y="56036"/>
            <a:ext cx="2110722" cy="40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94908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 2013 - 202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1549</Words>
  <Application>Microsoft Macintosh PowerPoint</Application>
  <PresentationFormat>Widescreen</PresentationFormat>
  <Paragraphs>306</Paragraphs>
  <Slides>57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1" baseType="lpstr">
      <vt:lpstr>Arial</vt:lpstr>
      <vt:lpstr>Calibri</vt:lpstr>
      <vt:lpstr>Calibri Light</vt:lpstr>
      <vt:lpstr>Office Theme 2013 - 2022</vt:lpstr>
      <vt:lpstr>PowerPoint Presentation</vt:lpstr>
      <vt:lpstr>Considerations for managing turf diseases with fungicides…</vt:lpstr>
      <vt:lpstr>Data from NC State Turf Disease Diagnostic Lab</vt:lpstr>
      <vt:lpstr>Considerations for managing turf diseases with fungicides…</vt:lpstr>
      <vt:lpstr>Suppression of Spring Dead Spot with Kabuto</vt:lpstr>
      <vt:lpstr>Considerations for managing turf diseases with fungicides…</vt:lpstr>
      <vt:lpstr>PowerPoint Presentation</vt:lpstr>
      <vt:lpstr>Considerations for managing turf diseases with fungicides…</vt:lpstr>
      <vt:lpstr>Pathogens love turfgrass…why?</vt:lpstr>
      <vt:lpstr>Fungicide Applications for Root Diseases</vt:lpstr>
      <vt:lpstr>Hypotheses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Study Objectives</vt:lpstr>
      <vt:lpstr>Materials and Methods: Studies 1 &amp; 2</vt:lpstr>
      <vt:lpstr>PowerPoint Presentation</vt:lpstr>
      <vt:lpstr>PowerPoint Presentation</vt:lpstr>
      <vt:lpstr>PowerPoint Presentation</vt:lpstr>
      <vt:lpstr>PowerPoint Presentation</vt:lpstr>
      <vt:lpstr>Materials and Methods: Studies 1 &amp; 2</vt:lpstr>
      <vt:lpstr>PowerPoint Presentation</vt:lpstr>
      <vt:lpstr>PowerPoint Presentation</vt:lpstr>
      <vt:lpstr>PowerPoint Presentation</vt:lpstr>
      <vt:lpstr>PowerPoint Presentation</vt:lpstr>
      <vt:lpstr>What about soil surfactants?</vt:lpstr>
      <vt:lpstr>PowerPoint Presentation</vt:lpstr>
      <vt:lpstr>PowerPoint Presentation</vt:lpstr>
      <vt:lpstr>PowerPoint Presentation</vt:lpstr>
      <vt:lpstr>Summary of Studies 1 and 2</vt:lpstr>
      <vt:lpstr>Do these findings translate to increased root disease control?</vt:lpstr>
      <vt:lpstr>Materials and Methods for Study 3</vt:lpstr>
      <vt:lpstr>Materials and Methods for Study 3</vt:lpstr>
      <vt:lpstr>PowerPoint Presentation</vt:lpstr>
      <vt:lpstr>PowerPoint Presentation</vt:lpstr>
      <vt:lpstr>Summary of Study 3</vt:lpstr>
      <vt:lpstr>What about foliar diseases?</vt:lpstr>
      <vt:lpstr>Fungicide Applications for Foliar Turf Diseases</vt:lpstr>
      <vt:lpstr>Fungicide Applications for Foliar Turf Diseases</vt:lpstr>
      <vt:lpstr>Nozzle selection is crucial for foliar diseases (THINK COVERAGE)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Fungicide Applications for Foliar Turf Diseases</vt:lpstr>
      <vt:lpstr>PowerPoint Presentation</vt:lpstr>
      <vt:lpstr>PowerPoint Presentation</vt:lpstr>
      <vt:lpstr>PowerPoint Presentation</vt:lpstr>
      <vt:lpstr>PowerPoint Presentation</vt:lpstr>
      <vt:lpstr>Fungicide Applications for Foliar Turf Diseases</vt:lpstr>
      <vt:lpstr>PowerPoint Presentation</vt:lpstr>
      <vt:lpstr>PowerPoint Presentation</vt:lpstr>
      <vt:lpstr>Summary of Optimizing Fungicides for Turf Diseases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Wendell Joseph Hutchens</dc:creator>
  <cp:lastModifiedBy>Melissa Dornan</cp:lastModifiedBy>
  <cp:revision>3</cp:revision>
  <dcterms:created xsi:type="dcterms:W3CDTF">2023-02-14T05:07:16Z</dcterms:created>
  <dcterms:modified xsi:type="dcterms:W3CDTF">2023-02-15T02:59:52Z</dcterms:modified>
</cp:coreProperties>
</file>